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19"/>
  </p:notesMasterIdLst>
  <p:handoutMasterIdLst>
    <p:handoutMasterId r:id="rId20"/>
  </p:handoutMasterIdLst>
  <p:sldIdLst>
    <p:sldId id="290" r:id="rId3"/>
    <p:sldId id="256" r:id="rId4"/>
    <p:sldId id="259" r:id="rId5"/>
    <p:sldId id="283" r:id="rId6"/>
    <p:sldId id="258" r:id="rId7"/>
    <p:sldId id="285" r:id="rId8"/>
    <p:sldId id="284" r:id="rId9"/>
    <p:sldId id="260" r:id="rId10"/>
    <p:sldId id="263" r:id="rId11"/>
    <p:sldId id="287" r:id="rId12"/>
    <p:sldId id="277" r:id="rId13"/>
    <p:sldId id="288" r:id="rId14"/>
    <p:sldId id="286" r:id="rId15"/>
    <p:sldId id="289" r:id="rId16"/>
    <p:sldId id="279" r:id="rId17"/>
    <p:sldId id="280" r:id="rId18"/>
  </p:sldIdLst>
  <p:sldSz cx="12192000" cy="6858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rla Griffin" initials="OG" lastIdx="3" clrIdx="0"/>
  <p:cmAuthor id="1" name="Lesley Wallis" initials="LW"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CFD7E7"/>
          </a:solidFill>
        </a:fill>
      </a:tcStyle>
    </a:firstCol>
    <a:lastRow>
      <a:tcTxStyle b="on"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254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E8ECF4"/>
          </a:solidFill>
        </a:fill>
      </a:tcStyle>
    </a:lastRow>
    <a:firstRow>
      <a:tcTxStyle b="on"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E8ECF4"/>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80" autoAdjust="0"/>
    <p:restoredTop sz="52686" autoAdjust="0"/>
  </p:normalViewPr>
  <p:slideViewPr>
    <p:cSldViewPr>
      <p:cViewPr varScale="1">
        <p:scale>
          <a:sx n="63" d="100"/>
          <a:sy n="63" d="100"/>
        </p:scale>
        <p:origin x="96" y="636"/>
      </p:cViewPr>
      <p:guideLst>
        <p:guide orient="horz" pos="2160"/>
        <p:guide pos="3840"/>
      </p:guideLst>
    </p:cSldViewPr>
  </p:slideViewPr>
  <p:outlineViewPr>
    <p:cViewPr>
      <p:scale>
        <a:sx n="33" d="100"/>
        <a:sy n="33" d="100"/>
      </p:scale>
      <p:origin x="0" y="432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1026" y="-7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A1AA3D3-A015-4B5D-8120-DD6A0FB00969}" type="datetimeFigureOut">
              <a:rPr lang="en-NZ" smtClean="0"/>
              <a:pPr/>
              <a:t>12/08/2016</a:t>
            </a:fld>
            <a:endParaRPr lang="en-NZ"/>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178A3BB-3553-4C7C-9054-316F82F2AC0A}" type="slidenum">
              <a:rPr lang="en-NZ" smtClean="0"/>
              <a:pPr/>
              <a:t>‹#›</a:t>
            </a:fld>
            <a:endParaRPr lang="en-NZ"/>
          </a:p>
        </p:txBody>
      </p:sp>
    </p:spTree>
    <p:extLst>
      <p:ext uri="{BB962C8B-B14F-4D97-AF65-F5344CB8AC3E}">
        <p14:creationId xmlns:p14="http://schemas.microsoft.com/office/powerpoint/2010/main" val="3645930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xfrm>
            <a:off x="90488" y="744538"/>
            <a:ext cx="6616700" cy="3722687"/>
          </a:xfrm>
          <a:prstGeom prst="rect">
            <a:avLst/>
          </a:prstGeom>
        </p:spPr>
        <p:txBody>
          <a:bodyPr/>
          <a:lstStyle/>
          <a:p>
            <a:endParaRPr/>
          </a:p>
        </p:txBody>
      </p:sp>
      <p:sp>
        <p:nvSpPr>
          <p:cNvPr id="157" name="Shape 157"/>
          <p:cNvSpPr>
            <a:spLocks noGrp="1"/>
          </p:cNvSpPr>
          <p:nvPr>
            <p:ph type="body" sz="quarter" idx="1"/>
          </p:nvPr>
        </p:nvSpPr>
        <p:spPr>
          <a:xfrm>
            <a:off x="906357" y="4715153"/>
            <a:ext cx="4984962" cy="4466987"/>
          </a:xfrm>
          <a:prstGeom prst="rect">
            <a:avLst/>
          </a:prstGeom>
        </p:spPr>
        <p:txBody>
          <a:bodyPr/>
          <a:lstStyle/>
          <a:p>
            <a:endParaRPr/>
          </a:p>
        </p:txBody>
      </p:sp>
    </p:spTree>
    <p:extLst>
      <p:ext uri="{BB962C8B-B14F-4D97-AF65-F5344CB8AC3E}">
        <p14:creationId xmlns:p14="http://schemas.microsoft.com/office/powerpoint/2010/main" val="2873669106"/>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fld id="{18D59BFE-4219-42B3-9C26-B8D2C78E98F9}" type="slidenum">
              <a:rPr kumimoji="0" lang="en-US" altLang="en-US" sz="1800" b="0" i="0" u="none" strike="noStrike" kern="0" cap="none" spc="0" normalizeH="0" baseline="0" noProof="0" smtClean="0">
                <a:ln>
                  <a:noFill/>
                </a:ln>
                <a:solidFill>
                  <a:schemeClr val="tx1"/>
                </a:solidFill>
                <a:effectLst/>
                <a:uLnTx/>
                <a:uFillTx/>
                <a:latin typeface="Calibri" panose="020F0502020204030204" pitchFamily="34" charset="0"/>
              </a:rPr>
              <a:pPr marL="0" marR="0" lvl="0" indent="0" defTabSz="914400" eaLnBrk="1" fontAlgn="base" latinLnBrk="0" hangingPunct="1">
                <a:lnSpc>
                  <a:spcPct val="100000"/>
                </a:lnSpc>
                <a:spcBef>
                  <a:spcPct val="0"/>
                </a:spcBef>
                <a:spcAft>
                  <a:spcPct val="0"/>
                </a:spcAft>
                <a:buClrTx/>
                <a:buSzTx/>
                <a:buFontTx/>
                <a:buNone/>
                <a:tabLst/>
                <a:defRPr/>
              </a:pPr>
              <a:t>1</a:t>
            </a:fld>
            <a:endParaRPr kumimoji="0" lang="en-US" altLang="en-US" sz="1800" b="0" i="0" u="none" strike="noStrike" kern="0" cap="none" spc="0" normalizeH="0" baseline="0" noProof="0">
              <a:ln>
                <a:noFill/>
              </a:ln>
              <a:solidFill>
                <a:schemeClr val="tx1"/>
              </a:solidFill>
              <a:effectLst/>
              <a:uLnTx/>
              <a:uFillTx/>
              <a:latin typeface="Calibri" panose="020F0502020204030204" pitchFamily="34" charset="0"/>
            </a:endParaRPr>
          </a:p>
        </p:txBody>
      </p:sp>
    </p:spTree>
    <p:extLst>
      <p:ext uri="{BB962C8B-B14F-4D97-AF65-F5344CB8AC3E}">
        <p14:creationId xmlns:p14="http://schemas.microsoft.com/office/powerpoint/2010/main" val="2356664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noRot="1" noChangeAspect="1"/>
          </p:cNvSpPr>
          <p:nvPr>
            <p:ph type="sldImg"/>
          </p:nvPr>
        </p:nvSpPr>
        <p:spPr>
          <a:xfrm>
            <a:off x="90488" y="744538"/>
            <a:ext cx="6616700" cy="3722687"/>
          </a:xfrm>
          <a:prstGeom prst="rect">
            <a:avLst/>
          </a:prstGeom>
        </p:spPr>
        <p:txBody>
          <a:bodyPr/>
          <a:lstStyle/>
          <a:p>
            <a:endParaRPr/>
          </a:p>
        </p:txBody>
      </p:sp>
      <p:sp>
        <p:nvSpPr>
          <p:cNvPr id="303" name="Shape 303"/>
          <p:cNvSpPr>
            <a:spLocks noGrp="1"/>
          </p:cNvSpPr>
          <p:nvPr>
            <p:ph type="body" sz="quarter" idx="1"/>
          </p:nvPr>
        </p:nvSpPr>
        <p:spPr>
          <a:prstGeom prst="rect">
            <a:avLst/>
          </a:prstGeom>
        </p:spPr>
        <p:txBody>
          <a:bodyPr/>
          <a:lstStyle/>
          <a:p>
            <a:pPr>
              <a:lnSpc>
                <a:spcPct val="100000"/>
              </a:lnSpc>
              <a:spcAft>
                <a:spcPts val="600"/>
              </a:spcAft>
              <a:defRPr sz="1800"/>
            </a:pPr>
            <a:r>
              <a:rPr sz="1100" dirty="0">
                <a:latin typeface="Arial Mäori" panose="020B0604020202020204" pitchFamily="34" charset="0"/>
              </a:rPr>
              <a:t>Children have a fundamental right to have all their needs met and to be safe from abuse and neglect. The Government is committed to growing a safe and competent children’s workforce who can play their part in keeping vulnerable children safe.</a:t>
            </a:r>
          </a:p>
          <a:p>
            <a:pPr>
              <a:lnSpc>
                <a:spcPct val="100000"/>
              </a:lnSpc>
              <a:spcAft>
                <a:spcPts val="600"/>
              </a:spcAft>
              <a:defRPr sz="1800"/>
            </a:pPr>
            <a:r>
              <a:rPr lang="en-NZ" sz="1100" dirty="0">
                <a:latin typeface="Arial Mäori" panose="020B0604020202020204" pitchFamily="34" charset="0"/>
              </a:rPr>
              <a:t>The</a:t>
            </a:r>
            <a:r>
              <a:rPr lang="en-NZ" sz="1100" baseline="0" dirty="0">
                <a:latin typeface="Arial Mäori" panose="020B0604020202020204" pitchFamily="34" charset="0"/>
              </a:rPr>
              <a:t> children’s workforce is a big concept – it includes everyone who plans, manages and delivers services to children. It is a new way at looking at everyone who works with children, and includes their managers and leaders.</a:t>
            </a:r>
            <a:endParaRPr lang="en-NZ" sz="1100" dirty="0">
              <a:latin typeface="Arial Mäori" panose="020B0604020202020204" pitchFamily="34" charset="0"/>
            </a:endParaRPr>
          </a:p>
          <a:p>
            <a:pPr>
              <a:lnSpc>
                <a:spcPct val="100000"/>
              </a:lnSpc>
              <a:spcAft>
                <a:spcPts val="600"/>
              </a:spcAft>
              <a:defRPr sz="1800"/>
            </a:pPr>
            <a:r>
              <a:rPr sz="1100" dirty="0">
                <a:latin typeface="Arial Mäori" panose="020B0604020202020204" pitchFamily="34" charset="0"/>
              </a:rPr>
              <a:t>The Vulnerable Children Act 2014 introduces standard </a:t>
            </a:r>
            <a:r>
              <a:rPr sz="1100" b="1" dirty="0">
                <a:latin typeface="Arial Mäori" panose="020B0604020202020204" pitchFamily="34" charset="0"/>
              </a:rPr>
              <a:t>safety check requirements </a:t>
            </a:r>
            <a:r>
              <a:rPr sz="1100" dirty="0">
                <a:latin typeface="Arial Mäori" panose="020B0604020202020204" pitchFamily="34" charset="0"/>
              </a:rPr>
              <a:t>for staff in </a:t>
            </a:r>
            <a:r>
              <a:rPr sz="1100" dirty="0" err="1">
                <a:latin typeface="Arial Mäori" panose="020B0604020202020204" pitchFamily="34" charset="0"/>
              </a:rPr>
              <a:t>organisations</a:t>
            </a:r>
            <a:r>
              <a:rPr sz="1100" dirty="0">
                <a:latin typeface="Arial Mäori" panose="020B0604020202020204" pitchFamily="34" charset="0"/>
              </a:rPr>
              <a:t> funded by state services. The Act also restricts employment of people with convictions for certain offences in some children’s workforce roles.</a:t>
            </a:r>
            <a:r>
              <a:rPr lang="en-NZ" sz="1100" baseline="0" dirty="0">
                <a:latin typeface="Arial Mäori" panose="020B0604020202020204" pitchFamily="34" charset="0"/>
              </a:rPr>
              <a:t> – the </a:t>
            </a:r>
            <a:r>
              <a:rPr lang="en-NZ" sz="1100" b="1" baseline="0" dirty="0">
                <a:latin typeface="Arial Mäori" panose="020B0604020202020204" pitchFamily="34" charset="0"/>
              </a:rPr>
              <a:t>workforce restriction</a:t>
            </a:r>
            <a:r>
              <a:rPr lang="en-NZ" sz="1100" baseline="0" dirty="0">
                <a:latin typeface="Arial Mäori" panose="020B0604020202020204" pitchFamily="34" charset="0"/>
              </a:rPr>
              <a:t>. Finally, the Act includes new </a:t>
            </a:r>
            <a:r>
              <a:rPr lang="en-NZ" sz="1100" b="1" baseline="0" dirty="0">
                <a:latin typeface="Arial Mäori" panose="020B0604020202020204" pitchFamily="34" charset="0"/>
              </a:rPr>
              <a:t>child protection policy </a:t>
            </a:r>
            <a:r>
              <a:rPr lang="en-NZ" sz="1100" baseline="0" dirty="0">
                <a:latin typeface="Arial Mäori" panose="020B0604020202020204" pitchFamily="34" charset="0"/>
              </a:rPr>
              <a:t>requirements.</a:t>
            </a:r>
            <a:endParaRPr lang="en-NZ" sz="1100" dirty="0">
              <a:latin typeface="Arial Mäori" panose="020B0604020202020204" pitchFamily="34" charset="0"/>
            </a:endParaRPr>
          </a:p>
          <a:p>
            <a:pPr>
              <a:lnSpc>
                <a:spcPct val="100000"/>
              </a:lnSpc>
              <a:spcAft>
                <a:spcPts val="600"/>
              </a:spcAft>
              <a:defRPr sz="1800"/>
            </a:pPr>
            <a:r>
              <a:rPr lang="en-NZ" sz="1100" dirty="0">
                <a:latin typeface="Arial Mäori" panose="020B0604020202020204" pitchFamily="34" charset="0"/>
              </a:rPr>
              <a:t>In addition, the Children’s Action Plan contains work to develop the capability</a:t>
            </a:r>
            <a:r>
              <a:rPr lang="en-NZ" sz="1100" baseline="0" dirty="0">
                <a:latin typeface="Arial Mäori" panose="020B0604020202020204" pitchFamily="34" charset="0"/>
              </a:rPr>
              <a:t> and commitment of the children’s workforce to better work together when responding to child vulnerability. For example, we are working on </a:t>
            </a:r>
            <a:r>
              <a:rPr lang="en-NZ" sz="1100" b="1" baseline="0" dirty="0">
                <a:latin typeface="Arial Mäori" panose="020B0604020202020204" pitchFamily="34" charset="0"/>
              </a:rPr>
              <a:t>core competencies </a:t>
            </a:r>
            <a:r>
              <a:rPr lang="en-NZ" sz="1100" baseline="0" dirty="0">
                <a:latin typeface="Arial Mäori" panose="020B0604020202020204" pitchFamily="34" charset="0"/>
              </a:rPr>
              <a:t>that will help the whole children’s workforce to understand what is needed to keep kids safe.</a:t>
            </a:r>
          </a:p>
          <a:p>
            <a:pPr>
              <a:lnSpc>
                <a:spcPct val="100000"/>
              </a:lnSpc>
              <a:spcBef>
                <a:spcPts val="300"/>
              </a:spcBef>
              <a:spcAft>
                <a:spcPts val="600"/>
              </a:spcAft>
              <a:defRPr sz="1700">
                <a:latin typeface="+mn-lt"/>
                <a:ea typeface="+mn-ea"/>
                <a:cs typeface="+mn-cs"/>
                <a:sym typeface="Helvetica"/>
              </a:defRPr>
            </a:pPr>
            <a:r>
              <a:rPr lang="en-NZ" sz="1100" dirty="0">
                <a:latin typeface="Arial Mäori" panose="020B0604020202020204" pitchFamily="34" charset="0"/>
                <a:ea typeface="+mj-ea"/>
                <a:cs typeface="+mj-cs"/>
                <a:sym typeface="Helvetica"/>
              </a:rPr>
              <a:t>These system changes are being phased in over four years.</a:t>
            </a:r>
          </a:p>
          <a:p>
            <a:pPr>
              <a:lnSpc>
                <a:spcPct val="100000"/>
              </a:lnSpc>
              <a:spcBef>
                <a:spcPts val="300"/>
              </a:spcBef>
              <a:spcAft>
                <a:spcPts val="600"/>
              </a:spcAft>
              <a:defRPr sz="1700">
                <a:latin typeface="+mn-lt"/>
                <a:ea typeface="+mn-ea"/>
                <a:cs typeface="+mn-cs"/>
                <a:sym typeface="Helvetica"/>
              </a:defRPr>
            </a:pPr>
            <a:r>
              <a:rPr lang="en-NZ" sz="1100" dirty="0">
                <a:latin typeface="Arial Mäori" panose="020B0604020202020204" pitchFamily="34" charset="0"/>
                <a:ea typeface="+mj-ea"/>
                <a:cs typeface="+mj-cs"/>
                <a:sym typeface="Helvetica"/>
              </a:rPr>
              <a:t>Our priority is for everyone to understand the changes, the reasons for them and what the new obligations are. We want to support and embed good practice right across our sector without creating too much of an administrative burden for you so we’re taking an educative approach.  </a:t>
            </a:r>
          </a:p>
          <a:p>
            <a:pPr>
              <a:lnSpc>
                <a:spcPct val="100000"/>
              </a:lnSpc>
              <a:spcBef>
                <a:spcPts val="300"/>
              </a:spcBef>
              <a:spcAft>
                <a:spcPts val="600"/>
              </a:spcAft>
              <a:defRPr sz="1700">
                <a:latin typeface="+mn-lt"/>
                <a:ea typeface="+mn-ea"/>
                <a:cs typeface="+mn-cs"/>
                <a:sym typeface="Helvetica"/>
              </a:defRPr>
            </a:pPr>
            <a:r>
              <a:rPr lang="en-NZ" sz="1100" dirty="0">
                <a:latin typeface="Arial Mäori" panose="020B0604020202020204" pitchFamily="34" charset="0"/>
                <a:ea typeface="+mj-ea"/>
                <a:cs typeface="+mj-cs"/>
                <a:sym typeface="Helvetica"/>
              </a:rPr>
              <a:t>In the first years agencies will be offering information, advice and support for you to meet the regulations. </a:t>
            </a:r>
          </a:p>
          <a:p>
            <a:pPr>
              <a:lnSpc>
                <a:spcPct val="100000"/>
              </a:lnSpc>
              <a:spcBef>
                <a:spcPts val="300"/>
              </a:spcBef>
              <a:spcAft>
                <a:spcPts val="600"/>
              </a:spcAft>
              <a:defRPr sz="1700">
                <a:latin typeface="+mn-lt"/>
                <a:ea typeface="+mn-ea"/>
                <a:cs typeface="+mn-cs"/>
                <a:sym typeface="Helvetica"/>
              </a:defRPr>
            </a:pPr>
            <a:r>
              <a:rPr lang="en-NZ" sz="1100" dirty="0">
                <a:latin typeface="Arial Mäori" panose="020B0604020202020204" pitchFamily="34" charset="0"/>
                <a:ea typeface="+mj-ea"/>
                <a:cs typeface="+mj-cs"/>
                <a:sym typeface="Helvetica"/>
              </a:rPr>
              <a:t>Our aim is to build the children’s workforce’s knowledge base, skills and experience to recognise and respond to child vulnerability.  </a:t>
            </a:r>
          </a:p>
          <a:p>
            <a:pPr>
              <a:lnSpc>
                <a:spcPct val="120000"/>
              </a:lnSpc>
              <a:defRPr sz="1800"/>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a:xfrm>
            <a:off x="3849688" y="9428402"/>
            <a:ext cx="2946400" cy="496650"/>
          </a:xfrm>
          <a:prstGeom prst="rect">
            <a:avLst/>
          </a:prstGeom>
        </p:spPr>
        <p:txBody>
          <a:bodyPr/>
          <a:lstStyle/>
          <a:p>
            <a:fld id="{6A1D4744-A2C0-4CC1-9DDD-81642152EECC}" type="slidenum">
              <a:rPr lang="en-NZ" smtClean="0"/>
              <a:t>14</a:t>
            </a:fld>
            <a:endParaRPr lang="en-NZ"/>
          </a:p>
        </p:txBody>
      </p:sp>
    </p:spTree>
    <p:extLst>
      <p:ext uri="{BB962C8B-B14F-4D97-AF65-F5344CB8AC3E}">
        <p14:creationId xmlns:p14="http://schemas.microsoft.com/office/powerpoint/2010/main" val="2786979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90488" y="744538"/>
            <a:ext cx="6616700" cy="3722687"/>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pPr marL="171450" indent="-171450">
              <a:lnSpc>
                <a:spcPct val="120000"/>
              </a:lnSpc>
              <a:buSzPct val="100000"/>
              <a:buFont typeface="Arial"/>
              <a:buChar char="•"/>
              <a:defRPr sz="1700"/>
            </a:pPr>
            <a:r>
              <a:rPr sz="1100" dirty="0">
                <a:latin typeface="Arial Mäori" panose="020B0604020202020204" pitchFamily="34" charset="0"/>
              </a:rPr>
              <a:t>Recent announcement of major state care reforms and a complete overhaul of CYF</a:t>
            </a:r>
          </a:p>
          <a:p>
            <a:pPr marL="171450" indent="-171450">
              <a:lnSpc>
                <a:spcPct val="120000"/>
              </a:lnSpc>
              <a:buSzPct val="100000"/>
              <a:buFont typeface="Arial"/>
              <a:buChar char="•"/>
              <a:defRPr sz="1700"/>
            </a:pPr>
            <a:r>
              <a:rPr sz="1100" dirty="0">
                <a:latin typeface="Arial Mäori" panose="020B0604020202020204" pitchFamily="34" charset="0"/>
              </a:rPr>
              <a:t>New system makes radical changes to the way we work with young people and their families </a:t>
            </a:r>
          </a:p>
          <a:p>
            <a:pPr marL="171450" indent="-171450">
              <a:lnSpc>
                <a:spcPct val="120000"/>
              </a:lnSpc>
              <a:buSzPct val="100000"/>
              <a:buFont typeface="Arial"/>
              <a:buChar char="•"/>
              <a:defRPr sz="1700"/>
            </a:pPr>
            <a:r>
              <a:rPr sz="1100" dirty="0">
                <a:latin typeface="Arial Mäori" panose="020B0604020202020204" pitchFamily="34" charset="0"/>
              </a:rPr>
              <a:t>Focus on five core services – prevention, intensive intervention, care support services, transition support and a youth justice service aimed at preventing reoffending</a:t>
            </a:r>
          </a:p>
          <a:p>
            <a:pPr marL="171450" indent="-171450">
              <a:lnSpc>
                <a:spcPct val="120000"/>
              </a:lnSpc>
              <a:buSzPct val="100000"/>
              <a:buFont typeface="Arial"/>
              <a:buChar char="•"/>
              <a:defRPr sz="1700"/>
            </a:pPr>
            <a:r>
              <a:rPr sz="1100" dirty="0">
                <a:latin typeface="Arial Mäori" panose="020B0604020202020204" pitchFamily="34" charset="0"/>
              </a:rPr>
              <a:t>Will take time but will be in place  by end of March 2017 and implemented over five years.</a:t>
            </a:r>
          </a:p>
          <a:p>
            <a:pPr marL="171450" indent="-171450">
              <a:lnSpc>
                <a:spcPct val="120000"/>
              </a:lnSpc>
              <a:buSzPct val="100000"/>
              <a:buFont typeface="Arial"/>
              <a:buChar char="•"/>
              <a:defRPr sz="1700"/>
            </a:pPr>
            <a:r>
              <a:rPr sz="1100" dirty="0">
                <a:latin typeface="Arial Mäori" panose="020B0604020202020204" pitchFamily="34" charset="0"/>
              </a:rPr>
              <a:t>Supports what CAP is  already doing and strengthens and expends our approach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1302311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6285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xfrm>
            <a:off x="90488" y="744538"/>
            <a:ext cx="6616700" cy="3722687"/>
          </a:xfrm>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pPr marL="285750" indent="-285750">
              <a:lnSpc>
                <a:spcPct val="120000"/>
              </a:lnSpc>
              <a:buFont typeface="Arial" panose="020B0604020202020204" pitchFamily="34" charset="0"/>
              <a:buChar char="•"/>
              <a:defRPr sz="1700"/>
            </a:pPr>
            <a:r>
              <a:rPr sz="1100" dirty="0">
                <a:latin typeface="Arial Mäori" panose="020B0604020202020204" pitchFamily="34" charset="0"/>
              </a:rPr>
              <a:t>This is part of a long process begun in October 2012 when the Government released its Children’s Action Plan. </a:t>
            </a:r>
          </a:p>
          <a:p>
            <a:pPr marL="285750" indent="-285750">
              <a:lnSpc>
                <a:spcPct val="120000"/>
              </a:lnSpc>
              <a:buFont typeface="Arial" panose="020B0604020202020204" pitchFamily="34" charset="0"/>
              <a:buChar char="•"/>
              <a:defRPr sz="1700"/>
            </a:pPr>
            <a:r>
              <a:rPr lang="en-NZ" sz="1100" dirty="0">
                <a:latin typeface="Arial Mäori" panose="020B0604020202020204" pitchFamily="34" charset="0"/>
              </a:rPr>
              <a:t>Was</a:t>
            </a:r>
            <a:r>
              <a:rPr lang="en-NZ" sz="1100" baseline="0" dirty="0">
                <a:latin typeface="Arial Mäori" panose="020B0604020202020204" pitchFamily="34" charset="0"/>
              </a:rPr>
              <a:t> </a:t>
            </a:r>
            <a:r>
              <a:rPr sz="1100" dirty="0">
                <a:latin typeface="Arial Mäori" panose="020B0604020202020204" pitchFamily="34" charset="0"/>
              </a:rPr>
              <a:t>the biggest change since the Children and Young Persons legislation was introduced in 1989.</a:t>
            </a:r>
          </a:p>
          <a:p>
            <a:pPr marL="285750" indent="-285750">
              <a:lnSpc>
                <a:spcPct val="120000"/>
              </a:lnSpc>
              <a:buFont typeface="Arial" panose="020B0604020202020204" pitchFamily="34" charset="0"/>
              <a:buChar char="•"/>
              <a:defRPr sz="1700"/>
            </a:pPr>
            <a:r>
              <a:rPr sz="1100" dirty="0">
                <a:latin typeface="Arial Mäori" panose="020B0604020202020204" pitchFamily="34" charset="0"/>
              </a:rPr>
              <a:t>The plan was developed from a highly consultative process based on a Green Paper released in July 2012 which attracted nearly 10, 000 submissions. </a:t>
            </a:r>
          </a:p>
          <a:p>
            <a:pPr marL="285750" indent="-285750">
              <a:lnSpc>
                <a:spcPct val="120000"/>
              </a:lnSpc>
              <a:buFont typeface="Arial" panose="020B0604020202020204" pitchFamily="34" charset="0"/>
              <a:buChar char="•"/>
              <a:defRPr sz="1700"/>
            </a:pPr>
            <a:r>
              <a:rPr sz="1100" dirty="0">
                <a:latin typeface="Arial Mäori" panose="020B0604020202020204" pitchFamily="34" charset="0"/>
              </a:rPr>
              <a:t>This large number of submissions is a strong indication of just how passionate we are about protecting vulnerable children in New Zealand. </a:t>
            </a:r>
          </a:p>
          <a:p>
            <a:pPr marL="285750" indent="-285750">
              <a:lnSpc>
                <a:spcPct val="120000"/>
              </a:lnSpc>
              <a:buFont typeface="Arial" panose="020B0604020202020204" pitchFamily="34" charset="0"/>
              <a:buChar char="•"/>
              <a:defRPr sz="1700"/>
            </a:pPr>
            <a:r>
              <a:rPr sz="1100" dirty="0">
                <a:latin typeface="Arial Mäori" panose="020B0604020202020204" pitchFamily="34" charset="0"/>
              </a:rPr>
              <a:t>We have built on this over these past four years as we implement the actions contained in the Children’s Action Plan and as we all know, this is everyone’s responsibility and we all need to be involved.</a:t>
            </a:r>
          </a:p>
          <a:p>
            <a:pPr marL="285750" indent="-285750">
              <a:lnSpc>
                <a:spcPct val="120000"/>
              </a:lnSpc>
              <a:buFont typeface="Arial" panose="020B0604020202020204" pitchFamily="34" charset="0"/>
              <a:buChar char="•"/>
              <a:defRPr sz="1700"/>
            </a:pPr>
            <a:r>
              <a:rPr sz="1100" dirty="0">
                <a:latin typeface="Arial Mäori" panose="020B0604020202020204" pitchFamily="34" charset="0"/>
              </a:rPr>
              <a:t>The Children’s Action Plan provides support and help for communities in taking the lead in identifying vulnerable children</a:t>
            </a:r>
            <a:r>
              <a:rPr lang="en-NZ" sz="1100" baseline="0" dirty="0">
                <a:latin typeface="Arial Mäori" panose="020B0604020202020204" pitchFamily="34" charset="0"/>
              </a:rPr>
              <a:t> </a:t>
            </a:r>
            <a:r>
              <a:rPr sz="1100" dirty="0">
                <a:latin typeface="Arial Mäori" panose="020B0604020202020204" pitchFamily="34" charset="0"/>
              </a:rPr>
              <a:t>and helps us in working together to help them thrive</a:t>
            </a:r>
            <a:r>
              <a:rPr lang="en-NZ" sz="1100" dirty="0">
                <a:latin typeface="Arial Mäori" panose="020B0604020202020204" pitchFamily="34" charset="0"/>
              </a:rPr>
              <a:t>,</a:t>
            </a:r>
            <a:r>
              <a:rPr sz="1100" dirty="0">
                <a:latin typeface="Arial Mäori" panose="020B0604020202020204" pitchFamily="34" charset="0"/>
              </a:rPr>
              <a:t> achieve and belong.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a:xfrm>
            <a:off x="3849688" y="9428402"/>
            <a:ext cx="2946400" cy="496650"/>
          </a:xfrm>
          <a:prstGeom prst="rect">
            <a:avLst/>
          </a:prstGeom>
        </p:spPr>
        <p:txBody>
          <a:bodyPr/>
          <a:lstStyle/>
          <a:p>
            <a:fld id="{EDC147B2-8563-4718-B03C-ACDB7CA7CE67}" type="slidenum">
              <a:rPr lang="en-NZ" smtClean="0"/>
              <a:t>4</a:t>
            </a:fld>
            <a:endParaRPr lang="en-NZ"/>
          </a:p>
        </p:txBody>
      </p:sp>
    </p:spTree>
    <p:extLst>
      <p:ext uri="{BB962C8B-B14F-4D97-AF65-F5344CB8AC3E}">
        <p14:creationId xmlns:p14="http://schemas.microsoft.com/office/powerpoint/2010/main" val="4032994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xfrm>
            <a:off x="90488" y="744538"/>
            <a:ext cx="6616700" cy="3722687"/>
          </a:xfrm>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pPr algn="just">
              <a:defRPr>
                <a:latin typeface="Arial Mäori"/>
                <a:ea typeface="Arial Mäori"/>
                <a:cs typeface="Arial Mäori"/>
                <a:sym typeface="Arial Mäori"/>
              </a:defRPr>
            </a:pPr>
            <a:endParaRPr dirty="0"/>
          </a:p>
          <a:p>
            <a:pPr algn="just">
              <a:lnSpc>
                <a:spcPct val="100000"/>
              </a:lnSpc>
              <a:spcAft>
                <a:spcPts val="600"/>
              </a:spcAft>
              <a:defRPr sz="1600">
                <a:latin typeface="Arial Mäori"/>
                <a:ea typeface="Arial Mäori"/>
                <a:cs typeface="Arial Mäori"/>
                <a:sym typeface="Arial Mäori"/>
              </a:defRPr>
            </a:pPr>
            <a:r>
              <a:rPr sz="1100" kern="0" spc="0" baseline="0" dirty="0"/>
              <a:t>The Children’s Action Plan introduces a safer children’s workforce, better child protection and Children’s Teams.</a:t>
            </a:r>
          </a:p>
          <a:p>
            <a:pPr algn="just">
              <a:lnSpc>
                <a:spcPct val="100000"/>
              </a:lnSpc>
              <a:spcAft>
                <a:spcPts val="600"/>
              </a:spcAft>
              <a:defRPr sz="1600">
                <a:latin typeface="Arial Mäori"/>
                <a:ea typeface="Arial Mäori"/>
                <a:cs typeface="Arial Mäori"/>
                <a:sym typeface="Arial Mäori"/>
              </a:defRPr>
            </a:pPr>
            <a:r>
              <a:rPr sz="1100" kern="0" spc="0" baseline="0" dirty="0"/>
              <a:t>There are now ten Children’s Teams and an on-going, robust </a:t>
            </a:r>
            <a:r>
              <a:rPr sz="1100" kern="0" spc="0" baseline="0" dirty="0" err="1"/>
              <a:t>programme</a:t>
            </a:r>
            <a:r>
              <a:rPr sz="1100" kern="0" spc="0" baseline="0" dirty="0"/>
              <a:t> to support a different way of working to improve results for vulnerable children and their families.</a:t>
            </a:r>
          </a:p>
          <a:p>
            <a:pPr algn="just">
              <a:lnSpc>
                <a:spcPct val="100000"/>
              </a:lnSpc>
              <a:spcAft>
                <a:spcPts val="600"/>
              </a:spcAft>
              <a:defRPr sz="1600">
                <a:latin typeface="Arial Mäori"/>
                <a:ea typeface="Arial Mäori"/>
                <a:cs typeface="Arial Mäori"/>
                <a:sym typeface="Arial Mäori"/>
              </a:defRPr>
            </a:pPr>
            <a:r>
              <a:rPr sz="1100" kern="0" spc="0" baseline="0" dirty="0"/>
              <a:t>The Children’s Team approach brings together professionals from health, education, welfare and social service agencies and non-government  agencies and local expertise.</a:t>
            </a:r>
          </a:p>
          <a:p>
            <a:pPr algn="just">
              <a:lnSpc>
                <a:spcPct val="100000"/>
              </a:lnSpc>
              <a:spcAft>
                <a:spcPts val="600"/>
              </a:spcAft>
              <a:defRPr sz="1600">
                <a:latin typeface="Arial Mäori"/>
                <a:ea typeface="Arial Mäori"/>
                <a:cs typeface="Arial Mäori"/>
                <a:sym typeface="Arial Mäori"/>
              </a:defRPr>
            </a:pPr>
            <a:r>
              <a:rPr sz="1100" kern="0" spc="0" baseline="0" dirty="0"/>
              <a:t>It’s everyone’s responsibility to protect children and this workshop will outline the way this relates to you. </a:t>
            </a:r>
          </a:p>
          <a:p>
            <a:pPr algn="just">
              <a:lnSpc>
                <a:spcPct val="100000"/>
              </a:lnSpc>
              <a:spcAft>
                <a:spcPts val="600"/>
              </a:spcAft>
              <a:defRPr>
                <a:latin typeface="Arial Mäori"/>
                <a:ea typeface="Arial Mäori"/>
                <a:cs typeface="Arial Mäori"/>
                <a:sym typeface="Arial Mäori"/>
              </a:defRPr>
            </a:pPr>
            <a:r>
              <a:rPr sz="1100" kern="0" spc="0" baseline="0" dirty="0"/>
              <a:t>There will be adequate time for in-depth interactions and questions from the floor. </a:t>
            </a:r>
          </a:p>
          <a:p>
            <a:pPr marL="171450" indent="-171450" algn="ctr">
              <a:buSzPct val="100000"/>
              <a:buFont typeface="Arial"/>
              <a:buChar char="•"/>
              <a:defRPr>
                <a:latin typeface="Arial Mäori"/>
                <a:ea typeface="Arial Mäori"/>
                <a:cs typeface="Arial Mäori"/>
                <a:sym typeface="Arial Mäori"/>
              </a:defRPr>
            </a:pPr>
            <a:endParaRPr dirty="0"/>
          </a:p>
          <a:p>
            <a:pPr algn="ctr">
              <a:lnSpc>
                <a:spcPct val="150000"/>
              </a:lnSpc>
              <a:spcBef>
                <a:spcPts val="400"/>
              </a:spcBef>
              <a:defRPr sz="1000">
                <a:solidFill>
                  <a:srgbClr val="010101"/>
                </a:solidFill>
                <a:latin typeface="Arial Mäori"/>
                <a:ea typeface="Arial Mäori"/>
                <a:cs typeface="Arial Mäori"/>
                <a:sym typeface="Arial Mäori"/>
              </a:defRPr>
            </a:pP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NZ" dirty="0"/>
          </a:p>
        </p:txBody>
      </p:sp>
      <p:sp>
        <p:nvSpPr>
          <p:cNvPr id="4" name="Slide Number Placeholder 3"/>
          <p:cNvSpPr>
            <a:spLocks noGrp="1"/>
          </p:cNvSpPr>
          <p:nvPr>
            <p:ph type="sldNum" sz="quarter" idx="10"/>
          </p:nvPr>
        </p:nvSpPr>
        <p:spPr>
          <a:xfrm>
            <a:off x="3849688" y="9428402"/>
            <a:ext cx="2946400" cy="496650"/>
          </a:xfrm>
          <a:prstGeom prst="rect">
            <a:avLst/>
          </a:prstGeom>
        </p:spPr>
        <p:txBody>
          <a:bodyPr/>
          <a:lstStyle/>
          <a:p>
            <a:fld id="{6A1D4744-A2C0-4CC1-9DDD-81642152EECC}" type="slidenum">
              <a:rPr lang="en-NZ" smtClean="0"/>
              <a:t>6</a:t>
            </a:fld>
            <a:endParaRPr lang="en-NZ"/>
          </a:p>
        </p:txBody>
      </p:sp>
    </p:spTree>
    <p:extLst>
      <p:ext uri="{BB962C8B-B14F-4D97-AF65-F5344CB8AC3E}">
        <p14:creationId xmlns:p14="http://schemas.microsoft.com/office/powerpoint/2010/main" val="624656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a:xfrm>
            <a:off x="3849688" y="9428402"/>
            <a:ext cx="2946400" cy="496650"/>
          </a:xfrm>
          <a:prstGeom prst="rect">
            <a:avLst/>
          </a:prstGeom>
        </p:spPr>
        <p:txBody>
          <a:bodyPr/>
          <a:lstStyle/>
          <a:p>
            <a:fld id="{6A1D4744-A2C0-4CC1-9DDD-81642152EECC}" type="slidenum">
              <a:rPr lang="en-NZ" smtClean="0"/>
              <a:t>7</a:t>
            </a:fld>
            <a:endParaRPr lang="en-NZ"/>
          </a:p>
        </p:txBody>
      </p:sp>
    </p:spTree>
    <p:extLst>
      <p:ext uri="{BB962C8B-B14F-4D97-AF65-F5344CB8AC3E}">
        <p14:creationId xmlns:p14="http://schemas.microsoft.com/office/powerpoint/2010/main" val="539378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xfrm>
            <a:off x="90488" y="744538"/>
            <a:ext cx="6616700" cy="3722687"/>
          </a:xfrm>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pPr>
              <a:lnSpc>
                <a:spcPct val="100000"/>
              </a:lnSpc>
              <a:spcAft>
                <a:spcPts val="600"/>
              </a:spcAft>
              <a:defRPr sz="1500"/>
            </a:pPr>
            <a:r>
              <a:rPr sz="1100" dirty="0">
                <a:latin typeface="Arial Mäori" panose="020B0604020202020204" pitchFamily="34" charset="0"/>
              </a:rPr>
              <a:t>The legislation is the backbone of the Action Plan and is already influencing transformational change for the children’s workforce.</a:t>
            </a:r>
          </a:p>
          <a:p>
            <a:pPr algn="just">
              <a:lnSpc>
                <a:spcPct val="100000"/>
              </a:lnSpc>
              <a:spcAft>
                <a:spcPts val="600"/>
              </a:spcAft>
              <a:defRPr sz="1500"/>
            </a:pPr>
            <a:r>
              <a:rPr lang="en-NZ" sz="1100" dirty="0">
                <a:latin typeface="Arial Mäori" panose="020B0604020202020204" pitchFamily="34" charset="0"/>
              </a:rPr>
              <a:t>It is</a:t>
            </a:r>
            <a:r>
              <a:rPr lang="en-NZ" sz="1100" baseline="0" dirty="0">
                <a:latin typeface="Arial Mäori" panose="020B0604020202020204" pitchFamily="34" charset="0"/>
              </a:rPr>
              <a:t> intended to:</a:t>
            </a:r>
          </a:p>
          <a:p>
            <a:pPr marL="285750" indent="-285750" algn="just">
              <a:lnSpc>
                <a:spcPct val="120000"/>
              </a:lnSpc>
              <a:buFont typeface="Arial" panose="020B0604020202020204" pitchFamily="34" charset="0"/>
              <a:buChar char="•"/>
              <a:defRPr sz="1500"/>
            </a:pPr>
            <a:r>
              <a:rPr sz="1100" dirty="0">
                <a:latin typeface="Arial Mäori" panose="020B0604020202020204" pitchFamily="34" charset="0"/>
              </a:rPr>
              <a:t>Ensure that everyone understands and </a:t>
            </a:r>
            <a:r>
              <a:rPr sz="1100" dirty="0" err="1">
                <a:latin typeface="Arial Mäori" panose="020B0604020202020204" pitchFamily="34" charset="0"/>
              </a:rPr>
              <a:t>fulfils</a:t>
            </a:r>
            <a:r>
              <a:rPr sz="1100" dirty="0">
                <a:latin typeface="Arial Mäori" panose="020B0604020202020204" pitchFamily="34" charset="0"/>
              </a:rPr>
              <a:t> their responsibilities towards  children </a:t>
            </a:r>
          </a:p>
          <a:p>
            <a:pPr marL="531394" lvl="1" indent="-150394" algn="just">
              <a:lnSpc>
                <a:spcPct val="120000"/>
              </a:lnSpc>
              <a:buSzPct val="100000"/>
              <a:buChar char="•"/>
              <a:defRPr sz="1500"/>
            </a:pPr>
            <a:r>
              <a:rPr sz="1100" dirty="0">
                <a:latin typeface="Arial Mäori" panose="020B0604020202020204" pitchFamily="34" charset="0"/>
              </a:rPr>
              <a:t>Provide new tools to identify vulnerable children earlier</a:t>
            </a:r>
          </a:p>
          <a:p>
            <a:pPr marL="531394" lvl="1" indent="-150394" algn="just">
              <a:lnSpc>
                <a:spcPct val="120000"/>
              </a:lnSpc>
              <a:buSzPct val="100000"/>
              <a:buChar char="•"/>
              <a:defRPr sz="1500"/>
            </a:pPr>
            <a:r>
              <a:rPr sz="1100" dirty="0">
                <a:latin typeface="Arial Mäori" panose="020B0604020202020204" pitchFamily="34" charset="0"/>
              </a:rPr>
              <a:t>Reinforce joint accountability and action across government</a:t>
            </a:r>
          </a:p>
          <a:p>
            <a:pPr marL="531394" lvl="1" indent="-150394" algn="just">
              <a:lnSpc>
                <a:spcPct val="120000"/>
              </a:lnSpc>
              <a:buSzPct val="100000"/>
              <a:buChar char="•"/>
              <a:defRPr sz="1500"/>
            </a:pPr>
            <a:r>
              <a:rPr sz="1100" dirty="0">
                <a:latin typeface="Arial Mäori" panose="020B0604020202020204" pitchFamily="34" charset="0"/>
              </a:rPr>
              <a:t>Develop a new direction for sharing information</a:t>
            </a:r>
          </a:p>
          <a:p>
            <a:pPr marL="531394" lvl="1" indent="-150394" algn="just">
              <a:lnSpc>
                <a:spcPct val="120000"/>
              </a:lnSpc>
              <a:buSzPct val="100000"/>
              <a:buChar char="•"/>
              <a:defRPr sz="1500"/>
            </a:pPr>
            <a:r>
              <a:rPr sz="1100" dirty="0">
                <a:latin typeface="Arial Mäori" panose="020B0604020202020204" pitchFamily="34" charset="0"/>
              </a:rPr>
              <a:t>Develop a new cross-agency Strategy for Children and Young People in Care</a:t>
            </a:r>
          </a:p>
          <a:p>
            <a:pPr marL="531394" lvl="1" indent="-150394" algn="just">
              <a:lnSpc>
                <a:spcPct val="120000"/>
              </a:lnSpc>
              <a:buSzPct val="100000"/>
              <a:buChar char="•"/>
              <a:defRPr sz="1500"/>
            </a:pPr>
            <a:r>
              <a:rPr sz="1100" dirty="0">
                <a:latin typeface="Arial Mäori" panose="020B0604020202020204" pitchFamily="34" charset="0"/>
              </a:rPr>
              <a:t>Deliver a responsive children’s workforce</a:t>
            </a:r>
          </a:p>
          <a:p>
            <a:pPr marL="531394" lvl="1" indent="-150394" algn="just">
              <a:lnSpc>
                <a:spcPct val="120000"/>
              </a:lnSpc>
              <a:buSzPct val="100000"/>
              <a:buChar char="•"/>
              <a:defRPr sz="1500"/>
            </a:pPr>
            <a:r>
              <a:rPr sz="1100" dirty="0">
                <a:latin typeface="Arial Mäori" panose="020B0604020202020204" pitchFamily="34" charset="0"/>
              </a:rPr>
              <a:t>Introduce a range of tough new measures aimed at abusers</a:t>
            </a:r>
          </a:p>
          <a:p>
            <a:pPr marL="531394" lvl="1" indent="-150394" algn="just">
              <a:lnSpc>
                <a:spcPct val="100000"/>
              </a:lnSpc>
              <a:spcAft>
                <a:spcPts val="600"/>
              </a:spcAft>
              <a:buSzPct val="100000"/>
              <a:buChar char="•"/>
              <a:defRPr sz="1500"/>
            </a:pPr>
            <a:r>
              <a:rPr sz="1100" dirty="0">
                <a:latin typeface="Arial Mäori" panose="020B0604020202020204" pitchFamily="34" charset="0"/>
              </a:rPr>
              <a:t>Deliver a new way of caring for vulnerable children with the child at the </a:t>
            </a:r>
            <a:r>
              <a:rPr sz="1100" dirty="0" err="1">
                <a:latin typeface="Arial Mäori" panose="020B0604020202020204" pitchFamily="34" charset="0"/>
              </a:rPr>
              <a:t>centre</a:t>
            </a:r>
            <a:r>
              <a:rPr sz="1100" dirty="0">
                <a:latin typeface="Arial Mäori" panose="020B0604020202020204" pitchFamily="34" charset="0"/>
              </a:rPr>
              <a:t> </a:t>
            </a:r>
          </a:p>
          <a:p>
            <a:pPr>
              <a:lnSpc>
                <a:spcPct val="100000"/>
              </a:lnSpc>
              <a:spcAft>
                <a:spcPts val="600"/>
              </a:spcAft>
              <a:defRPr sz="1500"/>
            </a:pPr>
            <a:r>
              <a:rPr sz="1100" dirty="0">
                <a:latin typeface="Arial Mäori" panose="020B0604020202020204" pitchFamily="34" charset="0"/>
              </a:rPr>
              <a:t>The Vulnerable Children Act became law in July 2014.</a:t>
            </a:r>
          </a:p>
          <a:p>
            <a:pPr>
              <a:lnSpc>
                <a:spcPct val="120000"/>
              </a:lnSpc>
              <a:defRPr sz="1500"/>
            </a:pPr>
            <a:r>
              <a:rPr sz="1100" dirty="0">
                <a:latin typeface="Arial Mäori" panose="020B0604020202020204" pitchFamily="34" charset="0"/>
              </a:rPr>
              <a:t>Chief Executives from the Ministries of Health, Education, Social Development, Justice and the Police are jointly accountable in law for implementing the plan.</a:t>
            </a:r>
          </a:p>
          <a:p>
            <a:pPr>
              <a:lnSpc>
                <a:spcPct val="120000"/>
              </a:lnSpc>
              <a:defRPr sz="1500"/>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xfrm>
            <a:off x="90488" y="744538"/>
            <a:ext cx="6616700" cy="3722687"/>
          </a:xfrm>
          <a:prstGeom prst="rect">
            <a:avLst/>
          </a:prstGeom>
        </p:spPr>
        <p:txBody>
          <a:bodyPr/>
          <a:lstStyle/>
          <a:p>
            <a:endParaRPr/>
          </a:p>
        </p:txBody>
      </p:sp>
      <p:sp>
        <p:nvSpPr>
          <p:cNvPr id="205" name="Shape 205"/>
          <p:cNvSpPr>
            <a:spLocks noGrp="1"/>
          </p:cNvSpPr>
          <p:nvPr>
            <p:ph type="body" sz="quarter" idx="1"/>
          </p:nvPr>
        </p:nvSpPr>
        <p:spPr>
          <a:prstGeom prst="rect">
            <a:avLst/>
          </a:prstGeom>
        </p:spPr>
        <p:txBody>
          <a:bodyPr/>
          <a:lstStyle/>
          <a:p>
            <a:pPr algn="just">
              <a:lnSpc>
                <a:spcPct val="100000"/>
              </a:lnSpc>
              <a:spcAft>
                <a:spcPts val="600"/>
              </a:spcAft>
              <a:defRPr sz="1700">
                <a:latin typeface="Arial Mäori"/>
                <a:ea typeface="Arial Mäori"/>
                <a:cs typeface="Arial Mäori"/>
                <a:sym typeface="Arial Mäori"/>
              </a:defRPr>
            </a:pPr>
            <a:r>
              <a:rPr sz="1100" dirty="0"/>
              <a:t>Children’s Teams put each vulnerable child at the </a:t>
            </a:r>
            <a:r>
              <a:rPr sz="1100" dirty="0" err="1"/>
              <a:t>centre</a:t>
            </a:r>
            <a:r>
              <a:rPr sz="1100" dirty="0"/>
              <a:t> of everything they do. </a:t>
            </a:r>
          </a:p>
          <a:p>
            <a:pPr algn="just">
              <a:lnSpc>
                <a:spcPct val="100000"/>
              </a:lnSpc>
              <a:spcAft>
                <a:spcPts val="600"/>
              </a:spcAft>
              <a:defRPr sz="1700">
                <a:latin typeface="Arial Mäori"/>
                <a:ea typeface="Arial Mäori"/>
                <a:cs typeface="Arial Mäori"/>
                <a:sym typeface="Arial Mäori"/>
              </a:defRPr>
            </a:pPr>
            <a:r>
              <a:rPr sz="1100" dirty="0"/>
              <a:t>Wrapping early services and joined up support around each child to address their needs.</a:t>
            </a:r>
          </a:p>
          <a:p>
            <a:pPr algn="just">
              <a:lnSpc>
                <a:spcPct val="100000"/>
              </a:lnSpc>
              <a:spcAft>
                <a:spcPts val="600"/>
              </a:spcAft>
              <a:defRPr sz="1700">
                <a:latin typeface="Arial Mäori"/>
                <a:ea typeface="Arial Mäori"/>
                <a:cs typeface="Arial Mäori"/>
                <a:sym typeface="Arial Mäori"/>
              </a:defRPr>
            </a:pPr>
            <a:r>
              <a:rPr sz="1100" dirty="0"/>
              <a:t>A</a:t>
            </a:r>
            <a:r>
              <a:rPr lang="en-NZ" sz="1100" dirty="0">
                <a:solidFill>
                  <a:schemeClr val="accent2"/>
                </a:solidFill>
              </a:rPr>
              <a:t>s</a:t>
            </a:r>
            <a:r>
              <a:rPr sz="1100" dirty="0"/>
              <a:t> </a:t>
            </a:r>
            <a:r>
              <a:rPr lang="en-NZ" sz="1100" dirty="0"/>
              <a:t>a </a:t>
            </a:r>
            <a:r>
              <a:rPr sz="1100" dirty="0"/>
              <a:t>fundamentally different way for practitioners to work together to support vulnerable children who have multiple and complex unmet needs</a:t>
            </a:r>
            <a:r>
              <a:rPr lang="en-NZ" sz="1100" dirty="0"/>
              <a:t>.</a:t>
            </a:r>
            <a:r>
              <a:rPr lang="en-NZ" sz="1100" baseline="0" dirty="0"/>
              <a:t> </a:t>
            </a:r>
            <a:r>
              <a:rPr lang="en-NZ" sz="1100" i="0" strike="noStrike" baseline="0" dirty="0"/>
              <a:t>It focuses on earlier intervention so children get support sooner without waiting until it reaches a level where statutory intervention is required.</a:t>
            </a:r>
            <a:endParaRPr sz="1100" i="0" strike="sngStrike" dirty="0"/>
          </a:p>
          <a:p>
            <a:pPr algn="just">
              <a:lnSpc>
                <a:spcPct val="100000"/>
              </a:lnSpc>
              <a:spcAft>
                <a:spcPts val="600"/>
              </a:spcAft>
              <a:defRPr sz="1700">
                <a:latin typeface="Arial Mäori"/>
                <a:ea typeface="Arial Mäori"/>
                <a:cs typeface="Arial Mäori"/>
                <a:sym typeface="Arial Mäori"/>
              </a:defRPr>
            </a:pPr>
            <a:r>
              <a:rPr sz="1100" dirty="0"/>
              <a:t>A Children’s Team is not a new service but a new approach. </a:t>
            </a:r>
          </a:p>
          <a:p>
            <a:pPr algn="just">
              <a:lnSpc>
                <a:spcPct val="100000"/>
              </a:lnSpc>
              <a:spcAft>
                <a:spcPts val="600"/>
              </a:spcAft>
              <a:defRPr sz="1700">
                <a:latin typeface="Arial Mäori"/>
                <a:ea typeface="Arial Mäori"/>
                <a:cs typeface="Arial Mäori"/>
                <a:sym typeface="Arial Mäori"/>
              </a:defRPr>
            </a:pPr>
            <a:r>
              <a:rPr sz="1100" dirty="0"/>
              <a:t>Children’s Teams bring together practitioners and professionals from the iwi/M</a:t>
            </a:r>
            <a:r>
              <a:rPr lang="en-NZ" sz="1100" dirty="0"/>
              <a:t>ā</a:t>
            </a:r>
            <a:r>
              <a:rPr sz="1100" dirty="0"/>
              <a:t>ori, health, education and social services sector to develop a single plan.</a:t>
            </a:r>
          </a:p>
          <a:p>
            <a:pPr>
              <a:lnSpc>
                <a:spcPct val="100000"/>
              </a:lnSpc>
              <a:spcAft>
                <a:spcPts val="600"/>
              </a:spcAft>
              <a:defRPr sz="1700"/>
            </a:pPr>
            <a:r>
              <a:rPr sz="1100" dirty="0">
                <a:latin typeface="Arial Mäori"/>
                <a:ea typeface="Arial Mäori"/>
                <a:cs typeface="Arial Mäori"/>
                <a:sym typeface="Arial Mäori"/>
              </a:rPr>
              <a:t>The Children’s Action Plan maps out how government is working to improve results for vulnerable children and their families and </a:t>
            </a:r>
            <a:r>
              <a:rPr sz="1100" dirty="0" err="1">
                <a:latin typeface="Arial Mäori"/>
                <a:ea typeface="Arial Mäori"/>
                <a:cs typeface="Arial Mäori"/>
                <a:sym typeface="Arial Mäori"/>
              </a:rPr>
              <a:t>whānau</a:t>
            </a:r>
            <a:r>
              <a:rPr sz="1100" dirty="0">
                <a:latin typeface="Arial Mäori"/>
                <a:ea typeface="Arial Mäori"/>
                <a:cs typeface="Arial Mäori"/>
                <a:sym typeface="Arial Mäori"/>
              </a:rPr>
              <a:t>. </a:t>
            </a:r>
          </a:p>
          <a:p>
            <a:pPr>
              <a:lnSpc>
                <a:spcPct val="100000"/>
              </a:lnSpc>
              <a:spcAft>
                <a:spcPts val="600"/>
              </a:spcAft>
              <a:defRPr sz="1700"/>
            </a:pPr>
            <a:r>
              <a:rPr sz="1100" dirty="0">
                <a:latin typeface="Arial Mäori"/>
                <a:ea typeface="Arial Mäori"/>
                <a:cs typeface="Arial Mäori"/>
                <a:sym typeface="Arial Mäori"/>
              </a:rPr>
              <a:t>It includes the establishment of Children’s Teams as well as measures to protect vulnerable children and get better results, including safety checking of people who work with children and a </a:t>
            </a:r>
            <a:r>
              <a:rPr sz="1100" dirty="0" err="1">
                <a:latin typeface="Arial Mäori"/>
                <a:ea typeface="Arial Mäori"/>
                <a:cs typeface="Arial Mäori"/>
                <a:sym typeface="Arial Mäori"/>
              </a:rPr>
              <a:t>programme</a:t>
            </a:r>
            <a:r>
              <a:rPr sz="1100" dirty="0">
                <a:latin typeface="Arial Mäori"/>
                <a:ea typeface="Arial Mäori"/>
                <a:cs typeface="Arial Mäori"/>
                <a:sym typeface="Arial Mäori"/>
              </a:rPr>
              <a:t> to build children’s workforce capability. </a:t>
            </a:r>
          </a:p>
          <a:p>
            <a:pPr>
              <a:lnSpc>
                <a:spcPct val="100000"/>
              </a:lnSpc>
              <a:spcAft>
                <a:spcPts val="600"/>
              </a:spcAft>
              <a:defRPr sz="1700"/>
            </a:pPr>
            <a:r>
              <a:rPr sz="1100" dirty="0">
                <a:latin typeface="Arial Mäori"/>
                <a:ea typeface="Arial Mäori"/>
                <a:cs typeface="Arial Mäori"/>
                <a:sym typeface="Arial Mäori"/>
              </a:rPr>
              <a:t>Under the Act the five Chief Executives of the Ministries of Social Development, Health, Education and Justice and the Police are required to work together to prepare and report progress on a Vulnerable Children’s Plan.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4" name="Shape 14"/>
          <p:cNvSpPr>
            <a:spLocks noGrp="1"/>
          </p:cNvSpPr>
          <p:nvPr>
            <p:ph type="title"/>
          </p:nvPr>
        </p:nvSpPr>
        <p:spPr>
          <a:prstGeom prst="rect">
            <a:avLst/>
          </a:prstGeom>
        </p:spPr>
        <p:txBody>
          <a:bodyPr/>
          <a:lstStyle/>
          <a:p>
            <a:r>
              <a:t>Title Text</a:t>
            </a:r>
          </a:p>
        </p:txBody>
      </p:sp>
      <p:sp>
        <p:nvSpPr>
          <p:cNvPr id="15" name="Shape 15"/>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 name="Shape 16"/>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09" name="image1.jpeg"/>
          <p:cNvPicPr>
            <a:picLocks noChangeAspect="1"/>
          </p:cNvPicPr>
          <p:nvPr/>
        </p:nvPicPr>
        <p:blipFill>
          <a:blip r:embed="rId2" cstate="print">
            <a:extLst/>
          </a:blip>
          <a:stretch>
            <a:fillRect/>
          </a:stretch>
        </p:blipFill>
        <p:spPr>
          <a:xfrm>
            <a:off x="668255" y="355504"/>
            <a:ext cx="3698245" cy="841248"/>
          </a:xfrm>
          <a:prstGeom prst="rect">
            <a:avLst/>
          </a:prstGeom>
          <a:ln w="12700">
            <a:miter lim="400000"/>
          </a:ln>
        </p:spPr>
      </p:pic>
      <p:pic>
        <p:nvPicPr>
          <p:cNvPr id="110" name="image2.jpeg"/>
          <p:cNvPicPr>
            <a:picLocks noChangeAspect="1"/>
          </p:cNvPicPr>
          <p:nvPr/>
        </p:nvPicPr>
        <p:blipFill>
          <a:blip r:embed="rId3" cstate="print">
            <a:extLst/>
          </a:blip>
          <a:stretch>
            <a:fillRect/>
          </a:stretch>
        </p:blipFill>
        <p:spPr>
          <a:xfrm>
            <a:off x="527383" y="6326096"/>
            <a:ext cx="2543605" cy="487282"/>
          </a:xfrm>
          <a:prstGeom prst="rect">
            <a:avLst/>
          </a:prstGeom>
          <a:ln w="12700">
            <a:miter lim="400000"/>
          </a:ln>
        </p:spPr>
      </p:pic>
      <p:sp>
        <p:nvSpPr>
          <p:cNvPr id="111" name="Shape 111"/>
          <p:cNvSpPr/>
          <p:nvPr/>
        </p:nvSpPr>
        <p:spPr>
          <a:xfrm>
            <a:off x="713431" y="6309321"/>
            <a:ext cx="10849208" cy="2"/>
          </a:xfrm>
          <a:prstGeom prst="line">
            <a:avLst/>
          </a:prstGeom>
          <a:ln>
            <a:solidFill>
              <a:srgbClr val="385988"/>
            </a:solidFill>
            <a:prstDash val="lgDash"/>
          </a:ln>
        </p:spPr>
        <p:txBody>
          <a:bodyPr lIns="45718" tIns="45718" rIns="45718" bIns="45718"/>
          <a:lstStyle/>
          <a:p>
            <a:endParaRPr sz="1800"/>
          </a:p>
        </p:txBody>
      </p:sp>
      <p:sp>
        <p:nvSpPr>
          <p:cNvPr id="112" name="Shape 112"/>
          <p:cNvSpPr>
            <a:spLocks noGrp="1"/>
          </p:cNvSpPr>
          <p:nvPr>
            <p:ph type="title"/>
          </p:nvPr>
        </p:nvSpPr>
        <p:spPr>
          <a:xfrm>
            <a:off x="623391" y="1340770"/>
            <a:ext cx="10972804" cy="1143003"/>
          </a:xfrm>
          <a:prstGeom prst="rect">
            <a:avLst/>
          </a:prstGeom>
        </p:spPr>
        <p:txBody>
          <a:bodyPr/>
          <a:lstStyle>
            <a:lvl1pPr>
              <a:defRPr b="0">
                <a:latin typeface="Arial Mäori"/>
                <a:ea typeface="Arial Mäori"/>
                <a:cs typeface="Arial Mäori"/>
                <a:sym typeface="Arial Mäori"/>
              </a:defRPr>
            </a:lvl1pPr>
          </a:lstStyle>
          <a:p>
            <a:r>
              <a:t>Title Text</a:t>
            </a:r>
          </a:p>
        </p:txBody>
      </p:sp>
      <p:sp>
        <p:nvSpPr>
          <p:cNvPr id="113" name="Shape 113"/>
          <p:cNvSpPr>
            <a:spLocks noGrp="1"/>
          </p:cNvSpPr>
          <p:nvPr>
            <p:ph type="body" idx="1"/>
          </p:nvPr>
        </p:nvSpPr>
        <p:spPr>
          <a:xfrm>
            <a:off x="609602" y="2564901"/>
            <a:ext cx="10972801" cy="3561264"/>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4" name="Shape 114"/>
          <p:cNvSpPr>
            <a:spLocks noGrp="1"/>
          </p:cNvSpPr>
          <p:nvPr>
            <p:ph type="sldNum" sz="quarter" idx="2"/>
          </p:nvPr>
        </p:nvSpPr>
        <p:spPr>
          <a:xfrm>
            <a:off x="8457721" y="6217856"/>
            <a:ext cx="279880" cy="276995"/>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fld id="{904BD9AC-B633-4F26-AA1C-73281FC53EB5}" type="datetimeFigureOut">
              <a:rPr lang="en-NZ">
                <a:solidFill>
                  <a:prstClr val="black">
                    <a:tint val="75000"/>
                  </a:prstClr>
                </a:solidFill>
              </a:rPr>
              <a:pPr>
                <a:defRPr/>
              </a:pPr>
              <a:t>12/08/2016</a:t>
            </a:fld>
            <a:endParaRPr lang="en-NZ">
              <a:solidFill>
                <a:prstClr val="black">
                  <a:tint val="75000"/>
                </a:prstClr>
              </a:solidFill>
            </a:endParaRPr>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NZ">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97E68A9-3C55-4B83-AF93-362078B41C94}" type="slidenum">
              <a:rPr lang="en-NZ">
                <a:solidFill>
                  <a:prstClr val="black">
                    <a:tint val="75000"/>
                  </a:prstClr>
                </a:solidFill>
              </a:rPr>
              <a:pPr>
                <a:defRPr/>
              </a:pPr>
              <a:t>‹#›</a:t>
            </a:fld>
            <a:endParaRPr lang="en-NZ">
              <a:solidFill>
                <a:prstClr val="black">
                  <a:tint val="75000"/>
                </a:prstClr>
              </a:solidFill>
            </a:endParaRPr>
          </a:p>
        </p:txBody>
      </p:sp>
    </p:spTree>
    <p:extLst>
      <p:ext uri="{BB962C8B-B14F-4D97-AF65-F5344CB8AC3E}">
        <p14:creationId xmlns:p14="http://schemas.microsoft.com/office/powerpoint/2010/main" val="1700609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E42D3BA-E5AB-4C45-A913-073D4DBB0BA1}" type="datetimeFigureOut">
              <a:rPr lang="en-US"/>
              <a:pPr>
                <a:defRPr/>
              </a:pPr>
              <a:t>8/12/2016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725FA6-4275-4589-8B81-D5DDC9E707CD}" type="slidenum">
              <a:rPr lang="en-US"/>
              <a:pPr>
                <a:defRPr/>
              </a:pPr>
              <a:t>‹#›</a:t>
            </a:fld>
            <a:endParaRPr lang="en-US"/>
          </a:p>
        </p:txBody>
      </p:sp>
    </p:spTree>
    <p:extLst>
      <p:ext uri="{BB962C8B-B14F-4D97-AF65-F5344CB8AC3E}">
        <p14:creationId xmlns:p14="http://schemas.microsoft.com/office/powerpoint/2010/main" val="2208628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090247B-485A-4D8C-85F5-B24F45AFF06E}" type="datetimeFigureOut">
              <a:rPr lang="en-US"/>
              <a:pPr>
                <a:defRPr/>
              </a:pPr>
              <a:t>8/12/2016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C44CF1-CF96-4137-A632-E4287A95CA81}" type="slidenum">
              <a:rPr lang="en-US"/>
              <a:pPr>
                <a:defRPr/>
              </a:pPr>
              <a:t>‹#›</a:t>
            </a:fld>
            <a:endParaRPr lang="en-US"/>
          </a:p>
        </p:txBody>
      </p:sp>
    </p:spTree>
    <p:extLst>
      <p:ext uri="{BB962C8B-B14F-4D97-AF65-F5344CB8AC3E}">
        <p14:creationId xmlns:p14="http://schemas.microsoft.com/office/powerpoint/2010/main" val="3084254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341B0BF-0C0C-4930-8634-AF9E24799A69}" type="datetimeFigureOut">
              <a:rPr lang="en-US"/>
              <a:pPr>
                <a:defRPr/>
              </a:pPr>
              <a:t>8/12/2016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245852-7E54-4AF4-A77F-36FDA2870B64}" type="slidenum">
              <a:rPr lang="en-US"/>
              <a:pPr>
                <a:defRPr/>
              </a:pPr>
              <a:t>‹#›</a:t>
            </a:fld>
            <a:endParaRPr lang="en-US"/>
          </a:p>
        </p:txBody>
      </p:sp>
    </p:spTree>
    <p:extLst>
      <p:ext uri="{BB962C8B-B14F-4D97-AF65-F5344CB8AC3E}">
        <p14:creationId xmlns:p14="http://schemas.microsoft.com/office/powerpoint/2010/main" val="2066913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377F773-679E-472A-B78F-BA0BF58E9BBC}" type="datetimeFigureOut">
              <a:rPr lang="en-US"/>
              <a:pPr>
                <a:defRPr/>
              </a:pPr>
              <a:t>8/12/2016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E3C42F-6844-4A42-86E7-00803E1B1E36}" type="slidenum">
              <a:rPr lang="en-US"/>
              <a:pPr>
                <a:defRPr/>
              </a:pPr>
              <a:t>‹#›</a:t>
            </a:fld>
            <a:endParaRPr lang="en-US"/>
          </a:p>
        </p:txBody>
      </p:sp>
    </p:spTree>
    <p:extLst>
      <p:ext uri="{BB962C8B-B14F-4D97-AF65-F5344CB8AC3E}">
        <p14:creationId xmlns:p14="http://schemas.microsoft.com/office/powerpoint/2010/main" val="3932135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4294BCB-E755-42B6-9B0D-B3C0C1822C03}" type="datetimeFigureOut">
              <a:rPr lang="en-US"/>
              <a:pPr>
                <a:defRPr/>
              </a:pPr>
              <a:t>8/12/2016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F97BDA-D81D-40D9-8821-9FDE36A1F1D4}" type="slidenum">
              <a:rPr lang="en-US"/>
              <a:pPr>
                <a:defRPr/>
              </a:pPr>
              <a:t>‹#›</a:t>
            </a:fld>
            <a:endParaRPr lang="en-US"/>
          </a:p>
        </p:txBody>
      </p:sp>
    </p:spTree>
    <p:extLst>
      <p:ext uri="{BB962C8B-B14F-4D97-AF65-F5344CB8AC3E}">
        <p14:creationId xmlns:p14="http://schemas.microsoft.com/office/powerpoint/2010/main" val="3549829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518FFA9-266C-4AE8-A88F-8C45E3AFC34D}" type="datetimeFigureOut">
              <a:rPr lang="en-US"/>
              <a:pPr>
                <a:defRPr/>
              </a:pPr>
              <a:t>8/12/2016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865D27E-2F00-41EE-8032-A56EF5595D68}" type="slidenum">
              <a:rPr lang="en-US"/>
              <a:pPr>
                <a:defRPr/>
              </a:pPr>
              <a:t>‹#›</a:t>
            </a:fld>
            <a:endParaRPr lang="en-US"/>
          </a:p>
        </p:txBody>
      </p:sp>
    </p:spTree>
    <p:extLst>
      <p:ext uri="{BB962C8B-B14F-4D97-AF65-F5344CB8AC3E}">
        <p14:creationId xmlns:p14="http://schemas.microsoft.com/office/powerpoint/2010/main" val="497259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2F2611-0DC3-4FBB-97DE-0F5E8F43C49F}" type="datetimeFigureOut">
              <a:rPr lang="en-US"/>
              <a:pPr>
                <a:defRPr/>
              </a:pPr>
              <a:t>8/12/2016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FF73EB7-6E27-4967-940C-A6FD3A32E5F2}" type="slidenum">
              <a:rPr lang="en-US"/>
              <a:pPr>
                <a:defRPr/>
              </a:pPr>
              <a:t>‹#›</a:t>
            </a:fld>
            <a:endParaRPr lang="en-US"/>
          </a:p>
        </p:txBody>
      </p:sp>
    </p:spTree>
    <p:extLst>
      <p:ext uri="{BB962C8B-B14F-4D97-AF65-F5344CB8AC3E}">
        <p14:creationId xmlns:p14="http://schemas.microsoft.com/office/powerpoint/2010/main" val="1457823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BF662CC-7955-4E91-8F67-CCC6DFDF3779}" type="datetimeFigureOut">
              <a:rPr lang="en-US"/>
              <a:pPr>
                <a:defRPr/>
              </a:pPr>
              <a:t>8/12/2016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DE4053-79F3-44A1-B965-F655011ABC18}" type="slidenum">
              <a:rPr lang="en-US"/>
              <a:pPr>
                <a:defRPr/>
              </a:pPr>
              <a:t>‹#›</a:t>
            </a:fld>
            <a:endParaRPr lang="en-US"/>
          </a:p>
        </p:txBody>
      </p:sp>
    </p:spTree>
    <p:extLst>
      <p:ext uri="{BB962C8B-B14F-4D97-AF65-F5344CB8AC3E}">
        <p14:creationId xmlns:p14="http://schemas.microsoft.com/office/powerpoint/2010/main" val="207284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23" name="Shape 23"/>
          <p:cNvSpPr>
            <a:spLocks noGrp="1"/>
          </p:cNvSpPr>
          <p:nvPr>
            <p:ph type="title"/>
          </p:nvPr>
        </p:nvSpPr>
        <p:spPr>
          <a:xfrm>
            <a:off x="623391" y="1556791"/>
            <a:ext cx="10972801" cy="792092"/>
          </a:xfrm>
          <a:prstGeom prst="rect">
            <a:avLst/>
          </a:prstGeom>
        </p:spPr>
        <p:txBody>
          <a:bodyPr/>
          <a:lstStyle>
            <a:lvl1pPr>
              <a:defRPr b="0"/>
            </a:lvl1pPr>
          </a:lstStyle>
          <a:p>
            <a:r>
              <a:t>Title Text</a:t>
            </a:r>
          </a:p>
        </p:txBody>
      </p:sp>
      <p:sp>
        <p:nvSpPr>
          <p:cNvPr id="24" name="Shape 24"/>
          <p:cNvSpPr>
            <a:spLocks noGrp="1"/>
          </p:cNvSpPr>
          <p:nvPr>
            <p:ph type="body" sz="half" idx="1"/>
          </p:nvPr>
        </p:nvSpPr>
        <p:spPr>
          <a:xfrm>
            <a:off x="609600" y="2564900"/>
            <a:ext cx="5384800" cy="3561266"/>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25" name="Shape 25"/>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FE0DD38-E6AE-4B70-8421-90722E84359C}" type="datetimeFigureOut">
              <a:rPr lang="en-US"/>
              <a:pPr>
                <a:defRPr/>
              </a:pPr>
              <a:t>8/12/2016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2AE5C7-4C63-4385-9CF4-8C8218AFAE2B}" type="slidenum">
              <a:rPr lang="en-US"/>
              <a:pPr>
                <a:defRPr/>
              </a:pPr>
              <a:t>‹#›</a:t>
            </a:fld>
            <a:endParaRPr lang="en-US"/>
          </a:p>
        </p:txBody>
      </p:sp>
    </p:spTree>
    <p:extLst>
      <p:ext uri="{BB962C8B-B14F-4D97-AF65-F5344CB8AC3E}">
        <p14:creationId xmlns:p14="http://schemas.microsoft.com/office/powerpoint/2010/main" val="180623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9527F60-E95E-4AE8-93AA-A9DD356C5955}" type="datetimeFigureOut">
              <a:rPr lang="en-US"/>
              <a:pPr>
                <a:defRPr/>
              </a:pPr>
              <a:t>8/12/2016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6215C5-87A4-47B6-80FD-FC7B4F0A5B19}" type="slidenum">
              <a:rPr lang="en-US"/>
              <a:pPr>
                <a:defRPr/>
              </a:pPr>
              <a:t>‹#›</a:t>
            </a:fld>
            <a:endParaRPr lang="en-US"/>
          </a:p>
        </p:txBody>
      </p:sp>
    </p:spTree>
    <p:extLst>
      <p:ext uri="{BB962C8B-B14F-4D97-AF65-F5344CB8AC3E}">
        <p14:creationId xmlns:p14="http://schemas.microsoft.com/office/powerpoint/2010/main" val="3233741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FADC97C-BEC5-4389-9C67-751F49D4E7B0}" type="datetimeFigureOut">
              <a:rPr lang="en-US"/>
              <a:pPr>
                <a:defRPr/>
              </a:pPr>
              <a:t>8/12/2016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A1B363-E669-4150-90A1-DCCF4FA875BE}" type="slidenum">
              <a:rPr lang="en-US"/>
              <a:pPr>
                <a:defRPr/>
              </a:pPr>
              <a:t>‹#›</a:t>
            </a:fld>
            <a:endParaRPr lang="en-US"/>
          </a:p>
        </p:txBody>
      </p:sp>
    </p:spTree>
    <p:extLst>
      <p:ext uri="{BB962C8B-B14F-4D97-AF65-F5344CB8AC3E}">
        <p14:creationId xmlns:p14="http://schemas.microsoft.com/office/powerpoint/2010/main" val="3976102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7FAE9E9-BBBB-463D-87F8-8BFC0365990A}" type="datetimeFigureOut">
              <a:rPr lang="en-NZ"/>
              <a:pPr>
                <a:defRPr/>
              </a:pPr>
              <a:t>12/08/2016</a:t>
            </a:fld>
            <a:endParaRPr lang="en-NZ"/>
          </a:p>
        </p:txBody>
      </p:sp>
      <p:sp>
        <p:nvSpPr>
          <p:cNvPr id="3" name="Footer Placeholder 4"/>
          <p:cNvSpPr>
            <a:spLocks noGrp="1"/>
          </p:cNvSpPr>
          <p:nvPr>
            <p:ph type="ftr" sz="quarter" idx="11"/>
          </p:nvPr>
        </p:nvSpPr>
        <p:spPr/>
        <p:txBody>
          <a:bodyPr/>
          <a:lstStyle>
            <a:lvl1pPr>
              <a:defRPr/>
            </a:lvl1pPr>
          </a:lstStyle>
          <a:p>
            <a:pPr>
              <a:defRPr/>
            </a:pPr>
            <a:endParaRPr lang="en-NZ"/>
          </a:p>
        </p:txBody>
      </p:sp>
      <p:sp>
        <p:nvSpPr>
          <p:cNvPr id="4" name="Slide Number Placeholder 5"/>
          <p:cNvSpPr>
            <a:spLocks noGrp="1"/>
          </p:cNvSpPr>
          <p:nvPr>
            <p:ph type="sldNum" sz="quarter" idx="12"/>
          </p:nvPr>
        </p:nvSpPr>
        <p:spPr/>
        <p:txBody>
          <a:bodyPr/>
          <a:lstStyle>
            <a:lvl1pPr>
              <a:defRPr/>
            </a:lvl1pPr>
          </a:lstStyle>
          <a:p>
            <a:pPr>
              <a:defRPr/>
            </a:pPr>
            <a:fld id="{90FD2454-3B23-4FF2-A7FF-AA15C4A3C5D6}" type="slidenum">
              <a:rPr lang="en-NZ"/>
              <a:pPr>
                <a:defRPr/>
              </a:pPr>
              <a:t>‹#›</a:t>
            </a:fld>
            <a:endParaRPr lang="en-NZ"/>
          </a:p>
        </p:txBody>
      </p:sp>
    </p:spTree>
    <p:extLst>
      <p:ext uri="{BB962C8B-B14F-4D97-AF65-F5344CB8AC3E}">
        <p14:creationId xmlns:p14="http://schemas.microsoft.com/office/powerpoint/2010/main" val="1775122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32" name="Shape 32"/>
          <p:cNvSpPr>
            <a:spLocks noGrp="1"/>
          </p:cNvSpPr>
          <p:nvPr>
            <p:ph type="title"/>
          </p:nvPr>
        </p:nvSpPr>
        <p:spPr>
          <a:xfrm>
            <a:off x="527382" y="1196750"/>
            <a:ext cx="10972801" cy="1143004"/>
          </a:xfrm>
          <a:prstGeom prst="rect">
            <a:avLst/>
          </a:prstGeom>
        </p:spPr>
        <p:txBody>
          <a:bodyPr/>
          <a:lstStyle/>
          <a:p>
            <a:r>
              <a:t>Title Text</a:t>
            </a:r>
          </a:p>
        </p:txBody>
      </p:sp>
      <p:sp>
        <p:nvSpPr>
          <p:cNvPr id="33" name="Shape 33"/>
          <p:cNvSpPr>
            <a:spLocks noGrp="1"/>
          </p:cNvSpPr>
          <p:nvPr>
            <p:ph type="body" sz="quarter" idx="1"/>
          </p:nvPr>
        </p:nvSpPr>
        <p:spPr>
          <a:xfrm>
            <a:off x="527382" y="2457225"/>
            <a:ext cx="5386917" cy="639766"/>
          </a:xfrm>
          <a:prstGeom prst="rect">
            <a:avLst/>
          </a:prstGeom>
        </p:spPr>
        <p:txBody>
          <a:bodyPr anchor="b"/>
          <a:lstStyle>
            <a:lvl1pPr marL="0" indent="0">
              <a:spcBef>
                <a:spcPts val="500"/>
              </a:spcBef>
              <a:buSzTx/>
              <a:buFontTx/>
              <a:buNone/>
              <a:defRPr sz="2400" b="1">
                <a:solidFill>
                  <a:srgbClr val="0083C3"/>
                </a:solidFill>
              </a:defRPr>
            </a:lvl1pPr>
            <a:lvl2pPr marL="0" indent="0">
              <a:spcBef>
                <a:spcPts val="500"/>
              </a:spcBef>
              <a:buSzTx/>
              <a:buFontTx/>
              <a:buNone/>
              <a:defRPr sz="2400" b="1">
                <a:solidFill>
                  <a:srgbClr val="0083C3"/>
                </a:solidFill>
              </a:defRPr>
            </a:lvl2pPr>
            <a:lvl3pPr marL="0" indent="0">
              <a:spcBef>
                <a:spcPts val="500"/>
              </a:spcBef>
              <a:buSzTx/>
              <a:buFontTx/>
              <a:buNone/>
              <a:defRPr sz="2400" b="1">
                <a:solidFill>
                  <a:srgbClr val="0083C3"/>
                </a:solidFill>
              </a:defRPr>
            </a:lvl3pPr>
            <a:lvl4pPr marL="0" indent="0">
              <a:spcBef>
                <a:spcPts val="500"/>
              </a:spcBef>
              <a:buSzTx/>
              <a:buFontTx/>
              <a:buNone/>
              <a:defRPr sz="2400" b="1">
                <a:solidFill>
                  <a:srgbClr val="0083C3"/>
                </a:solidFill>
              </a:defRPr>
            </a:lvl4pPr>
            <a:lvl5pPr marL="0" indent="0">
              <a:spcBef>
                <a:spcPts val="500"/>
              </a:spcBef>
              <a:buSzTx/>
              <a:buFontTx/>
              <a:buNone/>
              <a:defRPr sz="2400" b="1">
                <a:solidFill>
                  <a:srgbClr val="0083C3"/>
                </a:solidFill>
              </a:defRPr>
            </a:lvl5pPr>
          </a:lstStyle>
          <a:p>
            <a:r>
              <a:t>Body Level One</a:t>
            </a:r>
          </a:p>
          <a:p>
            <a:pPr lvl="1"/>
            <a:r>
              <a:t>Body Level Two</a:t>
            </a:r>
          </a:p>
          <a:p>
            <a:pPr lvl="2"/>
            <a:r>
              <a:t>Body Level Three</a:t>
            </a:r>
          </a:p>
          <a:p>
            <a:pPr lvl="3"/>
            <a:r>
              <a:t>Body Level Four</a:t>
            </a:r>
          </a:p>
          <a:p>
            <a:pPr lvl="4"/>
            <a:r>
              <a:t>Body Level Five</a:t>
            </a:r>
          </a:p>
        </p:txBody>
      </p:sp>
      <p:sp>
        <p:nvSpPr>
          <p:cNvPr id="34" name="Shape 34"/>
          <p:cNvSpPr>
            <a:spLocks noGrp="1"/>
          </p:cNvSpPr>
          <p:nvPr>
            <p:ph type="body" sz="quarter" idx="13"/>
          </p:nvPr>
        </p:nvSpPr>
        <p:spPr>
          <a:xfrm>
            <a:off x="6111147" y="2457226"/>
            <a:ext cx="5389039" cy="639767"/>
          </a:xfrm>
          <a:prstGeom prst="rect">
            <a:avLst/>
          </a:prstGeom>
        </p:spPr>
        <p:txBody>
          <a:bodyPr anchor="b"/>
          <a:lstStyle/>
          <a:p>
            <a:endParaRPr/>
          </a:p>
        </p:txBody>
      </p:sp>
      <p:sp>
        <p:nvSpPr>
          <p:cNvPr id="35" name="Shape 35"/>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50" name="Shape 50"/>
          <p:cNvSpPr>
            <a:spLocks noGrp="1"/>
          </p:cNvSpPr>
          <p:nvPr>
            <p:ph type="title"/>
          </p:nvPr>
        </p:nvSpPr>
        <p:spPr>
          <a:xfrm>
            <a:off x="623392" y="1124745"/>
            <a:ext cx="4011089" cy="900021"/>
          </a:xfrm>
          <a:prstGeom prst="rect">
            <a:avLst/>
          </a:prstGeom>
        </p:spPr>
        <p:txBody>
          <a:bodyPr anchor="b"/>
          <a:lstStyle>
            <a:lvl1pPr>
              <a:defRPr sz="4000" b="0">
                <a:solidFill>
                  <a:srgbClr val="376092"/>
                </a:solidFill>
                <a:latin typeface="Arial Mäori"/>
                <a:ea typeface="Arial Mäori"/>
                <a:cs typeface="Arial Mäori"/>
                <a:sym typeface="Arial Mäori"/>
              </a:defRPr>
            </a:lvl1pPr>
          </a:lstStyle>
          <a:p>
            <a:r>
              <a:t>Title Text</a:t>
            </a:r>
          </a:p>
        </p:txBody>
      </p:sp>
      <p:sp>
        <p:nvSpPr>
          <p:cNvPr id="51" name="Shape 51"/>
          <p:cNvSpPr>
            <a:spLocks noGrp="1"/>
          </p:cNvSpPr>
          <p:nvPr>
            <p:ph type="body" idx="1"/>
          </p:nvPr>
        </p:nvSpPr>
        <p:spPr>
          <a:xfrm>
            <a:off x="4766733" y="273051"/>
            <a:ext cx="6815667" cy="5853113"/>
          </a:xfrm>
          <a:prstGeom prst="rect">
            <a:avLst/>
          </a:prstGeom>
        </p:spPr>
        <p:txBody>
          <a:bodyPr/>
          <a:lstStyle>
            <a:lvl1pPr>
              <a:defRPr>
                <a:latin typeface="Verdana"/>
                <a:ea typeface="Verdana"/>
                <a:cs typeface="Verdana"/>
                <a:sym typeface="Verdana"/>
              </a:defRPr>
            </a:lvl1pPr>
            <a:lvl2pPr>
              <a:defRPr>
                <a:latin typeface="Verdana"/>
                <a:ea typeface="Verdana"/>
                <a:cs typeface="Verdana"/>
                <a:sym typeface="Verdana"/>
              </a:defRPr>
            </a:lvl2pPr>
            <a:lvl3pPr>
              <a:defRPr>
                <a:latin typeface="Verdana"/>
                <a:ea typeface="Verdana"/>
                <a:cs typeface="Verdana"/>
                <a:sym typeface="Verdana"/>
              </a:defRPr>
            </a:lvl3pPr>
            <a:lvl4pPr>
              <a:defRPr>
                <a:latin typeface="Verdana"/>
                <a:ea typeface="Verdana"/>
                <a:cs typeface="Verdana"/>
                <a:sym typeface="Verdana"/>
              </a:defRPr>
            </a:lvl4pPr>
            <a:lvl5pPr>
              <a:defRPr>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
        <p:nvSpPr>
          <p:cNvPr id="52" name="Shape 52"/>
          <p:cNvSpPr>
            <a:spLocks noGrp="1"/>
          </p:cNvSpPr>
          <p:nvPr>
            <p:ph type="body" sz="quarter" idx="13"/>
          </p:nvPr>
        </p:nvSpPr>
        <p:spPr>
          <a:xfrm>
            <a:off x="623391" y="2132857"/>
            <a:ext cx="4011091" cy="4032449"/>
          </a:xfrm>
          <a:prstGeom prst="rect">
            <a:avLst/>
          </a:prstGeom>
        </p:spPr>
        <p:txBody>
          <a:bodyPr/>
          <a:lstStyle/>
          <a:p>
            <a:endParaRPr/>
          </a:p>
        </p:txBody>
      </p:sp>
      <p:sp>
        <p:nvSpPr>
          <p:cNvPr id="53" name="Shape 5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60" name="Shape 60"/>
          <p:cNvSpPr>
            <a:spLocks noGrp="1"/>
          </p:cNvSpPr>
          <p:nvPr>
            <p:ph type="title"/>
          </p:nvPr>
        </p:nvSpPr>
        <p:spPr>
          <a:xfrm>
            <a:off x="2389718" y="4800600"/>
            <a:ext cx="7315205" cy="566738"/>
          </a:xfrm>
          <a:prstGeom prst="rect">
            <a:avLst/>
          </a:prstGeom>
        </p:spPr>
        <p:txBody>
          <a:bodyPr anchor="b"/>
          <a:lstStyle>
            <a:lvl1pPr>
              <a:defRPr sz="2000">
                <a:latin typeface="Georgia"/>
                <a:ea typeface="Georgia"/>
                <a:cs typeface="Georgia"/>
                <a:sym typeface="Georgia"/>
              </a:defRPr>
            </a:lvl1pPr>
          </a:lstStyle>
          <a:p>
            <a:r>
              <a:t>Title Text</a:t>
            </a:r>
          </a:p>
        </p:txBody>
      </p:sp>
      <p:sp>
        <p:nvSpPr>
          <p:cNvPr id="61" name="Shape 61"/>
          <p:cNvSpPr>
            <a:spLocks noGrp="1"/>
          </p:cNvSpPr>
          <p:nvPr>
            <p:ph type="pic" sz="half" idx="13"/>
          </p:nvPr>
        </p:nvSpPr>
        <p:spPr>
          <a:xfrm>
            <a:off x="2389718" y="1196750"/>
            <a:ext cx="7315205" cy="3530826"/>
          </a:xfrm>
          <a:prstGeom prst="rect">
            <a:avLst/>
          </a:prstGeom>
        </p:spPr>
        <p:txBody>
          <a:bodyPr lIns="91439" tIns="45719" rIns="91439" bIns="45719">
            <a:noAutofit/>
          </a:bodyPr>
          <a:lstStyle/>
          <a:p>
            <a:endParaRPr/>
          </a:p>
        </p:txBody>
      </p:sp>
      <p:sp>
        <p:nvSpPr>
          <p:cNvPr id="62" name="Shape 62"/>
          <p:cNvSpPr>
            <a:spLocks noGrp="1"/>
          </p:cNvSpPr>
          <p:nvPr>
            <p:ph type="body" sz="quarter" idx="1"/>
          </p:nvPr>
        </p:nvSpPr>
        <p:spPr>
          <a:xfrm>
            <a:off x="2389718" y="5367337"/>
            <a:ext cx="7315205" cy="804866"/>
          </a:xfrm>
          <a:prstGeom prst="rect">
            <a:avLst/>
          </a:prstGeom>
        </p:spPr>
        <p:txBody>
          <a:bodyPr/>
          <a:lstStyle>
            <a:lvl1pPr marL="0" indent="0">
              <a:spcBef>
                <a:spcPts val="300"/>
              </a:spcBef>
              <a:buSzTx/>
              <a:buFontTx/>
              <a:buNone/>
              <a:defRPr sz="1400">
                <a:latin typeface="Verdana"/>
                <a:ea typeface="Verdana"/>
                <a:cs typeface="Verdana"/>
                <a:sym typeface="Verdana"/>
              </a:defRPr>
            </a:lvl1pPr>
            <a:lvl2pPr marL="0" indent="0">
              <a:spcBef>
                <a:spcPts val="300"/>
              </a:spcBef>
              <a:buSzTx/>
              <a:buFontTx/>
              <a:buNone/>
              <a:defRPr sz="1400">
                <a:latin typeface="Verdana"/>
                <a:ea typeface="Verdana"/>
                <a:cs typeface="Verdana"/>
                <a:sym typeface="Verdana"/>
              </a:defRPr>
            </a:lvl2pPr>
            <a:lvl3pPr marL="0" indent="0">
              <a:spcBef>
                <a:spcPts val="300"/>
              </a:spcBef>
              <a:buSzTx/>
              <a:buFontTx/>
              <a:buNone/>
              <a:defRPr sz="1400">
                <a:latin typeface="Verdana"/>
                <a:ea typeface="Verdana"/>
                <a:cs typeface="Verdana"/>
                <a:sym typeface="Verdana"/>
              </a:defRPr>
            </a:lvl3pPr>
            <a:lvl4pPr marL="0" indent="0">
              <a:spcBef>
                <a:spcPts val="300"/>
              </a:spcBef>
              <a:buSzTx/>
              <a:buFontTx/>
              <a:buNone/>
              <a:defRPr sz="1400">
                <a:latin typeface="Verdana"/>
                <a:ea typeface="Verdana"/>
                <a:cs typeface="Verdana"/>
                <a:sym typeface="Verdana"/>
              </a:defRPr>
            </a:lvl4pPr>
            <a:lvl5pPr marL="0" indent="0">
              <a:spcBef>
                <a:spcPts val="300"/>
              </a:spcBef>
              <a:buSzTx/>
              <a:buFontTx/>
              <a:buNone/>
              <a:defRPr sz="1400">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
        <p:nvSpPr>
          <p:cNvPr id="63" name="Shape 6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70" name="Shape 70"/>
          <p:cNvSpPr>
            <a:spLocks noGrp="1"/>
          </p:cNvSpPr>
          <p:nvPr>
            <p:ph type="title"/>
          </p:nvPr>
        </p:nvSpPr>
        <p:spPr>
          <a:xfrm>
            <a:off x="527382" y="1268759"/>
            <a:ext cx="10972801" cy="648075"/>
          </a:xfrm>
          <a:prstGeom prst="rect">
            <a:avLst/>
          </a:prstGeom>
        </p:spPr>
        <p:txBody>
          <a:bodyPr/>
          <a:lstStyle>
            <a:lvl1pPr>
              <a:defRPr sz="4000" b="0">
                <a:solidFill>
                  <a:srgbClr val="376092"/>
                </a:solidFill>
                <a:latin typeface="Arial Mäori"/>
                <a:ea typeface="Arial Mäori"/>
                <a:cs typeface="Arial Mäori"/>
                <a:sym typeface="Arial Mäori"/>
              </a:defRPr>
            </a:lvl1pPr>
          </a:lstStyle>
          <a:p>
            <a:r>
              <a:t>Title Text</a:t>
            </a:r>
          </a:p>
        </p:txBody>
      </p:sp>
      <p:sp>
        <p:nvSpPr>
          <p:cNvPr id="71" name="Shape 71"/>
          <p:cNvSpPr>
            <a:spLocks noGrp="1"/>
          </p:cNvSpPr>
          <p:nvPr>
            <p:ph type="body" idx="1"/>
          </p:nvPr>
        </p:nvSpPr>
        <p:spPr>
          <a:xfrm>
            <a:off x="527382" y="2060849"/>
            <a:ext cx="10972801" cy="4021907"/>
          </a:xfrm>
          <a:prstGeom prst="rect">
            <a:avLst/>
          </a:prstGeom>
        </p:spPr>
        <p:txBody>
          <a:bodyPr/>
          <a:lstStyle>
            <a:lvl1pPr>
              <a:defRPr>
                <a:latin typeface="Verdana"/>
                <a:ea typeface="Verdana"/>
                <a:cs typeface="Verdana"/>
                <a:sym typeface="Verdana"/>
              </a:defRPr>
            </a:lvl1pPr>
            <a:lvl2pPr>
              <a:defRPr>
                <a:latin typeface="Verdana"/>
                <a:ea typeface="Verdana"/>
                <a:cs typeface="Verdana"/>
                <a:sym typeface="Verdana"/>
              </a:defRPr>
            </a:lvl2pPr>
            <a:lvl3pPr>
              <a:defRPr>
                <a:latin typeface="Verdana"/>
                <a:ea typeface="Verdana"/>
                <a:cs typeface="Verdana"/>
                <a:sym typeface="Verdana"/>
              </a:defRPr>
            </a:lvl3pPr>
            <a:lvl4pPr>
              <a:defRPr>
                <a:latin typeface="Verdana"/>
                <a:ea typeface="Verdana"/>
                <a:cs typeface="Verdana"/>
                <a:sym typeface="Verdana"/>
              </a:defRPr>
            </a:lvl4pPr>
            <a:lvl5pPr>
              <a:defRPr>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
        <p:nvSpPr>
          <p:cNvPr id="72" name="Shape 72"/>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79" name="Shape 79"/>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86" name="image3.jpeg"/>
          <p:cNvPicPr>
            <a:picLocks noChangeAspect="1"/>
          </p:cNvPicPr>
          <p:nvPr/>
        </p:nvPicPr>
        <p:blipFill>
          <a:blip r:embed="rId2" cstate="print">
            <a:extLst/>
          </a:blip>
          <a:stretch>
            <a:fillRect/>
          </a:stretch>
        </p:blipFill>
        <p:spPr>
          <a:xfrm>
            <a:off x="668255" y="355504"/>
            <a:ext cx="3698245" cy="841248"/>
          </a:xfrm>
          <a:prstGeom prst="rect">
            <a:avLst/>
          </a:prstGeom>
          <a:ln w="12700">
            <a:miter lim="400000"/>
          </a:ln>
        </p:spPr>
      </p:pic>
      <p:pic>
        <p:nvPicPr>
          <p:cNvPr id="87" name="image2.jpeg"/>
          <p:cNvPicPr>
            <a:picLocks noChangeAspect="1"/>
          </p:cNvPicPr>
          <p:nvPr/>
        </p:nvPicPr>
        <p:blipFill>
          <a:blip r:embed="rId3" cstate="print">
            <a:extLst/>
          </a:blip>
          <a:stretch>
            <a:fillRect/>
          </a:stretch>
        </p:blipFill>
        <p:spPr>
          <a:xfrm>
            <a:off x="527382" y="6326097"/>
            <a:ext cx="2543605" cy="487283"/>
          </a:xfrm>
          <a:prstGeom prst="rect">
            <a:avLst/>
          </a:prstGeom>
          <a:ln w="12700">
            <a:miter lim="400000"/>
          </a:ln>
        </p:spPr>
      </p:pic>
      <p:sp>
        <p:nvSpPr>
          <p:cNvPr id="88" name="Shape 88"/>
          <p:cNvSpPr/>
          <p:nvPr/>
        </p:nvSpPr>
        <p:spPr>
          <a:xfrm>
            <a:off x="713431" y="6309320"/>
            <a:ext cx="10849208" cy="3"/>
          </a:xfrm>
          <a:prstGeom prst="line">
            <a:avLst/>
          </a:prstGeom>
          <a:ln>
            <a:solidFill>
              <a:srgbClr val="385988"/>
            </a:solidFill>
            <a:prstDash val="lgDash"/>
          </a:ln>
        </p:spPr>
        <p:txBody>
          <a:bodyPr lIns="45718" tIns="45718" rIns="45718" bIns="45718"/>
          <a:lstStyle/>
          <a:p>
            <a:endParaRPr sz="1800"/>
          </a:p>
        </p:txBody>
      </p:sp>
      <p:sp>
        <p:nvSpPr>
          <p:cNvPr id="89" name="Shape 89"/>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96" name="image1.jpeg"/>
          <p:cNvPicPr>
            <a:picLocks noChangeAspect="1"/>
          </p:cNvPicPr>
          <p:nvPr/>
        </p:nvPicPr>
        <p:blipFill>
          <a:blip r:embed="rId2" cstate="print">
            <a:extLst/>
          </a:blip>
          <a:stretch>
            <a:fillRect/>
          </a:stretch>
        </p:blipFill>
        <p:spPr>
          <a:xfrm>
            <a:off x="668255" y="355504"/>
            <a:ext cx="3698244" cy="841248"/>
          </a:xfrm>
          <a:prstGeom prst="rect">
            <a:avLst/>
          </a:prstGeom>
          <a:ln w="12700">
            <a:miter lim="400000"/>
          </a:ln>
        </p:spPr>
      </p:pic>
      <p:pic>
        <p:nvPicPr>
          <p:cNvPr id="97" name="image2.jpeg"/>
          <p:cNvPicPr>
            <a:picLocks noChangeAspect="1"/>
          </p:cNvPicPr>
          <p:nvPr/>
        </p:nvPicPr>
        <p:blipFill>
          <a:blip r:embed="rId3" cstate="print">
            <a:extLst/>
          </a:blip>
          <a:stretch>
            <a:fillRect/>
          </a:stretch>
        </p:blipFill>
        <p:spPr>
          <a:xfrm>
            <a:off x="527382" y="6326096"/>
            <a:ext cx="2543605" cy="487282"/>
          </a:xfrm>
          <a:prstGeom prst="rect">
            <a:avLst/>
          </a:prstGeom>
          <a:ln w="12700">
            <a:miter lim="400000"/>
          </a:ln>
        </p:spPr>
      </p:pic>
      <p:sp>
        <p:nvSpPr>
          <p:cNvPr id="98" name="Shape 98"/>
          <p:cNvSpPr/>
          <p:nvPr/>
        </p:nvSpPr>
        <p:spPr>
          <a:xfrm>
            <a:off x="713431" y="6309320"/>
            <a:ext cx="10849208" cy="3"/>
          </a:xfrm>
          <a:prstGeom prst="line">
            <a:avLst/>
          </a:prstGeom>
          <a:ln>
            <a:solidFill>
              <a:srgbClr val="385988"/>
            </a:solidFill>
            <a:prstDash val="lgDash"/>
          </a:ln>
        </p:spPr>
        <p:txBody>
          <a:bodyPr lIns="45718" tIns="45718" rIns="45718" bIns="45718"/>
          <a:lstStyle/>
          <a:p>
            <a:endParaRPr sz="1800"/>
          </a:p>
        </p:txBody>
      </p:sp>
      <p:pic>
        <p:nvPicPr>
          <p:cNvPr id="99" name="image4.jpeg"/>
          <p:cNvPicPr>
            <a:picLocks noChangeAspect="1"/>
          </p:cNvPicPr>
          <p:nvPr/>
        </p:nvPicPr>
        <p:blipFill>
          <a:blip r:embed="rId4" cstate="print">
            <a:extLst/>
          </a:blip>
          <a:stretch>
            <a:fillRect/>
          </a:stretch>
        </p:blipFill>
        <p:spPr>
          <a:xfrm>
            <a:off x="-240704" y="-6301488"/>
            <a:ext cx="12769421" cy="13546913"/>
          </a:xfrm>
          <a:prstGeom prst="rect">
            <a:avLst/>
          </a:prstGeom>
          <a:ln w="12700">
            <a:miter lim="400000"/>
          </a:ln>
        </p:spPr>
      </p:pic>
      <p:sp>
        <p:nvSpPr>
          <p:cNvPr id="100" name="Shape 100"/>
          <p:cNvSpPr>
            <a:spLocks noGrp="1"/>
          </p:cNvSpPr>
          <p:nvPr>
            <p:ph type="title"/>
          </p:nvPr>
        </p:nvSpPr>
        <p:spPr>
          <a:xfrm>
            <a:off x="239349" y="1196750"/>
            <a:ext cx="11952655" cy="1728194"/>
          </a:xfrm>
          <a:prstGeom prst="rect">
            <a:avLst/>
          </a:prstGeom>
        </p:spPr>
        <p:txBody>
          <a:bodyPr/>
          <a:lstStyle>
            <a:lvl1pPr>
              <a:defRPr sz="4000" b="0">
                <a:solidFill>
                  <a:srgbClr val="376092"/>
                </a:solidFill>
                <a:latin typeface="Arial Mäori"/>
                <a:ea typeface="Arial Mäori"/>
                <a:cs typeface="Arial Mäori"/>
                <a:sym typeface="Arial Mäori"/>
              </a:defRPr>
            </a:lvl1pPr>
          </a:lstStyle>
          <a:p>
            <a:r>
              <a:t>Title Text</a:t>
            </a:r>
          </a:p>
        </p:txBody>
      </p:sp>
      <p:sp>
        <p:nvSpPr>
          <p:cNvPr id="101" name="Shape 101"/>
          <p:cNvSpPr>
            <a:spLocks noGrp="1"/>
          </p:cNvSpPr>
          <p:nvPr>
            <p:ph type="body" sz="quarter" idx="1"/>
          </p:nvPr>
        </p:nvSpPr>
        <p:spPr>
          <a:xfrm>
            <a:off x="239349" y="692695"/>
            <a:ext cx="6187417" cy="766939"/>
          </a:xfrm>
          <a:prstGeom prst="rect">
            <a:avLst/>
          </a:prstGeom>
        </p:spPr>
        <p:txBody>
          <a:bodyPr/>
          <a:lstStyle>
            <a:lvl1pPr marL="0" indent="0">
              <a:spcBef>
                <a:spcPts val="400"/>
              </a:spcBef>
              <a:buSzTx/>
              <a:buFontTx/>
              <a:buNone/>
              <a:defRPr sz="1800">
                <a:solidFill>
                  <a:srgbClr val="0083C3"/>
                </a:solidFill>
                <a:latin typeface="Verdana"/>
                <a:ea typeface="Verdana"/>
                <a:cs typeface="Verdana"/>
                <a:sym typeface="Verdana"/>
              </a:defRPr>
            </a:lvl1pPr>
            <a:lvl2pPr marL="0" indent="0">
              <a:spcBef>
                <a:spcPts val="400"/>
              </a:spcBef>
              <a:buSzTx/>
              <a:buFontTx/>
              <a:buNone/>
              <a:defRPr sz="1800">
                <a:solidFill>
                  <a:srgbClr val="0083C3"/>
                </a:solidFill>
                <a:latin typeface="Verdana"/>
                <a:ea typeface="Verdana"/>
                <a:cs typeface="Verdana"/>
                <a:sym typeface="Verdana"/>
              </a:defRPr>
            </a:lvl2pPr>
            <a:lvl3pPr marL="0" indent="0">
              <a:spcBef>
                <a:spcPts val="400"/>
              </a:spcBef>
              <a:buSzTx/>
              <a:buFontTx/>
              <a:buNone/>
              <a:defRPr sz="1800">
                <a:solidFill>
                  <a:srgbClr val="0083C3"/>
                </a:solidFill>
                <a:latin typeface="Verdana"/>
                <a:ea typeface="Verdana"/>
                <a:cs typeface="Verdana"/>
                <a:sym typeface="Verdana"/>
              </a:defRPr>
            </a:lvl3pPr>
            <a:lvl4pPr marL="0" indent="0">
              <a:spcBef>
                <a:spcPts val="400"/>
              </a:spcBef>
              <a:buSzTx/>
              <a:buFontTx/>
              <a:buNone/>
              <a:defRPr sz="1800">
                <a:solidFill>
                  <a:srgbClr val="0083C3"/>
                </a:solidFill>
                <a:latin typeface="Verdana"/>
                <a:ea typeface="Verdana"/>
                <a:cs typeface="Verdana"/>
                <a:sym typeface="Verdana"/>
              </a:defRPr>
            </a:lvl4pPr>
            <a:lvl5pPr marL="0" indent="0">
              <a:spcBef>
                <a:spcPts val="400"/>
              </a:spcBef>
              <a:buSzTx/>
              <a:buFontTx/>
              <a:buNone/>
              <a:defRPr sz="1800">
                <a:solidFill>
                  <a:srgbClr val="0083C3"/>
                </a:solidFill>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
        <p:nvSpPr>
          <p:cNvPr id="102" name="Shape 102"/>
          <p:cNvSpPr>
            <a:spLocks noGrp="1"/>
          </p:cNvSpPr>
          <p:nvPr>
            <p:ph type="sldNum" sz="quarter" idx="2"/>
          </p:nvPr>
        </p:nvSpPr>
        <p:spPr>
          <a:xfrm>
            <a:off x="8457722" y="6217854"/>
            <a:ext cx="279880" cy="276995"/>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jpeg"/>
          <p:cNvPicPr>
            <a:picLocks noChangeAspect="1"/>
          </p:cNvPicPr>
          <p:nvPr/>
        </p:nvPicPr>
        <p:blipFill>
          <a:blip r:embed="rId13" cstate="print">
            <a:extLst/>
          </a:blip>
          <a:stretch>
            <a:fillRect/>
          </a:stretch>
        </p:blipFill>
        <p:spPr>
          <a:xfrm>
            <a:off x="668255" y="355504"/>
            <a:ext cx="3698245" cy="841248"/>
          </a:xfrm>
          <a:prstGeom prst="rect">
            <a:avLst/>
          </a:prstGeom>
          <a:ln w="12700">
            <a:miter lim="400000"/>
          </a:ln>
        </p:spPr>
      </p:pic>
      <p:pic>
        <p:nvPicPr>
          <p:cNvPr id="3" name="image2.jpeg"/>
          <p:cNvPicPr>
            <a:picLocks noChangeAspect="1"/>
          </p:cNvPicPr>
          <p:nvPr/>
        </p:nvPicPr>
        <p:blipFill>
          <a:blip r:embed="rId14" cstate="print">
            <a:extLst/>
          </a:blip>
          <a:stretch>
            <a:fillRect/>
          </a:stretch>
        </p:blipFill>
        <p:spPr>
          <a:xfrm>
            <a:off x="527382" y="6326097"/>
            <a:ext cx="2543605" cy="487283"/>
          </a:xfrm>
          <a:prstGeom prst="rect">
            <a:avLst/>
          </a:prstGeom>
          <a:ln w="12700">
            <a:miter lim="400000"/>
          </a:ln>
        </p:spPr>
      </p:pic>
      <p:sp>
        <p:nvSpPr>
          <p:cNvPr id="4" name="Shape 4"/>
          <p:cNvSpPr/>
          <p:nvPr/>
        </p:nvSpPr>
        <p:spPr>
          <a:xfrm>
            <a:off x="713431" y="6309320"/>
            <a:ext cx="10849208" cy="3"/>
          </a:xfrm>
          <a:prstGeom prst="line">
            <a:avLst/>
          </a:prstGeom>
          <a:ln>
            <a:solidFill>
              <a:srgbClr val="385988"/>
            </a:solidFill>
            <a:prstDash val="lgDash"/>
          </a:ln>
        </p:spPr>
        <p:txBody>
          <a:bodyPr lIns="45718" tIns="45718" rIns="45718" bIns="45718"/>
          <a:lstStyle/>
          <a:p>
            <a:endParaRPr sz="1800"/>
          </a:p>
        </p:txBody>
      </p:sp>
      <p:sp>
        <p:nvSpPr>
          <p:cNvPr id="5" name="Shape 5"/>
          <p:cNvSpPr>
            <a:spLocks noGrp="1"/>
          </p:cNvSpPr>
          <p:nvPr>
            <p:ph type="title"/>
          </p:nvPr>
        </p:nvSpPr>
        <p:spPr>
          <a:xfrm>
            <a:off x="623391" y="1340766"/>
            <a:ext cx="10972801" cy="11430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Title Text</a:t>
            </a:r>
          </a:p>
        </p:txBody>
      </p:sp>
      <p:sp>
        <p:nvSpPr>
          <p:cNvPr id="6" name="Shape 6"/>
          <p:cNvSpPr>
            <a:spLocks noGrp="1"/>
          </p:cNvSpPr>
          <p:nvPr>
            <p:ph type="body" idx="1"/>
          </p:nvPr>
        </p:nvSpPr>
        <p:spPr>
          <a:xfrm>
            <a:off x="609600" y="2564900"/>
            <a:ext cx="10972800" cy="356126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7" name="Shape 7"/>
          <p:cNvSpPr>
            <a:spLocks noGrp="1"/>
          </p:cNvSpPr>
          <p:nvPr>
            <p:ph type="sldNum" sz="quarter" idx="2"/>
          </p:nvPr>
        </p:nvSpPr>
        <p:spPr>
          <a:xfrm>
            <a:off x="8457724" y="6217854"/>
            <a:ext cx="279880" cy="276995"/>
          </a:xfrm>
          <a:prstGeom prst="rect">
            <a:avLst/>
          </a:prstGeom>
          <a:ln w="12700">
            <a:miter lim="400000"/>
          </a:ln>
        </p:spPr>
        <p:txBody>
          <a:bodyPr wrap="none" lIns="45718" tIns="45718" rIns="45718" bIns="45718" anchor="ctr">
            <a:spAutoFit/>
          </a:bodyPr>
          <a:lstStyle>
            <a:lvl1pPr algn="r">
              <a:defRPr sz="1200">
                <a:latin typeface="Arial"/>
                <a:ea typeface="Arial"/>
                <a:cs typeface="Arial"/>
                <a:sym typeface="Arial"/>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2" r:id="rId11"/>
  </p:sldLayoutIdLst>
  <p:transition spd="med"/>
  <p:txStyles>
    <p:titleStyle>
      <a:lvl1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1pPr>
      <a:lvl2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2pPr>
      <a:lvl3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3pPr>
      <a:lvl4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4pPr>
      <a:lvl5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5pPr>
      <a:lvl6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6pPr>
      <a:lvl7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7pPr>
      <a:lvl8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8pPr>
      <a:lvl9pPr marL="0" marR="0" indent="0" algn="l" defTabSz="914400" rtl="0" latinLnBrk="0">
        <a:lnSpc>
          <a:spcPct val="100000"/>
        </a:lnSpc>
        <a:spcBef>
          <a:spcPts val="0"/>
        </a:spcBef>
        <a:spcAft>
          <a:spcPts val="0"/>
        </a:spcAft>
        <a:buClrTx/>
        <a:buSzTx/>
        <a:buFontTx/>
        <a:buNone/>
        <a:tabLst/>
        <a:defRPr sz="4400" b="1" i="0" u="none" strike="noStrike" cap="none" spc="0" baseline="0">
          <a:ln>
            <a:noFill/>
          </a:ln>
          <a:solidFill>
            <a:srgbClr val="0083C3"/>
          </a:solidFill>
          <a:uFillTx/>
          <a:latin typeface="Times New Roman"/>
          <a:ea typeface="Times New Roman"/>
          <a:cs typeface="Times New Roman"/>
          <a:sym typeface="Times New Roman"/>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A703730-7D24-4EE8-98FC-26AA8872770F}" type="datetimeFigureOut">
              <a:rPr lang="en-US"/>
              <a:pPr>
                <a:defRPr/>
              </a:pPr>
              <a:t>8/12/2016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FFD13580-8E62-43BD-9930-7719454E3048}" type="slidenum">
              <a:rPr lang="en-US"/>
              <a:pPr>
                <a:defRPr/>
              </a:pPr>
              <a:t>‹#›</a:t>
            </a:fld>
            <a:endParaRPr lang="en-US"/>
          </a:p>
        </p:txBody>
      </p:sp>
    </p:spTree>
    <p:extLst>
      <p:ext uri="{BB962C8B-B14F-4D97-AF65-F5344CB8AC3E}">
        <p14:creationId xmlns:p14="http://schemas.microsoft.com/office/powerpoint/2010/main" val="391250748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childrensactionplan.govt.nz"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93"/>
          <p:cNvSpPr>
            <a:spLocks noChangeArrowheads="1"/>
          </p:cNvSpPr>
          <p:nvPr/>
        </p:nvSpPr>
        <p:spPr bwMode="auto">
          <a:xfrm>
            <a:off x="4341813" y="855663"/>
            <a:ext cx="6946900"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8" tIns="43634" rIns="87268" bIns="43634"/>
          <a:lstStyle>
            <a:lvl1pPr defTabSz="8715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715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715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715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715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871538" eaLnBrk="1" fontAlgn="auto" latinLnBrk="0" hangingPunct="1">
              <a:lnSpc>
                <a:spcPct val="100000"/>
              </a:lnSpc>
              <a:spcBef>
                <a:spcPct val="20000"/>
              </a:spcBef>
              <a:spcAft>
                <a:spcPts val="0"/>
              </a:spcAft>
              <a:buClrTx/>
              <a:buSzTx/>
              <a:buFontTx/>
              <a:buNone/>
              <a:tabLst/>
              <a:defRPr/>
            </a:pPr>
            <a:r>
              <a:rPr kumimoji="0" lang="en-US" altLang="en-US" sz="4100" b="0" i="0" u="none" strike="noStrike" kern="0" cap="none" spc="0" normalizeH="0" baseline="0" noProof="0">
                <a:ln>
                  <a:noFill/>
                </a:ln>
                <a:solidFill>
                  <a:schemeClr val="tx1"/>
                </a:solidFill>
                <a:effectLst/>
                <a:uLnTx/>
                <a:uFillTx/>
                <a:latin typeface="Arial" panose="020B0604020202020204" pitchFamily="34" charset="0"/>
              </a:rPr>
              <a:t>Mr </a:t>
            </a:r>
            <a:r>
              <a:rPr kumimoji="0" lang="en-US" altLang="en-US" sz="4400" b="0" i="0" u="none" strike="noStrike" kern="0" cap="none" spc="0" normalizeH="0" baseline="0" noProof="0">
                <a:ln>
                  <a:noFill/>
                </a:ln>
                <a:solidFill>
                  <a:schemeClr val="tx1"/>
                </a:solidFill>
                <a:effectLst/>
                <a:uLnTx/>
                <a:uFillTx/>
                <a:latin typeface="Arial" panose="020B0604020202020204" pitchFamily="34" charset="0"/>
              </a:rPr>
              <a:t>Andrew</a:t>
            </a:r>
            <a:r>
              <a:rPr kumimoji="0" lang="en-US" altLang="en-US" sz="4100" b="0" i="0" u="none" strike="noStrike" kern="0" cap="none" spc="0" normalizeH="0" baseline="0" noProof="0">
                <a:ln>
                  <a:noFill/>
                </a:ln>
                <a:solidFill>
                  <a:schemeClr val="tx1"/>
                </a:solidFill>
                <a:effectLst/>
                <a:uLnTx/>
                <a:uFillTx/>
                <a:latin typeface="Arial" panose="020B0604020202020204" pitchFamily="34" charset="0"/>
              </a:rPr>
              <a:t> Whittington</a:t>
            </a:r>
            <a:endParaRPr kumimoji="0" lang="en-US" altLang="en-US" sz="2400" b="1" i="0" u="none" strike="noStrike" kern="0" cap="none" spc="0" normalizeH="0" baseline="0" noProof="0">
              <a:ln>
                <a:noFill/>
              </a:ln>
              <a:solidFill>
                <a:schemeClr val="tx1"/>
              </a:solidFill>
              <a:effectLst/>
              <a:uLnTx/>
              <a:uFillTx/>
              <a:latin typeface="Arial" panose="020B0604020202020204" pitchFamily="34" charset="0"/>
            </a:endParaRPr>
          </a:p>
          <a:p>
            <a:pPr marL="0" marR="0" lvl="0" indent="0" defTabSz="871538" eaLnBrk="1" fontAlgn="auto" latinLnBrk="0" hangingPunct="1">
              <a:lnSpc>
                <a:spcPct val="100000"/>
              </a:lnSpc>
              <a:spcBef>
                <a:spcPct val="20000"/>
              </a:spcBef>
              <a:spcAft>
                <a:spcPts val="0"/>
              </a:spcAft>
              <a:buClrTx/>
              <a:buSzTx/>
              <a:buFontTx/>
              <a:buNone/>
              <a:tabLst/>
              <a:defRPr/>
            </a:pPr>
            <a:endParaRPr kumimoji="0" lang="en-US" altLang="en-US" sz="2400" b="0" i="0" u="none" strike="noStrike" kern="0" cap="none" spc="0" normalizeH="0" baseline="0" noProof="0">
              <a:ln>
                <a:noFill/>
              </a:ln>
              <a:solidFill>
                <a:schemeClr val="tx1"/>
              </a:solidFill>
              <a:effectLst/>
              <a:uLnTx/>
              <a:uFillTx/>
              <a:latin typeface="Arial" panose="020B0604020202020204" pitchFamily="34" charset="0"/>
            </a:endParaRPr>
          </a:p>
          <a:p>
            <a:pPr marL="0" marR="0" lvl="0" indent="0" defTabSz="871538" eaLnBrk="1" fontAlgn="auto" latinLnBrk="0" hangingPunct="1">
              <a:lnSpc>
                <a:spcPct val="100000"/>
              </a:lnSpc>
              <a:spcBef>
                <a:spcPct val="20000"/>
              </a:spcBef>
              <a:spcAft>
                <a:spcPts val="0"/>
              </a:spcAft>
              <a:buClrTx/>
              <a:buSzTx/>
              <a:buFontTx/>
              <a:buNone/>
              <a:tabLst/>
              <a:defRPr/>
            </a:pPr>
            <a:r>
              <a:rPr kumimoji="0" lang="en-US" altLang="en-US" sz="2400" b="0" i="0" u="none" strike="noStrike" kern="0" cap="none" spc="0" normalizeH="0" baseline="0" noProof="0">
                <a:ln>
                  <a:noFill/>
                </a:ln>
                <a:solidFill>
                  <a:schemeClr val="tx1"/>
                </a:solidFill>
                <a:effectLst/>
                <a:uLnTx/>
                <a:uFillTx/>
                <a:latin typeface="Arial" panose="020B0604020202020204" pitchFamily="34" charset="0"/>
              </a:rPr>
              <a:t>Medtech</a:t>
            </a:r>
          </a:p>
          <a:p>
            <a:pPr marL="0" marR="0" lvl="0" indent="0" defTabSz="871538" eaLnBrk="1" fontAlgn="auto" latinLnBrk="0" hangingPunct="1">
              <a:lnSpc>
                <a:spcPct val="80000"/>
              </a:lnSpc>
              <a:spcBef>
                <a:spcPct val="20000"/>
              </a:spcBef>
              <a:spcAft>
                <a:spcPts val="0"/>
              </a:spcAft>
              <a:buClrTx/>
              <a:buSzTx/>
              <a:buFontTx/>
              <a:buNone/>
              <a:tabLst/>
              <a:defRPr/>
            </a:pPr>
            <a:endParaRPr kumimoji="0" lang="en-NZ" altLang="en-US" sz="1700" b="0" i="0" u="none" strike="noStrike" kern="0" cap="none" spc="0" normalizeH="0" baseline="0" noProof="0">
              <a:ln>
                <a:noFill/>
              </a:ln>
              <a:solidFill>
                <a:schemeClr val="tx1"/>
              </a:solidFill>
              <a:effectLst/>
              <a:uLnTx/>
              <a:uFillTx/>
              <a:latin typeface="Arial" panose="020B0604020202020204" pitchFamily="34" charset="0"/>
            </a:endParaRPr>
          </a:p>
          <a:p>
            <a:pPr marL="0" marR="0" lvl="0" indent="0" defTabSz="871538" eaLnBrk="1" fontAlgn="auto" latinLnBrk="0" hangingPunct="1">
              <a:lnSpc>
                <a:spcPct val="80000"/>
              </a:lnSpc>
              <a:spcBef>
                <a:spcPct val="20000"/>
              </a:spcBef>
              <a:spcAft>
                <a:spcPts val="0"/>
              </a:spcAft>
              <a:buClrTx/>
              <a:buSzTx/>
              <a:buFontTx/>
              <a:buNone/>
              <a:tabLst/>
              <a:defRPr/>
            </a:pPr>
            <a:br>
              <a:rPr kumimoji="0" lang="en-US" altLang="en-US" sz="1700" b="1" i="0" u="none" strike="noStrike" kern="0" cap="none" spc="0" normalizeH="0" baseline="0" noProof="0">
                <a:ln>
                  <a:noFill/>
                </a:ln>
                <a:solidFill>
                  <a:schemeClr val="tx1"/>
                </a:solidFill>
                <a:effectLst/>
                <a:uLnTx/>
                <a:uFillTx/>
                <a:latin typeface="Arial" panose="020B0604020202020204" pitchFamily="34" charset="0"/>
              </a:rPr>
            </a:br>
            <a:endParaRPr kumimoji="0" lang="en-US" altLang="en-US" sz="1700" b="1" i="0" u="none" strike="noStrike" kern="0" cap="none" spc="0" normalizeH="0" baseline="0" noProof="0">
              <a:ln>
                <a:noFill/>
              </a:ln>
              <a:solidFill>
                <a:schemeClr val="tx1"/>
              </a:solidFill>
              <a:effectLst/>
              <a:uLnTx/>
              <a:uFillTx/>
              <a:latin typeface="Arial" panose="020B0604020202020204" pitchFamily="34" charset="0"/>
            </a:endParaRPr>
          </a:p>
        </p:txBody>
      </p:sp>
      <p:sp>
        <p:nvSpPr>
          <p:cNvPr id="142339" name="Rectangle 293"/>
          <p:cNvSpPr>
            <a:spLocks noChangeArrowheads="1"/>
          </p:cNvSpPr>
          <p:nvPr/>
        </p:nvSpPr>
        <p:spPr bwMode="auto">
          <a:xfrm>
            <a:off x="1403350" y="4537075"/>
            <a:ext cx="10144125"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8" tIns="43634" rIns="87268" bIns="43634"/>
          <a:lstStyle>
            <a:lvl1pPr defTabSz="8715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715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715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715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715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715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871538" eaLnBrk="1" fontAlgn="auto" latinLnBrk="0" hangingPunct="1">
              <a:lnSpc>
                <a:spcPct val="100000"/>
              </a:lnSpc>
              <a:spcBef>
                <a:spcPct val="20000"/>
              </a:spcBef>
              <a:spcAft>
                <a:spcPts val="0"/>
              </a:spcAft>
              <a:buClrTx/>
              <a:buSzTx/>
              <a:buFontTx/>
              <a:buNone/>
              <a:tabLst/>
              <a:defRPr/>
            </a:pPr>
            <a:r>
              <a:rPr kumimoji="0" lang="en-US" altLang="en-US" sz="2400" b="0" i="0" u="none" strike="noStrike" kern="0" cap="none" spc="0" normalizeH="0" baseline="0" noProof="0">
                <a:ln>
                  <a:noFill/>
                </a:ln>
                <a:solidFill>
                  <a:schemeClr val="tx1"/>
                </a:solidFill>
                <a:effectLst/>
                <a:uLnTx/>
                <a:uFillTx/>
                <a:latin typeface="Arial" panose="020B0604020202020204" pitchFamily="34" charset="0"/>
              </a:rPr>
              <a:t>16:30 - 17:30</a:t>
            </a:r>
            <a:r>
              <a:rPr kumimoji="0" lang="en-US" altLang="en-US" sz="2400" b="1" i="0" u="none" strike="noStrike" kern="0" cap="none" spc="0" normalizeH="0" baseline="0" noProof="0">
                <a:ln>
                  <a:noFill/>
                </a:ln>
                <a:solidFill>
                  <a:schemeClr val="tx1"/>
                </a:solidFill>
                <a:effectLst/>
                <a:uLnTx/>
                <a:uFillTx/>
                <a:latin typeface="Arial" panose="020B0604020202020204" pitchFamily="34" charset="0"/>
              </a:rPr>
              <a:t>   </a:t>
            </a:r>
            <a:r>
              <a:rPr kumimoji="0" lang="en-US" altLang="en-US" sz="2400" b="0" i="0" u="none" strike="noStrike" kern="0" cap="none" spc="0" normalizeH="0" baseline="0" noProof="0">
                <a:ln>
                  <a:noFill/>
                </a:ln>
                <a:solidFill>
                  <a:schemeClr val="tx1"/>
                </a:solidFill>
                <a:effectLst/>
                <a:uLnTx/>
                <a:uFillTx/>
                <a:latin typeface="Arial" panose="020B0604020202020204" pitchFamily="34" charset="0"/>
              </a:rPr>
              <a:t>WS #129: Prescribing Beating the Blues</a:t>
            </a:r>
          </a:p>
          <a:p>
            <a:pPr marL="0" marR="0" lvl="0" indent="0" defTabSz="871538" eaLnBrk="1" fontAlgn="auto" latinLnBrk="0" hangingPunct="1">
              <a:lnSpc>
                <a:spcPct val="100000"/>
              </a:lnSpc>
              <a:spcBef>
                <a:spcPct val="20000"/>
              </a:spcBef>
              <a:spcAft>
                <a:spcPts val="0"/>
              </a:spcAft>
              <a:buClrTx/>
              <a:buSzTx/>
              <a:buFontTx/>
              <a:buNone/>
              <a:tabLst/>
              <a:defRPr/>
            </a:pPr>
            <a:r>
              <a:rPr kumimoji="0" lang="en-US" altLang="en-US" sz="2400" b="0" i="0" u="none" strike="noStrike" kern="0" cap="none" spc="0" normalizeH="0" baseline="0" noProof="0">
                <a:ln>
                  <a:noFill/>
                </a:ln>
                <a:solidFill>
                  <a:schemeClr val="tx1"/>
                </a:solidFill>
                <a:effectLst/>
                <a:uLnTx/>
                <a:uFillTx/>
                <a:latin typeface="Arial" panose="020B0604020202020204" pitchFamily="34" charset="0"/>
              </a:rPr>
              <a:t> </a:t>
            </a:r>
            <a:br>
              <a:rPr kumimoji="0" lang="en-US" altLang="en-US" sz="1700" b="1" i="0" u="none" strike="noStrike" kern="0" cap="none" spc="0" normalizeH="0" baseline="0" noProof="0">
                <a:ln>
                  <a:noFill/>
                </a:ln>
                <a:solidFill>
                  <a:schemeClr val="tx1"/>
                </a:solidFill>
                <a:effectLst/>
                <a:uLnTx/>
                <a:uFillTx/>
                <a:latin typeface="Arial" panose="020B0604020202020204" pitchFamily="34" charset="0"/>
              </a:rPr>
            </a:br>
            <a:endParaRPr kumimoji="0" lang="en-US" altLang="en-US" sz="1700" b="1" i="0" u="none" strike="noStrike" kern="0" cap="none" spc="0" normalizeH="0" baseline="0" noProof="0">
              <a:ln>
                <a:noFill/>
              </a:ln>
              <a:solidFill>
                <a:schemeClr val="tx1"/>
              </a:solidFill>
              <a:effectLst/>
              <a:uLnTx/>
              <a:uFillTx/>
              <a:latin typeface="Arial" panose="020B0604020202020204" pitchFamily="34" charset="0"/>
            </a:endParaRPr>
          </a:p>
        </p:txBody>
      </p:sp>
      <p:pic>
        <p:nvPicPr>
          <p:cNvPr id="14234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38213"/>
            <a:ext cx="245903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14513" y="3913188"/>
            <a:ext cx="3990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2"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78875" y="3910013"/>
            <a:ext cx="20685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3"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5370513"/>
            <a:ext cx="12192000"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6559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Information Sharing</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NZ" dirty="0"/>
              <a:t>The Vulnerable Children’s Hub</a:t>
            </a:r>
          </a:p>
          <a:p>
            <a:pPr marL="457200" indent="-457200">
              <a:buFont typeface="Arial" panose="020B0604020202020204" pitchFamily="34" charset="0"/>
              <a:buChar char="•"/>
            </a:pPr>
            <a:r>
              <a:rPr lang="en-NZ" dirty="0"/>
              <a:t>Vulnerable Kids Information system (ViKI)</a:t>
            </a:r>
          </a:p>
          <a:p>
            <a:pPr marL="457200" indent="-457200">
              <a:buFont typeface="Arial" panose="020B0604020202020204" pitchFamily="34" charset="0"/>
              <a:buChar char="•"/>
            </a:pPr>
            <a:r>
              <a:rPr lang="en-NZ" dirty="0"/>
              <a:t>Approved Information Sharing Agreement (AISA)</a:t>
            </a:r>
          </a:p>
          <a:p>
            <a:endParaRPr lang="en-NZ" sz="1600" dirty="0"/>
          </a:p>
          <a:p>
            <a:r>
              <a:rPr lang="en-NZ" sz="1600" dirty="0"/>
              <a:t>- S.15 protects referrer from any action (good faith)</a:t>
            </a:r>
          </a:p>
          <a:p>
            <a:r>
              <a:rPr lang="en-NZ" sz="1600" dirty="0"/>
              <a:t>- Privacy Principle 11 (f)(ii) allows information to be shared</a:t>
            </a:r>
          </a:p>
          <a:p>
            <a:endParaRPr lang="en-NZ" dirty="0"/>
          </a:p>
        </p:txBody>
      </p:sp>
    </p:spTree>
    <p:extLst>
      <p:ext uri="{BB962C8B-B14F-4D97-AF65-F5344CB8AC3E}">
        <p14:creationId xmlns:p14="http://schemas.microsoft.com/office/powerpoint/2010/main" val="252970312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p:cNvSpPr>
          <p:nvPr>
            <p:ph type="title"/>
          </p:nvPr>
        </p:nvSpPr>
        <p:spPr>
          <a:xfrm>
            <a:off x="2012725" y="1569370"/>
            <a:ext cx="8229602" cy="1143003"/>
          </a:xfrm>
          <a:prstGeom prst="rect">
            <a:avLst/>
          </a:prstGeom>
        </p:spPr>
        <p:txBody>
          <a:bodyPr>
            <a:normAutofit/>
          </a:bodyPr>
          <a:lstStyle>
            <a:lvl1pPr>
              <a:defRPr sz="4100" b="0">
                <a:solidFill>
                  <a:srgbClr val="376092"/>
                </a:solidFill>
                <a:latin typeface="Arial Mäori"/>
                <a:ea typeface="Arial Mäori"/>
                <a:cs typeface="Arial Mäori"/>
                <a:sym typeface="Arial Mäori"/>
              </a:defRPr>
            </a:lvl1pPr>
          </a:lstStyle>
          <a:p>
            <a:r>
              <a:rPr sz="3200" b="1" dirty="0"/>
              <a:t>Children’s Workforce</a:t>
            </a:r>
          </a:p>
        </p:txBody>
      </p:sp>
      <p:sp>
        <p:nvSpPr>
          <p:cNvPr id="300" name="Shape 300"/>
          <p:cNvSpPr>
            <a:spLocks noGrp="1"/>
          </p:cNvSpPr>
          <p:nvPr>
            <p:ph type="body" idx="1"/>
          </p:nvPr>
        </p:nvSpPr>
        <p:spPr>
          <a:xfrm>
            <a:off x="2012726" y="3084989"/>
            <a:ext cx="8229601" cy="3561265"/>
          </a:xfrm>
          <a:prstGeom prst="rect">
            <a:avLst/>
          </a:prstGeom>
        </p:spPr>
        <p:txBody>
          <a:bodyPr/>
          <a:lstStyle/>
          <a:p>
            <a:pPr marL="257175" indent="-257175">
              <a:lnSpc>
                <a:spcPct val="150000"/>
              </a:lnSpc>
              <a:spcBef>
                <a:spcPts val="400"/>
              </a:spcBef>
              <a:defRPr sz="2800">
                <a:solidFill>
                  <a:srgbClr val="010101"/>
                </a:solidFill>
              </a:defRPr>
            </a:pPr>
            <a:r>
              <a:rPr lang="en-NZ" sz="2800" dirty="0"/>
              <a:t>Safety checking</a:t>
            </a:r>
            <a:endParaRPr sz="2700" dirty="0"/>
          </a:p>
          <a:p>
            <a:pPr marL="257175" indent="-257175">
              <a:lnSpc>
                <a:spcPct val="150000"/>
              </a:lnSpc>
              <a:spcBef>
                <a:spcPts val="400"/>
              </a:spcBef>
              <a:defRPr sz="2800">
                <a:solidFill>
                  <a:srgbClr val="010101"/>
                </a:solidFill>
              </a:defRPr>
            </a:pPr>
            <a:r>
              <a:rPr lang="en-NZ" dirty="0"/>
              <a:t>Child protection policy</a:t>
            </a:r>
            <a:endParaRPr sz="2700" dirty="0"/>
          </a:p>
          <a:p>
            <a:pPr marL="257175" indent="-257175">
              <a:lnSpc>
                <a:spcPct val="150000"/>
              </a:lnSpc>
              <a:spcBef>
                <a:spcPts val="400"/>
              </a:spcBef>
              <a:defRPr sz="2800">
                <a:solidFill>
                  <a:srgbClr val="010101"/>
                </a:solidFill>
              </a:defRPr>
            </a:pPr>
            <a:r>
              <a:rPr lang="en-NZ" dirty="0"/>
              <a:t>Core competencies</a:t>
            </a:r>
            <a:endParaRPr dirty="0"/>
          </a:p>
        </p:txBody>
      </p:sp>
      <p:pic>
        <p:nvPicPr>
          <p:cNvPr id="301" name="image17.png"/>
          <p:cNvPicPr>
            <a:picLocks noChangeAspect="1"/>
          </p:cNvPicPr>
          <p:nvPr/>
        </p:nvPicPr>
        <p:blipFill>
          <a:blip r:embed="rId3" cstate="print">
            <a:extLst/>
          </a:blip>
          <a:stretch>
            <a:fillRect/>
          </a:stretch>
        </p:blipFill>
        <p:spPr>
          <a:xfrm>
            <a:off x="7680176" y="360042"/>
            <a:ext cx="2564908" cy="2564907"/>
          </a:xfrm>
          <a:prstGeom prst="rect">
            <a:avLst/>
          </a:prstGeom>
          <a:ln w="12700">
            <a:miter lim="400000"/>
          </a:ln>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57501" y="1412777"/>
            <a:ext cx="6454553" cy="45403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cap="flat">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accent1"/>
                  </a:outerShdw>
                </a:effectLst>
              </a14:hiddenEffects>
            </a:ext>
          </a:extLst>
        </p:spPr>
      </p:pic>
    </p:spTree>
    <p:extLst>
      <p:ext uri="{BB962C8B-B14F-4D97-AF65-F5344CB8AC3E}">
        <p14:creationId xmlns:p14="http://schemas.microsoft.com/office/powerpoint/2010/main" val="95319124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5095782" y="1675607"/>
            <a:ext cx="1686018" cy="9159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5" name="Right Arrow 14"/>
          <p:cNvSpPr/>
          <p:nvPr/>
        </p:nvSpPr>
        <p:spPr>
          <a:xfrm>
            <a:off x="5095782" y="2724943"/>
            <a:ext cx="1686018" cy="9159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6" name="Right Arrow 15"/>
          <p:cNvSpPr/>
          <p:nvPr/>
        </p:nvSpPr>
        <p:spPr>
          <a:xfrm>
            <a:off x="5114832" y="4056063"/>
            <a:ext cx="1686018" cy="9159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dirty="0"/>
          </a:p>
        </p:txBody>
      </p:sp>
      <p:sp>
        <p:nvSpPr>
          <p:cNvPr id="17" name="Right Arrow 16"/>
          <p:cNvSpPr/>
          <p:nvPr/>
        </p:nvSpPr>
        <p:spPr>
          <a:xfrm>
            <a:off x="5114832" y="5295107"/>
            <a:ext cx="1686018" cy="9159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9" name="TextBox 18"/>
          <p:cNvSpPr txBox="1"/>
          <p:nvPr/>
        </p:nvSpPr>
        <p:spPr>
          <a:xfrm>
            <a:off x="2466882" y="1916628"/>
            <a:ext cx="2628900" cy="369332"/>
          </a:xfrm>
          <a:prstGeom prst="rect">
            <a:avLst/>
          </a:prstGeom>
          <a:noFill/>
        </p:spPr>
        <p:txBody>
          <a:bodyPr wrap="square" rtlCol="0">
            <a:spAutoFit/>
          </a:bodyPr>
          <a:lstStyle/>
          <a:p>
            <a:pPr algn="ctr"/>
            <a:r>
              <a:rPr lang="en-NZ" b="1" dirty="0"/>
              <a:t>Working in Silos</a:t>
            </a:r>
          </a:p>
        </p:txBody>
      </p:sp>
      <p:sp>
        <p:nvSpPr>
          <p:cNvPr id="20" name="TextBox 19"/>
          <p:cNvSpPr txBox="1"/>
          <p:nvPr/>
        </p:nvSpPr>
        <p:spPr>
          <a:xfrm>
            <a:off x="2362200" y="2998269"/>
            <a:ext cx="2628900" cy="369332"/>
          </a:xfrm>
          <a:prstGeom prst="rect">
            <a:avLst/>
          </a:prstGeom>
          <a:noFill/>
        </p:spPr>
        <p:txBody>
          <a:bodyPr wrap="square" rtlCol="0">
            <a:spAutoFit/>
          </a:bodyPr>
          <a:lstStyle/>
          <a:p>
            <a:pPr algn="ctr"/>
            <a:r>
              <a:rPr lang="en-NZ" b="1" dirty="0"/>
              <a:t>One agency responsible</a:t>
            </a:r>
          </a:p>
        </p:txBody>
      </p:sp>
      <p:sp>
        <p:nvSpPr>
          <p:cNvPr id="21" name="TextBox 20"/>
          <p:cNvSpPr txBox="1"/>
          <p:nvPr/>
        </p:nvSpPr>
        <p:spPr>
          <a:xfrm>
            <a:off x="2466882" y="4329389"/>
            <a:ext cx="2628900" cy="369332"/>
          </a:xfrm>
          <a:prstGeom prst="rect">
            <a:avLst/>
          </a:prstGeom>
          <a:noFill/>
        </p:spPr>
        <p:txBody>
          <a:bodyPr wrap="square" rtlCol="0">
            <a:spAutoFit/>
          </a:bodyPr>
          <a:lstStyle/>
          <a:p>
            <a:pPr algn="ctr"/>
            <a:r>
              <a:rPr lang="en-NZ" b="1" dirty="0"/>
              <a:t>Individual competence</a:t>
            </a:r>
          </a:p>
        </p:txBody>
      </p:sp>
      <p:sp>
        <p:nvSpPr>
          <p:cNvPr id="22" name="TextBox 21"/>
          <p:cNvSpPr txBox="1"/>
          <p:nvPr/>
        </p:nvSpPr>
        <p:spPr>
          <a:xfrm>
            <a:off x="2466882" y="5568433"/>
            <a:ext cx="2628900" cy="369332"/>
          </a:xfrm>
          <a:prstGeom prst="rect">
            <a:avLst/>
          </a:prstGeom>
          <a:noFill/>
        </p:spPr>
        <p:txBody>
          <a:bodyPr wrap="square" rtlCol="0">
            <a:spAutoFit/>
          </a:bodyPr>
          <a:lstStyle/>
          <a:p>
            <a:pPr algn="ctr"/>
            <a:r>
              <a:rPr lang="en-NZ" b="1" dirty="0"/>
              <a:t>Service driven</a:t>
            </a:r>
          </a:p>
        </p:txBody>
      </p:sp>
      <p:sp>
        <p:nvSpPr>
          <p:cNvPr id="23" name="TextBox 22"/>
          <p:cNvSpPr txBox="1"/>
          <p:nvPr/>
        </p:nvSpPr>
        <p:spPr>
          <a:xfrm>
            <a:off x="6800850" y="1916627"/>
            <a:ext cx="2628900" cy="369332"/>
          </a:xfrm>
          <a:prstGeom prst="rect">
            <a:avLst/>
          </a:prstGeom>
          <a:noFill/>
        </p:spPr>
        <p:txBody>
          <a:bodyPr wrap="square" rtlCol="0">
            <a:spAutoFit/>
          </a:bodyPr>
          <a:lstStyle/>
          <a:p>
            <a:pPr algn="ctr"/>
            <a:r>
              <a:rPr lang="en-NZ" b="1" dirty="0"/>
              <a:t>One children’s workforce</a:t>
            </a:r>
          </a:p>
        </p:txBody>
      </p:sp>
      <p:sp>
        <p:nvSpPr>
          <p:cNvPr id="24" name="TextBox 23"/>
          <p:cNvSpPr txBox="1"/>
          <p:nvPr/>
        </p:nvSpPr>
        <p:spPr>
          <a:xfrm>
            <a:off x="6800850" y="2998269"/>
            <a:ext cx="2628900" cy="369332"/>
          </a:xfrm>
          <a:prstGeom prst="rect">
            <a:avLst/>
          </a:prstGeom>
          <a:noFill/>
        </p:spPr>
        <p:txBody>
          <a:bodyPr wrap="square" rtlCol="0">
            <a:spAutoFit/>
          </a:bodyPr>
          <a:lstStyle/>
          <a:p>
            <a:pPr algn="ctr"/>
            <a:r>
              <a:rPr lang="en-NZ" b="1" dirty="0"/>
              <a:t>Shared responsibility</a:t>
            </a:r>
          </a:p>
        </p:txBody>
      </p:sp>
      <p:sp>
        <p:nvSpPr>
          <p:cNvPr id="25" name="TextBox 24"/>
          <p:cNvSpPr txBox="1"/>
          <p:nvPr/>
        </p:nvSpPr>
        <p:spPr>
          <a:xfrm>
            <a:off x="6896100" y="5568433"/>
            <a:ext cx="2628900" cy="369332"/>
          </a:xfrm>
          <a:prstGeom prst="rect">
            <a:avLst/>
          </a:prstGeom>
          <a:noFill/>
        </p:spPr>
        <p:txBody>
          <a:bodyPr wrap="square" rtlCol="0">
            <a:spAutoFit/>
          </a:bodyPr>
          <a:lstStyle/>
          <a:p>
            <a:pPr algn="ctr"/>
            <a:r>
              <a:rPr lang="en-NZ" b="1" dirty="0"/>
              <a:t>Child centred</a:t>
            </a:r>
          </a:p>
        </p:txBody>
      </p:sp>
      <p:sp>
        <p:nvSpPr>
          <p:cNvPr id="26" name="TextBox 25"/>
          <p:cNvSpPr txBox="1"/>
          <p:nvPr/>
        </p:nvSpPr>
        <p:spPr>
          <a:xfrm>
            <a:off x="6896100" y="4328595"/>
            <a:ext cx="2628900" cy="369332"/>
          </a:xfrm>
          <a:prstGeom prst="rect">
            <a:avLst/>
          </a:prstGeom>
          <a:noFill/>
        </p:spPr>
        <p:txBody>
          <a:bodyPr wrap="square" rtlCol="0">
            <a:spAutoFit/>
          </a:bodyPr>
          <a:lstStyle/>
          <a:p>
            <a:pPr algn="ctr"/>
            <a:r>
              <a:rPr lang="en-NZ" b="1" dirty="0"/>
              <a:t>Collective competence</a:t>
            </a:r>
          </a:p>
        </p:txBody>
      </p:sp>
    </p:spTree>
    <p:extLst>
      <p:ext uri="{BB962C8B-B14F-4D97-AF65-F5344CB8AC3E}">
        <p14:creationId xmlns:p14="http://schemas.microsoft.com/office/powerpoint/2010/main" val="28550330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600" dirty="0">
                <a:latin typeface="Calibri" panose="020F0502020204030204" pitchFamily="34" charset="0"/>
                <a:cs typeface="Calibri" panose="020F0502020204030204" pitchFamily="34" charset="0"/>
              </a:rPr>
              <a:t>Children’s Teams making the difference</a:t>
            </a:r>
          </a:p>
        </p:txBody>
      </p:sp>
      <p:sp>
        <p:nvSpPr>
          <p:cNvPr id="3" name="Content Placeholder 2"/>
          <p:cNvSpPr>
            <a:spLocks noGrp="1"/>
          </p:cNvSpPr>
          <p:nvPr>
            <p:ph idx="1"/>
          </p:nvPr>
        </p:nvSpPr>
        <p:spPr>
          <a:xfrm>
            <a:off x="1271464" y="2029823"/>
            <a:ext cx="10153128" cy="3514725"/>
          </a:xfrm>
        </p:spPr>
        <p:txBody>
          <a:bodyPr/>
          <a:lstStyle/>
          <a:p>
            <a:pPr marL="0" indent="0">
              <a:buNone/>
            </a:pPr>
            <a:r>
              <a:rPr lang="en-NZ" sz="2400" dirty="0">
                <a:latin typeface="+mn-lt"/>
              </a:rPr>
              <a:t>Working better together leads to better results for the child:</a:t>
            </a:r>
          </a:p>
          <a:p>
            <a:pPr>
              <a:buFont typeface="Arial" panose="020B0604020202020204" pitchFamily="34" charset="0"/>
              <a:buChar char="•"/>
            </a:pPr>
            <a:r>
              <a:rPr lang="en-NZ" sz="2400" dirty="0">
                <a:latin typeface="+mn-lt"/>
              </a:rPr>
              <a:t>Earlier support and services</a:t>
            </a:r>
          </a:p>
          <a:p>
            <a:pPr>
              <a:buFont typeface="Arial" panose="020B0604020202020204" pitchFamily="34" charset="0"/>
              <a:buChar char="•"/>
            </a:pPr>
            <a:r>
              <a:rPr lang="en-NZ" sz="2400" dirty="0">
                <a:latin typeface="+mn-lt"/>
              </a:rPr>
              <a:t>The more in-depth, trans-disciplinary assessment provides more information about the child and what they need</a:t>
            </a:r>
          </a:p>
          <a:p>
            <a:pPr>
              <a:buFont typeface="Arial" panose="020B0604020202020204" pitchFamily="34" charset="0"/>
              <a:buChar char="•"/>
            </a:pPr>
            <a:r>
              <a:rPr lang="en-NZ" sz="2400" dirty="0">
                <a:latin typeface="+mn-lt"/>
              </a:rPr>
              <a:t>The mix of services wrapped around each child and their family/whānau changes and adapts, as their needs evolve</a:t>
            </a:r>
          </a:p>
        </p:txBody>
      </p:sp>
      <p:pic>
        <p:nvPicPr>
          <p:cNvPr id="2050" name="Picture 2" descr="C:\Users\swhit023\AppData\Local\Microsoft\Windows\Temporary Internet Files\Content.Outlook\56ZSFJDF\CAP151001-Christchurch-childrens-team-illustration-F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6404" y="5085184"/>
            <a:ext cx="2380996" cy="1445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06547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Shape 309"/>
          <p:cNvSpPr>
            <a:spLocks noGrp="1"/>
          </p:cNvSpPr>
          <p:nvPr>
            <p:ph type="title"/>
          </p:nvPr>
        </p:nvSpPr>
        <p:spPr>
          <a:xfrm>
            <a:off x="1763701" y="1303221"/>
            <a:ext cx="8229604" cy="792092"/>
          </a:xfrm>
          <a:prstGeom prst="rect">
            <a:avLst/>
          </a:prstGeom>
        </p:spPr>
        <p:txBody>
          <a:bodyPr>
            <a:noAutofit/>
          </a:bodyPr>
          <a:lstStyle>
            <a:lvl1pPr defTabSz="768094">
              <a:defRPr sz="3300">
                <a:solidFill>
                  <a:srgbClr val="376092"/>
                </a:solidFill>
                <a:latin typeface="Arial Mäori"/>
                <a:ea typeface="Arial Mäori"/>
                <a:cs typeface="Arial Mäori"/>
                <a:sym typeface="Arial Mäori"/>
              </a:defRPr>
            </a:lvl1pPr>
          </a:lstStyle>
          <a:p>
            <a:r>
              <a:rPr sz="2800" b="1" dirty="0"/>
              <a:t>Investing in Children - Expert Panel Report </a:t>
            </a:r>
          </a:p>
        </p:txBody>
      </p:sp>
      <p:sp>
        <p:nvSpPr>
          <p:cNvPr id="310" name="Shape 310"/>
          <p:cNvSpPr>
            <a:spLocks noGrp="1"/>
          </p:cNvSpPr>
          <p:nvPr>
            <p:ph type="body" idx="1"/>
          </p:nvPr>
        </p:nvSpPr>
        <p:spPr>
          <a:xfrm>
            <a:off x="1055440" y="1996725"/>
            <a:ext cx="7859960" cy="3924385"/>
          </a:xfrm>
          <a:prstGeom prst="rect">
            <a:avLst/>
          </a:prstGeom>
        </p:spPr>
        <p:txBody>
          <a:bodyPr/>
          <a:lstStyle/>
          <a:p>
            <a:pPr marL="171450" indent="-171450">
              <a:lnSpc>
                <a:spcPct val="120000"/>
              </a:lnSpc>
              <a:defRPr sz="1800">
                <a:latin typeface="Arial Mäori"/>
                <a:ea typeface="Arial Mäori"/>
                <a:cs typeface="Arial Mäori"/>
                <a:sym typeface="Arial Mäori"/>
              </a:defRPr>
            </a:pPr>
            <a:r>
              <a:rPr dirty="0"/>
              <a:t>Government’s response for the future of care and protection and the system-wide transformation</a:t>
            </a:r>
          </a:p>
          <a:p>
            <a:pPr marL="171450" indent="-171450">
              <a:lnSpc>
                <a:spcPct val="120000"/>
              </a:lnSpc>
              <a:defRPr sz="1800">
                <a:latin typeface="Arial Mäori"/>
                <a:ea typeface="Arial Mäori"/>
                <a:cs typeface="Arial Mäori"/>
                <a:sym typeface="Arial Mäori"/>
              </a:defRPr>
            </a:pPr>
            <a:r>
              <a:rPr dirty="0"/>
              <a:t>Focus on five core services:</a:t>
            </a:r>
          </a:p>
          <a:p>
            <a:pPr marL="628650" lvl="1" indent="-171450">
              <a:lnSpc>
                <a:spcPct val="120000"/>
              </a:lnSpc>
              <a:buChar char="•"/>
              <a:defRPr sz="1800">
                <a:latin typeface="Arial Mäori"/>
                <a:ea typeface="Arial Mäori"/>
                <a:cs typeface="Arial Mäori"/>
                <a:sym typeface="Arial Mäori"/>
              </a:defRPr>
            </a:pPr>
            <a:r>
              <a:rPr dirty="0"/>
              <a:t>prevention, </a:t>
            </a:r>
          </a:p>
          <a:p>
            <a:pPr marL="628650" lvl="1" indent="-171450">
              <a:lnSpc>
                <a:spcPct val="120000"/>
              </a:lnSpc>
              <a:buChar char="•"/>
              <a:defRPr sz="1800">
                <a:latin typeface="Arial Mäori"/>
                <a:ea typeface="Arial Mäori"/>
                <a:cs typeface="Arial Mäori"/>
                <a:sym typeface="Arial Mäori"/>
              </a:defRPr>
            </a:pPr>
            <a:r>
              <a:rPr dirty="0"/>
              <a:t>intensive intervention, </a:t>
            </a:r>
          </a:p>
          <a:p>
            <a:pPr marL="628650" lvl="1" indent="-171450">
              <a:lnSpc>
                <a:spcPct val="120000"/>
              </a:lnSpc>
              <a:buChar char="•"/>
              <a:defRPr sz="1800">
                <a:latin typeface="Arial Mäori"/>
                <a:ea typeface="Arial Mäori"/>
                <a:cs typeface="Arial Mäori"/>
                <a:sym typeface="Arial Mäori"/>
              </a:defRPr>
            </a:pPr>
            <a:r>
              <a:rPr dirty="0"/>
              <a:t>care support services, </a:t>
            </a:r>
          </a:p>
          <a:p>
            <a:pPr marL="628650" lvl="1" indent="-171450">
              <a:lnSpc>
                <a:spcPct val="120000"/>
              </a:lnSpc>
              <a:buChar char="•"/>
              <a:defRPr sz="1800">
                <a:latin typeface="Arial Mäori"/>
                <a:ea typeface="Arial Mäori"/>
                <a:cs typeface="Arial Mäori"/>
                <a:sym typeface="Arial Mäori"/>
              </a:defRPr>
            </a:pPr>
            <a:r>
              <a:rPr dirty="0"/>
              <a:t>transition support</a:t>
            </a:r>
          </a:p>
          <a:p>
            <a:pPr marL="628650" lvl="1" indent="-171450">
              <a:lnSpc>
                <a:spcPct val="120000"/>
              </a:lnSpc>
              <a:buChar char="•"/>
              <a:defRPr sz="1800">
                <a:latin typeface="Arial Mäori"/>
                <a:ea typeface="Arial Mäori"/>
                <a:cs typeface="Arial Mäori"/>
                <a:sym typeface="Arial Mäori"/>
              </a:defRPr>
            </a:pPr>
            <a:r>
              <a:rPr dirty="0"/>
              <a:t>youth justice service aimed at preventing reoffending.</a:t>
            </a:r>
          </a:p>
          <a:p>
            <a:pPr marL="171450" indent="-171450">
              <a:lnSpc>
                <a:spcPct val="120000"/>
              </a:lnSpc>
              <a:defRPr sz="1800">
                <a:latin typeface="Arial Mäori"/>
                <a:ea typeface="Arial Mäori"/>
                <a:cs typeface="Arial Mäori"/>
                <a:sym typeface="Arial Mäori"/>
              </a:defRPr>
            </a:pPr>
            <a:r>
              <a:rPr dirty="0"/>
              <a:t>Supports what Children’s Action Plan is already doing and strengthens and exp</a:t>
            </a:r>
            <a:r>
              <a:rPr lang="en-NZ" dirty="0"/>
              <a:t>a</a:t>
            </a:r>
            <a:r>
              <a:rPr dirty="0" err="1"/>
              <a:t>nds</a:t>
            </a:r>
            <a:r>
              <a:rPr lang="en-NZ" dirty="0"/>
              <a:t> </a:t>
            </a:r>
            <a:r>
              <a:rPr dirty="0"/>
              <a:t>our approach.</a:t>
            </a:r>
          </a:p>
        </p:txBody>
      </p:sp>
      <p:pic>
        <p:nvPicPr>
          <p:cNvPr id="311" name="image20.jpeg"/>
          <p:cNvPicPr>
            <a:picLocks noChangeAspect="1"/>
          </p:cNvPicPr>
          <p:nvPr/>
        </p:nvPicPr>
        <p:blipFill>
          <a:blip r:embed="rId3" cstate="print">
            <a:extLst/>
          </a:blip>
          <a:stretch>
            <a:fillRect/>
          </a:stretch>
        </p:blipFill>
        <p:spPr>
          <a:xfrm>
            <a:off x="9840416" y="4293096"/>
            <a:ext cx="1626244" cy="1778985"/>
          </a:xfrm>
          <a:prstGeom prst="rect">
            <a:avLst/>
          </a:prstGeom>
          <a:ln w="12700">
            <a:miter lim="400000"/>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Shape 315"/>
          <p:cNvSpPr>
            <a:spLocks noGrp="1"/>
          </p:cNvSpPr>
          <p:nvPr>
            <p:ph type="body" sz="half" idx="1"/>
          </p:nvPr>
        </p:nvSpPr>
        <p:spPr>
          <a:xfrm>
            <a:off x="2063553" y="2132856"/>
            <a:ext cx="8136905" cy="1908972"/>
          </a:xfrm>
          <a:prstGeom prst="rect">
            <a:avLst/>
          </a:prstGeom>
        </p:spPr>
        <p:txBody>
          <a:bodyPr>
            <a:normAutofit/>
          </a:bodyPr>
          <a:lstStyle/>
          <a:p>
            <a:pPr marL="0" marR="443483" indent="0" algn="ctr" defTabSz="443483">
              <a:lnSpc>
                <a:spcPct val="120000"/>
              </a:lnSpc>
              <a:spcBef>
                <a:spcPts val="500"/>
              </a:spcBef>
              <a:buSzTx/>
              <a:buNone/>
              <a:defRPr sz="2300"/>
            </a:pPr>
            <a:endParaRPr dirty="0"/>
          </a:p>
          <a:p>
            <a:pPr marL="0" marR="443483" indent="0" algn="ctr" defTabSz="443483">
              <a:lnSpc>
                <a:spcPct val="120000"/>
              </a:lnSpc>
              <a:spcBef>
                <a:spcPts val="500"/>
              </a:spcBef>
              <a:buSzTx/>
              <a:buNone/>
              <a:defRPr sz="3900" u="sng">
                <a:solidFill>
                  <a:srgbClr val="0000FF"/>
                </a:solidFill>
                <a:uFill>
                  <a:solidFill>
                    <a:srgbClr val="0000FF"/>
                  </a:solidFill>
                </a:uFill>
              </a:defRPr>
            </a:pPr>
            <a:r>
              <a:rPr dirty="0">
                <a:hlinkClick r:id="rId3"/>
              </a:rPr>
              <a:t>www.childrensactionplan.govt.nz</a:t>
            </a:r>
            <a:endParaRPr lang="en-NZ" dirty="0">
              <a:hlinkClick r:id="rId3"/>
            </a:endParaRPr>
          </a:p>
          <a:p>
            <a:pPr marL="0" marR="443483" indent="0" algn="ctr" defTabSz="443483">
              <a:lnSpc>
                <a:spcPct val="120000"/>
              </a:lnSpc>
              <a:spcBef>
                <a:spcPts val="500"/>
              </a:spcBef>
              <a:buSzTx/>
              <a:buNone/>
              <a:defRPr sz="3900" u="sng">
                <a:solidFill>
                  <a:srgbClr val="0000FF"/>
                </a:solidFill>
                <a:uFill>
                  <a:solidFill>
                    <a:srgbClr val="0000FF"/>
                  </a:solidFill>
                </a:uFill>
              </a:defRPr>
            </a:pPr>
            <a:endParaRPr lang="en-NZ" dirty="0">
              <a:hlinkClick r:id="rId3"/>
            </a:endParaRPr>
          </a:p>
        </p:txBody>
      </p:sp>
      <p:pic>
        <p:nvPicPr>
          <p:cNvPr id="316" name="image20.jpeg"/>
          <p:cNvPicPr>
            <a:picLocks noChangeAspect="1"/>
          </p:cNvPicPr>
          <p:nvPr/>
        </p:nvPicPr>
        <p:blipFill>
          <a:blip r:embed="rId4" cstate="print">
            <a:extLst/>
          </a:blip>
          <a:stretch>
            <a:fillRect/>
          </a:stretch>
        </p:blipFill>
        <p:spPr>
          <a:xfrm>
            <a:off x="8329400" y="4468561"/>
            <a:ext cx="1626244" cy="1778985"/>
          </a:xfrm>
          <a:prstGeom prst="rect">
            <a:avLst/>
          </a:prstGeom>
          <a:ln w="12700">
            <a:miter lim="400000"/>
          </a:ln>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p:cNvSpPr>
          <p:nvPr>
            <p:ph type="title"/>
          </p:nvPr>
        </p:nvSpPr>
        <p:spPr>
          <a:xfrm>
            <a:off x="1919536" y="943629"/>
            <a:ext cx="4613525" cy="2524717"/>
          </a:xfrm>
          <a:prstGeom prst="rect">
            <a:avLst/>
          </a:prstGeom>
        </p:spPr>
        <p:txBody>
          <a:bodyPr/>
          <a:lstStyle/>
          <a:p>
            <a:pPr defTabSz="658368">
              <a:defRPr sz="3096"/>
            </a:pPr>
            <a:r>
              <a:rPr lang="en-NZ" dirty="0"/>
              <a:t>South GP Conference and Medical Exhibition</a:t>
            </a:r>
            <a:br>
              <a:rPr lang="en-NZ" dirty="0"/>
            </a:br>
            <a:br>
              <a:rPr lang="en-NZ" dirty="0"/>
            </a:br>
            <a:r>
              <a:rPr lang="en-NZ" dirty="0"/>
              <a:t>August 2016</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title"/>
          </p:nvPr>
        </p:nvSpPr>
        <p:spPr>
          <a:xfrm>
            <a:off x="1717130" y="1570384"/>
            <a:ext cx="8525196" cy="841249"/>
          </a:xfrm>
          <a:prstGeom prst="rect">
            <a:avLst/>
          </a:prstGeom>
        </p:spPr>
        <p:txBody>
          <a:bodyPr/>
          <a:lstStyle>
            <a:lvl1pPr>
              <a:defRPr sz="3200">
                <a:solidFill>
                  <a:srgbClr val="376092"/>
                </a:solidFill>
              </a:defRPr>
            </a:lvl1pPr>
          </a:lstStyle>
          <a:p>
            <a:r>
              <a:rPr b="1" dirty="0"/>
              <a:t>Our past informing our future</a:t>
            </a:r>
          </a:p>
        </p:txBody>
      </p:sp>
      <p:sp>
        <p:nvSpPr>
          <p:cNvPr id="171" name="Shape 171"/>
          <p:cNvSpPr>
            <a:spLocks noGrp="1"/>
          </p:cNvSpPr>
          <p:nvPr>
            <p:ph type="body" sz="quarter" idx="1"/>
          </p:nvPr>
        </p:nvSpPr>
        <p:spPr>
          <a:xfrm>
            <a:off x="1645927" y="2424578"/>
            <a:ext cx="2454925" cy="1472293"/>
          </a:xfrm>
          <a:prstGeom prst="rect">
            <a:avLst/>
          </a:prstGeom>
        </p:spPr>
        <p:txBody>
          <a:bodyPr/>
          <a:lstStyle>
            <a:lvl1pPr marL="0" indent="0">
              <a:spcBef>
                <a:spcPts val="500"/>
              </a:spcBef>
              <a:buSzTx/>
              <a:buNone/>
              <a:defRPr sz="2100" b="1">
                <a:solidFill>
                  <a:srgbClr val="0083C3"/>
                </a:solidFill>
              </a:defRPr>
            </a:lvl1pPr>
          </a:lstStyle>
          <a:p>
            <a:r>
              <a:t>The Green Paper</a:t>
            </a:r>
          </a:p>
        </p:txBody>
      </p:sp>
      <p:sp>
        <p:nvSpPr>
          <p:cNvPr id="172" name="Shape 172"/>
          <p:cNvSpPr/>
          <p:nvPr/>
        </p:nvSpPr>
        <p:spPr>
          <a:xfrm>
            <a:off x="4763885" y="2424577"/>
            <a:ext cx="2541367" cy="43088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spcBef>
                <a:spcPts val="500"/>
              </a:spcBef>
              <a:defRPr sz="2200" b="1">
                <a:solidFill>
                  <a:srgbClr val="0083C3"/>
                </a:solidFill>
                <a:latin typeface="Arial"/>
                <a:ea typeface="Arial"/>
                <a:cs typeface="Arial"/>
                <a:sym typeface="Arial"/>
              </a:defRPr>
            </a:lvl1pPr>
          </a:lstStyle>
          <a:p>
            <a:r>
              <a:t>The White Paper</a:t>
            </a:r>
          </a:p>
        </p:txBody>
      </p:sp>
      <p:sp>
        <p:nvSpPr>
          <p:cNvPr id="173" name="Shape 173"/>
          <p:cNvSpPr/>
          <p:nvPr/>
        </p:nvSpPr>
        <p:spPr>
          <a:xfrm>
            <a:off x="8465757" y="1957283"/>
            <a:ext cx="1697117" cy="117211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spcBef>
                <a:spcPts val="500"/>
              </a:spcBef>
              <a:defRPr sz="2200" b="1">
                <a:solidFill>
                  <a:srgbClr val="0083C3"/>
                </a:solidFill>
                <a:latin typeface="Arial"/>
                <a:ea typeface="Arial"/>
                <a:cs typeface="Arial"/>
                <a:sym typeface="Arial"/>
              </a:defRPr>
            </a:pPr>
            <a:r>
              <a:rPr sz="2200"/>
              <a:t>The Children’s</a:t>
            </a:r>
            <a:endParaRPr sz="2200">
              <a:solidFill>
                <a:srgbClr val="1D5693"/>
              </a:solidFill>
            </a:endParaRPr>
          </a:p>
          <a:p>
            <a:pPr>
              <a:spcBef>
                <a:spcPts val="500"/>
              </a:spcBef>
              <a:defRPr sz="2200" b="1">
                <a:solidFill>
                  <a:srgbClr val="0083C3"/>
                </a:solidFill>
                <a:latin typeface="Arial"/>
                <a:ea typeface="Arial"/>
                <a:cs typeface="Arial"/>
                <a:sym typeface="Arial"/>
              </a:defRPr>
            </a:pPr>
            <a:r>
              <a:rPr sz="2200"/>
              <a:t>Action Plan </a:t>
            </a:r>
          </a:p>
        </p:txBody>
      </p:sp>
      <p:sp>
        <p:nvSpPr>
          <p:cNvPr id="174" name="Shape 174"/>
          <p:cNvSpPr/>
          <p:nvPr/>
        </p:nvSpPr>
        <p:spPr>
          <a:xfrm>
            <a:off x="7456871" y="2789009"/>
            <a:ext cx="854125" cy="515116"/>
          </a:xfrm>
          <a:prstGeom prst="rightArrow">
            <a:avLst>
              <a:gd name="adj1" fmla="val 50000"/>
              <a:gd name="adj2" fmla="val 50000"/>
            </a:avLst>
          </a:prstGeom>
          <a:gradFill>
            <a:gsLst>
              <a:gs pos="0">
                <a:srgbClr val="2E5E97"/>
              </a:gs>
              <a:gs pos="80000">
                <a:srgbClr val="3C7BC7"/>
              </a:gs>
              <a:gs pos="100000">
                <a:srgbClr val="3A7CCA"/>
              </a:gs>
            </a:gsLst>
            <a:lin ang="16200000"/>
          </a:gradFill>
          <a:ln>
            <a:solidFill>
              <a:srgbClr val="4A7EBB"/>
            </a:solidFill>
          </a:ln>
          <a:effectLst>
            <a:outerShdw blurRad="38100" dist="23000" dir="5400000" rotWithShape="0">
              <a:srgbClr val="000000">
                <a:alpha val="35000"/>
              </a:srgbClr>
            </a:outerShdw>
          </a:effectLst>
        </p:spPr>
        <p:txBody>
          <a:bodyPr lIns="45718" tIns="45718" rIns="45718" bIns="45718" anchor="ctr"/>
          <a:lstStyle/>
          <a:p>
            <a:pPr algn="ctr" defTabSz="457200">
              <a:defRPr>
                <a:solidFill>
                  <a:srgbClr val="FFFFFF"/>
                </a:solidFill>
                <a:latin typeface="Arial"/>
                <a:ea typeface="Arial"/>
                <a:cs typeface="Arial"/>
                <a:sym typeface="Arial"/>
              </a:defRPr>
            </a:pPr>
            <a:endParaRPr/>
          </a:p>
        </p:txBody>
      </p:sp>
      <p:sp>
        <p:nvSpPr>
          <p:cNvPr id="175" name="Shape 175"/>
          <p:cNvSpPr/>
          <p:nvPr/>
        </p:nvSpPr>
        <p:spPr>
          <a:xfrm>
            <a:off x="3771065" y="2918405"/>
            <a:ext cx="834913" cy="484634"/>
          </a:xfrm>
          <a:prstGeom prst="rightArrow">
            <a:avLst>
              <a:gd name="adj1" fmla="val 50000"/>
              <a:gd name="adj2" fmla="val 50000"/>
            </a:avLst>
          </a:prstGeom>
          <a:gradFill>
            <a:gsLst>
              <a:gs pos="0">
                <a:srgbClr val="2E5E97"/>
              </a:gs>
              <a:gs pos="80000">
                <a:srgbClr val="3C7BC7"/>
              </a:gs>
              <a:gs pos="100000">
                <a:srgbClr val="3A7CCA"/>
              </a:gs>
            </a:gsLst>
            <a:lin ang="16200000"/>
          </a:gradFill>
          <a:ln>
            <a:solidFill>
              <a:srgbClr val="4A7EBB"/>
            </a:solidFill>
          </a:ln>
          <a:effectLst>
            <a:outerShdw blurRad="38100" dist="23000" dir="5400000" rotWithShape="0">
              <a:srgbClr val="000000">
                <a:alpha val="35000"/>
              </a:srgbClr>
            </a:outerShdw>
          </a:effectLst>
        </p:spPr>
        <p:txBody>
          <a:bodyPr lIns="45718" tIns="45718" rIns="45718" bIns="45718" anchor="ctr"/>
          <a:lstStyle/>
          <a:p>
            <a:pPr algn="ctr" defTabSz="457200">
              <a:defRPr>
                <a:solidFill>
                  <a:srgbClr val="FFFFFF"/>
                </a:solidFill>
                <a:latin typeface="Arial"/>
                <a:ea typeface="Arial"/>
                <a:cs typeface="Arial"/>
                <a:sym typeface="Arial"/>
              </a:defRPr>
            </a:pPr>
            <a:endParaRPr/>
          </a:p>
        </p:txBody>
      </p:sp>
      <p:sp>
        <p:nvSpPr>
          <p:cNvPr id="176" name="Shape 176"/>
          <p:cNvSpPr/>
          <p:nvPr/>
        </p:nvSpPr>
        <p:spPr>
          <a:xfrm>
            <a:off x="4752266" y="3614021"/>
            <a:ext cx="2552986" cy="213904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57200">
              <a:defRPr sz="1900">
                <a:solidFill>
                  <a:srgbClr val="1D5693"/>
                </a:solidFill>
                <a:latin typeface="Arial"/>
                <a:ea typeface="Arial"/>
                <a:cs typeface="Arial"/>
                <a:sym typeface="Arial"/>
              </a:defRPr>
            </a:pPr>
            <a:r>
              <a:rPr sz="1900" dirty="0"/>
              <a:t>White Paper is based on these submissions. </a:t>
            </a:r>
          </a:p>
          <a:p>
            <a:pPr defTabSz="457200">
              <a:defRPr sz="1900">
                <a:solidFill>
                  <a:srgbClr val="1D5693"/>
                </a:solidFill>
                <a:latin typeface="Arial"/>
                <a:ea typeface="Arial"/>
                <a:cs typeface="Arial"/>
                <a:sym typeface="Arial"/>
              </a:defRPr>
            </a:pPr>
            <a:endParaRPr sz="1900" dirty="0"/>
          </a:p>
          <a:p>
            <a:pPr defTabSz="457200">
              <a:defRPr sz="1900">
                <a:solidFill>
                  <a:srgbClr val="1D5693"/>
                </a:solidFill>
                <a:latin typeface="Arial"/>
                <a:ea typeface="Arial"/>
                <a:cs typeface="Arial"/>
                <a:sym typeface="Arial"/>
              </a:defRPr>
            </a:pPr>
            <a:r>
              <a:rPr sz="1900" dirty="0"/>
              <a:t>It contains what changes are needed to protect children from harm.</a:t>
            </a:r>
          </a:p>
        </p:txBody>
      </p:sp>
      <p:sp>
        <p:nvSpPr>
          <p:cNvPr id="177" name="Shape 177"/>
          <p:cNvSpPr/>
          <p:nvPr/>
        </p:nvSpPr>
        <p:spPr>
          <a:xfrm>
            <a:off x="8333334" y="3856902"/>
            <a:ext cx="2067875" cy="96949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defTabSz="457200">
              <a:defRPr sz="1900">
                <a:solidFill>
                  <a:srgbClr val="1D5693"/>
                </a:solidFill>
                <a:latin typeface="Arial"/>
                <a:ea typeface="Arial"/>
                <a:cs typeface="Arial"/>
                <a:sym typeface="Arial"/>
              </a:defRPr>
            </a:lvl1pPr>
          </a:lstStyle>
          <a:p>
            <a:r>
              <a:rPr dirty="0"/>
              <a:t>Implements the decisions made in the White Paper.</a:t>
            </a:r>
          </a:p>
        </p:txBody>
      </p:sp>
      <p:sp>
        <p:nvSpPr>
          <p:cNvPr id="178" name="Shape 178"/>
          <p:cNvSpPr/>
          <p:nvPr/>
        </p:nvSpPr>
        <p:spPr>
          <a:xfrm>
            <a:off x="1645927" y="3602533"/>
            <a:ext cx="2012167" cy="243143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57200">
              <a:defRPr sz="1900">
                <a:solidFill>
                  <a:srgbClr val="1D5693"/>
                </a:solidFill>
                <a:latin typeface="Arial"/>
                <a:ea typeface="Arial"/>
                <a:cs typeface="Arial"/>
                <a:sym typeface="Arial"/>
              </a:defRPr>
            </a:pPr>
            <a:r>
              <a:rPr sz="1900" dirty="0"/>
              <a:t>Almost 10,000 submissions received.</a:t>
            </a:r>
          </a:p>
          <a:p>
            <a:pPr defTabSz="457200">
              <a:defRPr sz="1900">
                <a:solidFill>
                  <a:srgbClr val="1D5693"/>
                </a:solidFill>
                <a:latin typeface="Arial"/>
                <a:ea typeface="Arial"/>
                <a:cs typeface="Arial"/>
                <a:sym typeface="Arial"/>
              </a:defRPr>
            </a:pPr>
            <a:endParaRPr sz="1900" dirty="0"/>
          </a:p>
          <a:p>
            <a:pPr defTabSz="457200">
              <a:defRPr sz="1900">
                <a:solidFill>
                  <a:srgbClr val="1D5693"/>
                </a:solidFill>
                <a:latin typeface="Arial"/>
                <a:ea typeface="Arial"/>
                <a:cs typeface="Arial"/>
                <a:sym typeface="Arial"/>
              </a:defRPr>
            </a:pPr>
            <a:r>
              <a:rPr sz="1900" dirty="0"/>
              <a:t>From children, young people, frontline workers, and NGOs.</a:t>
            </a:r>
          </a:p>
        </p:txBody>
      </p:sp>
      <p:pic>
        <p:nvPicPr>
          <p:cNvPr id="179" name="image7.png"/>
          <p:cNvPicPr>
            <a:picLocks noChangeAspect="1"/>
          </p:cNvPicPr>
          <p:nvPr/>
        </p:nvPicPr>
        <p:blipFill>
          <a:blip r:embed="rId3" cstate="print">
            <a:extLst/>
          </a:blip>
          <a:stretch>
            <a:fillRect/>
          </a:stretch>
        </p:blipFill>
        <p:spPr>
          <a:xfrm>
            <a:off x="1647939" y="2877980"/>
            <a:ext cx="2058349" cy="565483"/>
          </a:xfrm>
          <a:prstGeom prst="rect">
            <a:avLst/>
          </a:prstGeom>
          <a:ln>
            <a:solidFill>
              <a:srgbClr val="000000"/>
            </a:solidFill>
            <a:miter/>
          </a:ln>
        </p:spPr>
      </p:pic>
      <p:pic>
        <p:nvPicPr>
          <p:cNvPr id="180" name="image8.jpeg"/>
          <p:cNvPicPr>
            <a:picLocks noChangeAspect="1"/>
          </p:cNvPicPr>
          <p:nvPr/>
        </p:nvPicPr>
        <p:blipFill>
          <a:blip r:embed="rId4" cstate="print">
            <a:extLst/>
          </a:blip>
          <a:stretch>
            <a:fillRect/>
          </a:stretch>
        </p:blipFill>
        <p:spPr>
          <a:xfrm>
            <a:off x="4765505" y="2854780"/>
            <a:ext cx="2531841" cy="611889"/>
          </a:xfrm>
          <a:prstGeom prst="rect">
            <a:avLst/>
          </a:prstGeom>
          <a:ln>
            <a:solidFill>
              <a:srgbClr val="000000"/>
            </a:solidFill>
            <a:miter/>
          </a:ln>
        </p:spPr>
      </p:pic>
      <p:pic>
        <p:nvPicPr>
          <p:cNvPr id="181" name="image9.jpeg"/>
          <p:cNvPicPr>
            <a:picLocks noChangeAspect="1"/>
          </p:cNvPicPr>
          <p:nvPr/>
        </p:nvPicPr>
        <p:blipFill>
          <a:blip r:embed="rId5" cstate="print">
            <a:extLst/>
          </a:blip>
          <a:stretch>
            <a:fillRect/>
          </a:stretch>
        </p:blipFill>
        <p:spPr>
          <a:xfrm>
            <a:off x="8351797" y="3116408"/>
            <a:ext cx="2217450" cy="625186"/>
          </a:xfrm>
          <a:prstGeom prst="rect">
            <a:avLst/>
          </a:prstGeom>
          <a:ln w="12700">
            <a:miter lim="400000"/>
          </a:ln>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4200" dirty="0"/>
              <a:t>What did the Community ask for?</a:t>
            </a:r>
          </a:p>
        </p:txBody>
      </p:sp>
      <p:sp>
        <p:nvSpPr>
          <p:cNvPr id="3" name="Content Placeholder 2"/>
          <p:cNvSpPr>
            <a:spLocks noGrp="1"/>
          </p:cNvSpPr>
          <p:nvPr>
            <p:ph idx="1"/>
          </p:nvPr>
        </p:nvSpPr>
        <p:spPr>
          <a:xfrm>
            <a:off x="1991544" y="2276873"/>
            <a:ext cx="8229600" cy="3561259"/>
          </a:xfrm>
        </p:spPr>
        <p:txBody>
          <a:bodyPr/>
          <a:lstStyle/>
          <a:p>
            <a:r>
              <a:rPr lang="en-NZ" sz="2600" dirty="0"/>
              <a:t>Better sharing of information and communication.</a:t>
            </a:r>
          </a:p>
          <a:p>
            <a:r>
              <a:rPr lang="en-NZ" sz="2600" dirty="0"/>
              <a:t>Concern about statutory responses</a:t>
            </a:r>
          </a:p>
          <a:p>
            <a:r>
              <a:rPr lang="en-NZ" sz="2600" dirty="0"/>
              <a:t>Better identification and support for most vulnerable</a:t>
            </a:r>
          </a:p>
          <a:p>
            <a:r>
              <a:rPr lang="en-NZ" sz="2600" dirty="0"/>
              <a:t>Higher levels for safety and competency of workforce</a:t>
            </a:r>
          </a:p>
          <a:p>
            <a:r>
              <a:rPr lang="en-NZ" sz="2600" dirty="0"/>
              <a:t>Increased recognition that </a:t>
            </a:r>
            <a:r>
              <a:rPr lang="en-NZ" sz="2600" u="sng" dirty="0"/>
              <a:t>everyone</a:t>
            </a:r>
            <a:r>
              <a:rPr lang="en-NZ" sz="2600" dirty="0"/>
              <a:t> needs to be responsible for keeping children safe.</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6320" y="4725144"/>
            <a:ext cx="1342400" cy="134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532434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p:cNvSpPr>
          <p:nvPr>
            <p:ph type="title"/>
          </p:nvPr>
        </p:nvSpPr>
        <p:spPr>
          <a:xfrm>
            <a:off x="1843234" y="1374234"/>
            <a:ext cx="8229604" cy="1285416"/>
          </a:xfrm>
          <a:prstGeom prst="rect">
            <a:avLst/>
          </a:prstGeom>
        </p:spPr>
        <p:txBody>
          <a:bodyPr>
            <a:normAutofit/>
          </a:bodyPr>
          <a:lstStyle/>
          <a:p>
            <a:pPr algn="ctr" defTabSz="859536">
              <a:defRPr sz="3759" b="0">
                <a:solidFill>
                  <a:srgbClr val="376092"/>
                </a:solidFill>
                <a:latin typeface="Arial Mäori"/>
                <a:ea typeface="Arial Mäori"/>
                <a:cs typeface="Arial Mäori"/>
                <a:sym typeface="Arial Mäori"/>
              </a:defRPr>
            </a:pPr>
            <a:r>
              <a:rPr sz="3200" dirty="0"/>
              <a:t>The Children’s Action Plan</a:t>
            </a:r>
            <a:br>
              <a:rPr lang="en-NZ" sz="3200" dirty="0"/>
            </a:br>
            <a:r>
              <a:rPr sz="3200" dirty="0"/>
              <a:t>   taking the lead for vulnerable children</a:t>
            </a:r>
          </a:p>
        </p:txBody>
      </p:sp>
      <p:sp>
        <p:nvSpPr>
          <p:cNvPr id="166" name="Shape 166"/>
          <p:cNvSpPr>
            <a:spLocks noGrp="1"/>
          </p:cNvSpPr>
          <p:nvPr>
            <p:ph type="body" idx="1"/>
          </p:nvPr>
        </p:nvSpPr>
        <p:spPr>
          <a:xfrm>
            <a:off x="1981200" y="3060200"/>
            <a:ext cx="8229600" cy="3561266"/>
          </a:xfrm>
          <a:prstGeom prst="rect">
            <a:avLst/>
          </a:prstGeom>
        </p:spPr>
        <p:txBody>
          <a:bodyPr/>
          <a:lstStyle/>
          <a:p>
            <a:pPr marL="0" indent="0" algn="ctr">
              <a:buNone/>
              <a:defRPr>
                <a:latin typeface="Arial Mäori"/>
                <a:ea typeface="Arial Mäori"/>
                <a:cs typeface="Arial Mäori"/>
                <a:sym typeface="Arial Mäori"/>
              </a:defRPr>
            </a:pPr>
            <a:r>
              <a:rPr dirty="0"/>
              <a:t>A safe, competent and well-connected children’s workforce, which identifies vulnerable children early, and supports them to be safe, thrive, achieve and belong</a:t>
            </a:r>
            <a:r>
              <a:rPr dirty="0">
                <a:latin typeface="Arial"/>
                <a:ea typeface="Arial"/>
                <a:cs typeface="Arial"/>
                <a:sym typeface="Arial"/>
              </a:rPr>
              <a:t>.</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314976"/>
            <a:ext cx="8229600" cy="1143000"/>
          </a:xfrm>
        </p:spPr>
        <p:txBody>
          <a:bodyPr/>
          <a:lstStyle/>
          <a:p>
            <a:r>
              <a:rPr lang="en-NZ" sz="3600" dirty="0">
                <a:latin typeface="+mj-lt"/>
              </a:rPr>
              <a:t>A Children’s Action Plan – for change</a:t>
            </a:r>
          </a:p>
        </p:txBody>
      </p:sp>
      <p:sp>
        <p:nvSpPr>
          <p:cNvPr id="3" name="Content Placeholder 2"/>
          <p:cNvSpPr>
            <a:spLocks noGrp="1"/>
          </p:cNvSpPr>
          <p:nvPr>
            <p:ph idx="1"/>
          </p:nvPr>
        </p:nvSpPr>
        <p:spPr>
          <a:xfrm>
            <a:off x="1524000" y="2204865"/>
            <a:ext cx="8407400" cy="3767837"/>
          </a:xfrm>
        </p:spPr>
        <p:txBody>
          <a:bodyPr>
            <a:normAutofit fontScale="92500" lnSpcReduction="10000"/>
          </a:bodyPr>
          <a:lstStyle/>
          <a:p>
            <a:pPr marL="457200" lvl="1" indent="0">
              <a:buNone/>
            </a:pPr>
            <a:r>
              <a:rPr lang="en-US" sz="2400" b="1" dirty="0">
                <a:latin typeface="+mn-lt"/>
              </a:rPr>
              <a:t>Key work streams from the Action Plan:</a:t>
            </a:r>
          </a:p>
          <a:p>
            <a:pPr lvl="1">
              <a:buFont typeface="Arial" pitchFamily="34" charset="0"/>
              <a:buChar char="•"/>
            </a:pPr>
            <a:r>
              <a:rPr lang="en-US" dirty="0">
                <a:latin typeface="+mn-lt"/>
              </a:rPr>
              <a:t>A safe and competent workforce</a:t>
            </a:r>
            <a:r>
              <a:rPr lang="en-US" dirty="0"/>
              <a:t> (</a:t>
            </a:r>
            <a:r>
              <a:rPr lang="en-US" i="1" dirty="0">
                <a:latin typeface="+mn-lt"/>
              </a:rPr>
              <a:t>vetting and screening, child protection policies, core competencies</a:t>
            </a:r>
          </a:p>
          <a:p>
            <a:pPr lvl="1">
              <a:buFont typeface="Arial"/>
              <a:buChar char="•"/>
            </a:pPr>
            <a:r>
              <a:rPr lang="en-US" dirty="0">
                <a:latin typeface="+mn-lt"/>
              </a:rPr>
              <a:t>Intensive cross-agency support (</a:t>
            </a:r>
            <a:r>
              <a:rPr lang="en-US" i="1" dirty="0">
                <a:latin typeface="+mn-lt"/>
              </a:rPr>
              <a:t>Children’s Teams</a:t>
            </a:r>
            <a:r>
              <a:rPr lang="en-US" dirty="0">
                <a:latin typeface="+mn-lt"/>
              </a:rPr>
              <a:t>)</a:t>
            </a:r>
          </a:p>
          <a:p>
            <a:pPr lvl="1">
              <a:buFont typeface="Arial"/>
              <a:buChar char="•"/>
            </a:pPr>
            <a:r>
              <a:rPr lang="en-US" dirty="0">
                <a:latin typeface="+mn-lt"/>
              </a:rPr>
              <a:t>Early identification &amp; triaging (The Hub/ViKI/AISA)</a:t>
            </a:r>
          </a:p>
          <a:p>
            <a:pPr lvl="1">
              <a:buFont typeface="Arial"/>
              <a:buChar char="•"/>
            </a:pPr>
            <a:endParaRPr lang="en-US" dirty="0">
              <a:latin typeface="+mn-lt"/>
            </a:endParaRPr>
          </a:p>
          <a:p>
            <a:pPr lvl="1">
              <a:buFont typeface="Arial"/>
              <a:buChar char="•"/>
            </a:pPr>
            <a:endParaRPr lang="en-US" dirty="0">
              <a:latin typeface="+mn-lt"/>
            </a:endParaRPr>
          </a:p>
          <a:p>
            <a:endParaRPr lang="en-NZ" sz="2000" dirty="0"/>
          </a:p>
        </p:txBody>
      </p:sp>
    </p:spTree>
    <p:extLst>
      <p:ext uri="{BB962C8B-B14F-4D97-AF65-F5344CB8AC3E}">
        <p14:creationId xmlns:p14="http://schemas.microsoft.com/office/powerpoint/2010/main" val="10188791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8913"/>
            <a:ext cx="8229600" cy="1079500"/>
          </a:xfrm>
        </p:spPr>
        <p:txBody>
          <a:bodyPr rtlCol="0">
            <a:normAutofit/>
          </a:bodyPr>
          <a:lstStyle/>
          <a:p>
            <a:pPr>
              <a:defRPr/>
            </a:pPr>
            <a:endParaRPr lang="en-NZ" sz="3600" dirty="0">
              <a:solidFill>
                <a:srgbClr val="1D5693"/>
              </a:solidFill>
            </a:endParaRPr>
          </a:p>
        </p:txBody>
      </p:sp>
      <p:sp>
        <p:nvSpPr>
          <p:cNvPr id="3" name="Content Placeholder 2"/>
          <p:cNvSpPr>
            <a:spLocks noGrp="1"/>
          </p:cNvSpPr>
          <p:nvPr>
            <p:ph sz="half" idx="1"/>
          </p:nvPr>
        </p:nvSpPr>
        <p:spPr>
          <a:xfrm>
            <a:off x="551384" y="1318101"/>
            <a:ext cx="6491064" cy="5516562"/>
          </a:xfrm>
        </p:spPr>
        <p:txBody>
          <a:bodyPr rtlCol="0">
            <a:normAutofit fontScale="77500" lnSpcReduction="20000"/>
          </a:bodyPr>
          <a:lstStyle/>
          <a:p>
            <a:pPr>
              <a:buNone/>
              <a:defRPr/>
            </a:pPr>
            <a:endParaRPr lang="en-NZ" sz="3100" b="1" dirty="0">
              <a:solidFill>
                <a:srgbClr val="1D5693"/>
              </a:solidFill>
            </a:endParaRPr>
          </a:p>
          <a:p>
            <a:pPr algn="ctr">
              <a:buNone/>
              <a:defRPr/>
            </a:pPr>
            <a:r>
              <a:rPr lang="en-NZ" sz="3100" b="1" dirty="0">
                <a:solidFill>
                  <a:srgbClr val="1D5693"/>
                </a:solidFill>
              </a:rPr>
              <a:t>Vulnerable Children Defined ...</a:t>
            </a:r>
          </a:p>
          <a:p>
            <a:pPr>
              <a:buNone/>
              <a:defRPr/>
            </a:pPr>
            <a:r>
              <a:rPr lang="en-NZ" sz="2400" b="1" dirty="0"/>
              <a:t>	</a:t>
            </a:r>
            <a:r>
              <a:rPr lang="en-NZ" sz="2400" b="1" dirty="0">
                <a:solidFill>
                  <a:schemeClr val="tx2">
                    <a:lumMod val="60000"/>
                    <a:lumOff val="40000"/>
                  </a:schemeClr>
                </a:solidFill>
              </a:rPr>
              <a:t>	</a:t>
            </a:r>
            <a:r>
              <a:rPr lang="en-NZ" b="1" dirty="0">
                <a:solidFill>
                  <a:schemeClr val="accent1">
                    <a:lumMod val="50000"/>
                  </a:schemeClr>
                </a:solidFill>
              </a:rPr>
              <a:t>“Vulnerable children are children who are at </a:t>
            </a:r>
            <a:r>
              <a:rPr lang="en-NZ" dirty="0">
                <a:solidFill>
                  <a:srgbClr val="FF0000"/>
                </a:solidFill>
              </a:rPr>
              <a:t>significant risk of harm to their wellbeing now and into the future</a:t>
            </a:r>
            <a:r>
              <a:rPr lang="en-NZ" b="1" dirty="0">
                <a:solidFill>
                  <a:schemeClr val="accent1">
                    <a:lumMod val="50000"/>
                  </a:schemeClr>
                </a:solidFill>
              </a:rPr>
              <a:t>, </a:t>
            </a:r>
            <a:r>
              <a:rPr lang="en-NZ" dirty="0">
                <a:solidFill>
                  <a:srgbClr val="FF0000"/>
                </a:solidFill>
              </a:rPr>
              <a:t>as a consequence of the environment in which they are raised</a:t>
            </a:r>
            <a:r>
              <a:rPr lang="en-NZ" b="1" dirty="0">
                <a:solidFill>
                  <a:schemeClr val="tx2">
                    <a:lumMod val="60000"/>
                    <a:lumOff val="40000"/>
                  </a:schemeClr>
                </a:solidFill>
              </a:rPr>
              <a:t>, </a:t>
            </a:r>
            <a:r>
              <a:rPr lang="en-NZ" b="1" dirty="0">
                <a:solidFill>
                  <a:schemeClr val="accent1">
                    <a:lumMod val="50000"/>
                  </a:schemeClr>
                </a:solidFill>
              </a:rPr>
              <a:t>and in some cases, due to their</a:t>
            </a:r>
            <a:r>
              <a:rPr lang="en-NZ" b="1" dirty="0">
                <a:solidFill>
                  <a:schemeClr val="tx2">
                    <a:lumMod val="60000"/>
                    <a:lumOff val="40000"/>
                  </a:schemeClr>
                </a:solidFill>
              </a:rPr>
              <a:t> </a:t>
            </a:r>
            <a:r>
              <a:rPr lang="en-NZ" dirty="0">
                <a:solidFill>
                  <a:srgbClr val="FF0000"/>
                </a:solidFill>
              </a:rPr>
              <a:t>own complex needs</a:t>
            </a:r>
            <a:r>
              <a:rPr lang="en-NZ" b="1" dirty="0">
                <a:solidFill>
                  <a:schemeClr val="tx2">
                    <a:lumMod val="60000"/>
                    <a:lumOff val="40000"/>
                  </a:schemeClr>
                </a:solidFill>
              </a:rPr>
              <a:t>.  </a:t>
            </a:r>
            <a:r>
              <a:rPr lang="en-NZ" b="1" dirty="0">
                <a:solidFill>
                  <a:schemeClr val="accent1">
                    <a:lumMod val="50000"/>
                  </a:schemeClr>
                </a:solidFill>
              </a:rPr>
              <a:t>Environmental factors that influence child vulnerability include </a:t>
            </a:r>
            <a:r>
              <a:rPr lang="en-NZ" dirty="0">
                <a:solidFill>
                  <a:srgbClr val="FF0000"/>
                </a:solidFill>
              </a:rPr>
              <a:t>not having their basic emotional, physical, social, developmental and/or cultural needs met at home or in the wider community.</a:t>
            </a:r>
            <a:r>
              <a:rPr lang="en-NZ" b="1" dirty="0">
                <a:solidFill>
                  <a:schemeClr val="tx2">
                    <a:lumMod val="60000"/>
                    <a:lumOff val="40000"/>
                  </a:schemeClr>
                </a:solidFill>
              </a:rPr>
              <a:t>” </a:t>
            </a:r>
          </a:p>
          <a:p>
            <a:pPr>
              <a:buNone/>
              <a:defRPr/>
            </a:pPr>
            <a:endParaRPr lang="en-NZ" sz="1600" b="1" dirty="0"/>
          </a:p>
          <a:p>
            <a:pPr>
              <a:buNone/>
              <a:defRPr/>
            </a:pPr>
            <a:endParaRPr lang="en-NZ" sz="1600" b="1" dirty="0"/>
          </a:p>
          <a:p>
            <a:pPr>
              <a:buNone/>
              <a:defRPr/>
            </a:pPr>
            <a:r>
              <a:rPr lang="en-NZ" sz="1600" b="1" dirty="0"/>
              <a:t>	</a:t>
            </a:r>
          </a:p>
          <a:p>
            <a:pPr>
              <a:buNone/>
              <a:defRPr/>
            </a:pPr>
            <a:r>
              <a:rPr lang="en-NZ" sz="1600" b="1" dirty="0"/>
              <a:t>	</a:t>
            </a:r>
            <a:r>
              <a:rPr lang="en-NZ" sz="1600" dirty="0"/>
              <a:t>Source: Cabinet Social Policy Committee (2012:9) </a:t>
            </a:r>
            <a:r>
              <a:rPr lang="en-NZ" sz="1600" i="1" dirty="0"/>
              <a:t>White Paper for Vulnerable Children. </a:t>
            </a:r>
            <a:r>
              <a:rPr lang="en-NZ" sz="1600" dirty="0"/>
              <a:t>Wellington: Office of the Minister for Social Development.</a:t>
            </a:r>
            <a:r>
              <a:rPr lang="en-NZ" sz="2400" dirty="0"/>
              <a:t> </a:t>
            </a:r>
          </a:p>
        </p:txBody>
      </p:sp>
      <p:pic>
        <p:nvPicPr>
          <p:cNvPr id="410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320137" y="1844825"/>
            <a:ext cx="3169847" cy="3095997"/>
          </a:xfrm>
          <a:noFill/>
        </p:spPr>
      </p:pic>
    </p:spTree>
    <p:extLst>
      <p:ext uri="{BB962C8B-B14F-4D97-AF65-F5344CB8AC3E}">
        <p14:creationId xmlns:p14="http://schemas.microsoft.com/office/powerpoint/2010/main" val="1805713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image10.png" descr="C:\Users\fdick001\AppData\Local\objective.ssi.govt.nz-8000\Objects\Clinical Professional.PNG"/>
          <p:cNvPicPr>
            <a:picLocks noChangeAspect="1"/>
          </p:cNvPicPr>
          <p:nvPr/>
        </p:nvPicPr>
        <p:blipFill>
          <a:blip r:embed="rId3" cstate="print">
            <a:extLst/>
          </a:blip>
          <a:stretch>
            <a:fillRect/>
          </a:stretch>
        </p:blipFill>
        <p:spPr>
          <a:xfrm>
            <a:off x="8833446" y="3523677"/>
            <a:ext cx="1352036" cy="2393602"/>
          </a:xfrm>
          <a:prstGeom prst="rect">
            <a:avLst/>
          </a:prstGeom>
          <a:ln w="12700">
            <a:miter lim="400000"/>
          </a:ln>
        </p:spPr>
      </p:pic>
      <p:sp>
        <p:nvSpPr>
          <p:cNvPr id="187" name="Shape 187"/>
          <p:cNvSpPr>
            <a:spLocks noGrp="1"/>
          </p:cNvSpPr>
          <p:nvPr>
            <p:ph type="body" idx="1"/>
          </p:nvPr>
        </p:nvSpPr>
        <p:spPr>
          <a:xfrm>
            <a:off x="695400" y="1340768"/>
            <a:ext cx="8138047" cy="4368980"/>
          </a:xfrm>
          <a:prstGeom prst="rect">
            <a:avLst/>
          </a:prstGeom>
        </p:spPr>
        <p:txBody>
          <a:bodyPr/>
          <a:lstStyle/>
          <a:p>
            <a:pPr marL="0" indent="0">
              <a:spcBef>
                <a:spcPts val="500"/>
              </a:spcBef>
              <a:buSzTx/>
              <a:buNone/>
              <a:defRPr sz="2200" b="1">
                <a:solidFill>
                  <a:srgbClr val="0083C3"/>
                </a:solidFill>
              </a:defRPr>
            </a:pPr>
            <a:r>
              <a:rPr dirty="0"/>
              <a:t>The Vulnerable Children Act </a:t>
            </a:r>
            <a:r>
              <a:rPr lang="en-NZ" dirty="0"/>
              <a:t>(</a:t>
            </a:r>
            <a:r>
              <a:rPr dirty="0"/>
              <a:t>2014</a:t>
            </a:r>
            <a:r>
              <a:rPr lang="en-NZ" dirty="0"/>
              <a:t>)</a:t>
            </a:r>
            <a:endParaRPr dirty="0"/>
          </a:p>
          <a:p>
            <a:pPr marL="0" indent="0">
              <a:spcBef>
                <a:spcPts val="500"/>
              </a:spcBef>
              <a:buSzTx/>
              <a:buNone/>
              <a:defRPr sz="2200" b="1">
                <a:solidFill>
                  <a:srgbClr val="0083C3"/>
                </a:solidFill>
              </a:defRPr>
            </a:pPr>
            <a:endParaRPr dirty="0"/>
          </a:p>
          <a:p>
            <a:pPr marL="647700" lvl="1" indent="-190500">
              <a:lnSpc>
                <a:spcPct val="150000"/>
              </a:lnSpc>
              <a:spcBef>
                <a:spcPts val="400"/>
              </a:spcBef>
              <a:buChar char="•"/>
              <a:defRPr sz="1900">
                <a:solidFill>
                  <a:srgbClr val="010101"/>
                </a:solidFill>
              </a:defRPr>
            </a:pPr>
            <a:r>
              <a:rPr dirty="0"/>
              <a:t>Signaled major changes in the way vulnerable children are identified, protected and nurtured.</a:t>
            </a:r>
          </a:p>
          <a:p>
            <a:pPr marL="647700" lvl="1" indent="-190500">
              <a:lnSpc>
                <a:spcPct val="150000"/>
              </a:lnSpc>
              <a:spcBef>
                <a:spcPts val="400"/>
              </a:spcBef>
              <a:buChar char="•"/>
              <a:defRPr sz="1900">
                <a:solidFill>
                  <a:srgbClr val="010101"/>
                </a:solidFill>
              </a:defRPr>
            </a:pPr>
            <a:r>
              <a:rPr dirty="0"/>
              <a:t>Introduced clear accountabilities and strong direction for the children’s workforce.</a:t>
            </a:r>
          </a:p>
          <a:p>
            <a:pPr marL="647700" lvl="1" indent="-190500">
              <a:lnSpc>
                <a:spcPct val="150000"/>
              </a:lnSpc>
              <a:spcBef>
                <a:spcPts val="400"/>
              </a:spcBef>
              <a:buChar char="•"/>
              <a:defRPr sz="1900">
                <a:solidFill>
                  <a:srgbClr val="010101"/>
                </a:solidFill>
              </a:defRPr>
            </a:pPr>
            <a:r>
              <a:rPr dirty="0"/>
              <a:t>Is the biggest change since the Children, Young Persons and their Families Act was introduced in 1989.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p:cNvSpPr>
          <p:nvPr>
            <p:ph type="title"/>
          </p:nvPr>
        </p:nvSpPr>
        <p:spPr>
          <a:xfrm>
            <a:off x="2001551" y="1601681"/>
            <a:ext cx="7277536" cy="1118309"/>
          </a:xfrm>
          <a:prstGeom prst="rect">
            <a:avLst/>
          </a:prstGeom>
        </p:spPr>
        <p:txBody>
          <a:bodyPr>
            <a:normAutofit/>
          </a:bodyPr>
          <a:lstStyle>
            <a:lvl1pPr>
              <a:defRPr sz="4000" b="0">
                <a:solidFill>
                  <a:srgbClr val="376092"/>
                </a:solidFill>
                <a:latin typeface="Arial Mäori"/>
                <a:ea typeface="Arial Mäori"/>
                <a:cs typeface="Arial Mäori"/>
                <a:sym typeface="Arial Mäori"/>
              </a:defRPr>
            </a:lvl1pPr>
          </a:lstStyle>
          <a:p>
            <a:r>
              <a:rPr sz="3200" b="1" dirty="0"/>
              <a:t> The Children’s Team Approach</a:t>
            </a:r>
          </a:p>
        </p:txBody>
      </p:sp>
      <p:sp>
        <p:nvSpPr>
          <p:cNvPr id="203" name="Shape 203"/>
          <p:cNvSpPr>
            <a:spLocks noGrp="1"/>
          </p:cNvSpPr>
          <p:nvPr>
            <p:ph type="body" idx="1"/>
          </p:nvPr>
        </p:nvSpPr>
        <p:spPr>
          <a:xfrm>
            <a:off x="1981201" y="2366809"/>
            <a:ext cx="8229601" cy="4367066"/>
          </a:xfrm>
          <a:prstGeom prst="rect">
            <a:avLst/>
          </a:prstGeom>
        </p:spPr>
        <p:txBody>
          <a:bodyPr/>
          <a:lstStyle/>
          <a:p>
            <a:pPr algn="just">
              <a:defRPr sz="2300">
                <a:latin typeface="Arial Mäori"/>
                <a:ea typeface="Arial Mäori"/>
                <a:cs typeface="Arial Mäori"/>
                <a:sym typeface="Arial Mäori"/>
              </a:defRPr>
            </a:pPr>
            <a:endParaRPr/>
          </a:p>
          <a:p>
            <a:pPr algn="just">
              <a:defRPr sz="2300">
                <a:latin typeface="Arial Mäori"/>
                <a:ea typeface="Arial Mäori"/>
                <a:cs typeface="Arial Mäori"/>
                <a:sym typeface="Arial Mäori"/>
              </a:defRPr>
            </a:pPr>
            <a:r>
              <a:t>Child focused - The child at the centre of everything we do.</a:t>
            </a:r>
          </a:p>
          <a:p>
            <a:pPr algn="just">
              <a:defRPr sz="2300">
                <a:latin typeface="Arial Mäori"/>
                <a:ea typeface="Arial Mäori"/>
                <a:cs typeface="Arial Mäori"/>
                <a:sym typeface="Arial Mäori"/>
              </a:defRPr>
            </a:pPr>
            <a:endParaRPr/>
          </a:p>
          <a:p>
            <a:pPr algn="just">
              <a:defRPr sz="2300">
                <a:latin typeface="Arial Mäori"/>
                <a:ea typeface="Arial Mäori"/>
                <a:cs typeface="Arial Mäori"/>
                <a:sym typeface="Arial Mäori"/>
              </a:defRPr>
            </a:pPr>
            <a:r>
              <a:t>Trans-disciplinary - Joined up support, intervening early.</a:t>
            </a:r>
          </a:p>
          <a:p>
            <a:pPr algn="just">
              <a:defRPr sz="2300">
                <a:latin typeface="Arial Mäori"/>
                <a:ea typeface="Arial Mäori"/>
                <a:cs typeface="Arial Mäori"/>
                <a:sym typeface="Arial Mäori"/>
              </a:defRPr>
            </a:pPr>
            <a:endParaRPr/>
          </a:p>
          <a:p>
            <a:pPr algn="just">
              <a:defRPr sz="2300">
                <a:latin typeface="Arial Mäori"/>
                <a:ea typeface="Arial Mäori"/>
                <a:cs typeface="Arial Mäori"/>
                <a:sym typeface="Arial Mäori"/>
              </a:defRPr>
            </a:pPr>
            <a:r>
              <a:t>Strongly connected  - Working together, sharing information. </a:t>
            </a:r>
          </a:p>
        </p:txBody>
      </p:sp>
    </p:spTree>
  </p:cSld>
  <p:clrMapOvr>
    <a:masterClrMapping/>
  </p:clrMapOvr>
  <p:transition spd="slow"/>
</p:sld>
</file>

<file path=ppt/theme/theme1.xml><?xml version="1.0" encoding="utf-8"?>
<a:theme xmlns:a="http://schemas.openxmlformats.org/drawingml/2006/main" name="Journey ppt v0.3">
  <a:themeElements>
    <a:clrScheme name="Journey ppt v0.3">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Journey ppt v0.3">
      <a:majorFont>
        <a:latin typeface="Calibri"/>
        <a:ea typeface="Calibri"/>
        <a:cs typeface="Calibri"/>
      </a:majorFont>
      <a:minorFont>
        <a:latin typeface="Helvetica"/>
        <a:ea typeface="Helvetica"/>
        <a:cs typeface="Helvetica"/>
      </a:minorFont>
    </a:fontScheme>
    <a:fmtScheme name="Journey ppt v0.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Journey ppt v0.3">
  <a:themeElements>
    <a:clrScheme name="Journey ppt v0.3">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Journey ppt v0.3">
      <a:majorFont>
        <a:latin typeface="Calibri"/>
        <a:ea typeface="Calibri"/>
        <a:cs typeface="Calibri"/>
      </a:majorFont>
      <a:minorFont>
        <a:latin typeface="Helvetica"/>
        <a:ea typeface="Helvetica"/>
        <a:cs typeface="Helvetica"/>
      </a:minorFont>
    </a:fontScheme>
    <a:fmtScheme name="Journey ppt v0.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674</TotalTime>
  <Words>1479</Words>
  <Application>Microsoft Office PowerPoint</Application>
  <PresentationFormat>Widescreen</PresentationFormat>
  <Paragraphs>139</Paragraphs>
  <Slides>16</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Arial Mäori</vt:lpstr>
      <vt:lpstr>Calibri</vt:lpstr>
      <vt:lpstr>Calibri Light</vt:lpstr>
      <vt:lpstr>Georgia</vt:lpstr>
      <vt:lpstr>Helvetica</vt:lpstr>
      <vt:lpstr>Times New Roman</vt:lpstr>
      <vt:lpstr>Verdana</vt:lpstr>
      <vt:lpstr>Journey ppt v0.3</vt:lpstr>
      <vt:lpstr>Office Theme</vt:lpstr>
      <vt:lpstr>PowerPoint Presentation</vt:lpstr>
      <vt:lpstr>South GP Conference and Medical Exhibition  August 2016</vt:lpstr>
      <vt:lpstr>Our past informing our future</vt:lpstr>
      <vt:lpstr>What did the Community ask for?</vt:lpstr>
      <vt:lpstr>The Children’s Action Plan    taking the lead for vulnerable children</vt:lpstr>
      <vt:lpstr>A Children’s Action Plan – for change</vt:lpstr>
      <vt:lpstr>PowerPoint Presentation</vt:lpstr>
      <vt:lpstr>PowerPoint Presentation</vt:lpstr>
      <vt:lpstr> The Children’s Team Approach</vt:lpstr>
      <vt:lpstr>Information Sharing</vt:lpstr>
      <vt:lpstr>Children’s Workforce</vt:lpstr>
      <vt:lpstr>PowerPoint Presentation</vt:lpstr>
      <vt:lpstr>PowerPoint Presentation</vt:lpstr>
      <vt:lpstr>Children’s Teams making the difference</vt:lpstr>
      <vt:lpstr>Investing in Children - Expert Panel Report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Zealand Educational  Administration and Leadership Society  Conference   2016</dc:title>
  <dc:creator>Lesley Wallis</dc:creator>
  <cp:lastModifiedBy>RC31-35</cp:lastModifiedBy>
  <cp:revision>46</cp:revision>
  <cp:lastPrinted>2016-05-19T20:22:29Z</cp:lastPrinted>
  <dcterms:modified xsi:type="dcterms:W3CDTF">2016-08-11T21:27:48Z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A8914816</vt:lpwstr>
  </property>
  <property fmtid="{D5CDD505-2E9C-101B-9397-08002B2CF9AE}" pid="4" name="Objective-Title">
    <vt:lpwstr>CAP Presentation to ECC - K Norris FINAL</vt:lpwstr>
  </property>
  <property fmtid="{D5CDD505-2E9C-101B-9397-08002B2CF9AE}" pid="5" name="Objective-Comment">
    <vt:lpwstr/>
  </property>
  <property fmtid="{D5CDD505-2E9C-101B-9397-08002B2CF9AE}" pid="6" name="Objective-CreationStamp">
    <vt:filetime>2016-06-08T00:56:35Z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2016-06-08T00:56:35Z</vt:filetime>
  </property>
  <property fmtid="{D5CDD505-2E9C-101B-9397-08002B2CF9AE}" pid="10" name="Objective-ModificationStamp">
    <vt:filetime>2016-06-08T00:56:38Z</vt:filetime>
  </property>
  <property fmtid="{D5CDD505-2E9C-101B-9397-08002B2CF9AE}" pid="11" name="Objective-Owner">
    <vt:lpwstr>Lisa McCulloch</vt:lpwstr>
  </property>
  <property fmtid="{D5CDD505-2E9C-101B-9397-08002B2CF9AE}" pid="12" name="Objective-Path">
    <vt:lpwstr>Global Folder:MSD Hosted Initiatives:Children's Action Plan:Directorate:Communications:Presentations:Presented in 2016:</vt:lpwstr>
  </property>
  <property fmtid="{D5CDD505-2E9C-101B-9397-08002B2CF9AE}" pid="13" name="Objective-Parent">
    <vt:lpwstr>Presented in 2016</vt:lpwstr>
  </property>
  <property fmtid="{D5CDD505-2E9C-101B-9397-08002B2CF9AE}" pid="14" name="Objective-State">
    <vt:lpwstr>Published</vt:lpwstr>
  </property>
  <property fmtid="{D5CDD505-2E9C-101B-9397-08002B2CF9AE}" pid="15" name="Objective-Version">
    <vt:lpwstr>1.0</vt:lpwstr>
  </property>
  <property fmtid="{D5CDD505-2E9C-101B-9397-08002B2CF9AE}" pid="16" name="Objective-VersionNumber">
    <vt:r8>1</vt:r8>
  </property>
  <property fmtid="{D5CDD505-2E9C-101B-9397-08002B2CF9AE}" pid="17" name="Objective-VersionComment">
    <vt:lpwstr>First version</vt:lpwstr>
  </property>
  <property fmtid="{D5CDD505-2E9C-101B-9397-08002B2CF9AE}" pid="18" name="Objective-FileNumber">
    <vt:lpwstr>01/01/02/13-5878</vt:lpwstr>
  </property>
  <property fmtid="{D5CDD505-2E9C-101B-9397-08002B2CF9AE}" pid="19" name="Objective-Classification">
    <vt:lpwstr>[Inherited - In Confidence]</vt:lpwstr>
  </property>
  <property fmtid="{D5CDD505-2E9C-101B-9397-08002B2CF9AE}" pid="20" name="Objective-Caveats">
    <vt:lpwstr/>
  </property>
  <property fmtid="{D5CDD505-2E9C-101B-9397-08002B2CF9AE}" pid="21" name="Objective-Document Status [system]">
    <vt:lpwstr>Work in Progress</vt:lpwstr>
  </property>
  <property fmtid="{D5CDD505-2E9C-101B-9397-08002B2CF9AE}" pid="22" name="Objective-Email is Vaulted? [system]">
    <vt:lpwstr/>
  </property>
</Properties>
</file>