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mov" ContentType="video/unknown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4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5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0" r:id="rId2"/>
    <p:sldMasterId id="2147483692" r:id="rId3"/>
    <p:sldMasterId id="2147483708" r:id="rId4"/>
    <p:sldMasterId id="2147483724" r:id="rId5"/>
    <p:sldMasterId id="2147483736" r:id="rId6"/>
  </p:sldMasterIdLst>
  <p:notesMasterIdLst>
    <p:notesMasterId r:id="rId55"/>
  </p:notesMasterIdLst>
  <p:sldIdLst>
    <p:sldId id="312" r:id="rId7"/>
    <p:sldId id="256" r:id="rId8"/>
    <p:sldId id="292" r:id="rId9"/>
    <p:sldId id="257" r:id="rId10"/>
    <p:sldId id="258" r:id="rId11"/>
    <p:sldId id="259" r:id="rId12"/>
    <p:sldId id="260" r:id="rId13"/>
    <p:sldId id="262" r:id="rId14"/>
    <p:sldId id="282" r:id="rId15"/>
    <p:sldId id="293" r:id="rId16"/>
    <p:sldId id="294" r:id="rId17"/>
    <p:sldId id="305" r:id="rId18"/>
    <p:sldId id="307" r:id="rId19"/>
    <p:sldId id="300" r:id="rId20"/>
    <p:sldId id="306" r:id="rId21"/>
    <p:sldId id="304" r:id="rId22"/>
    <p:sldId id="296" r:id="rId23"/>
    <p:sldId id="301" r:id="rId24"/>
    <p:sldId id="302" r:id="rId25"/>
    <p:sldId id="284" r:id="rId26"/>
    <p:sldId id="263" r:id="rId27"/>
    <p:sldId id="261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308" r:id="rId42"/>
    <p:sldId id="310" r:id="rId43"/>
    <p:sldId id="279" r:id="rId44"/>
    <p:sldId id="280" r:id="rId45"/>
    <p:sldId id="309" r:id="rId46"/>
    <p:sldId id="285" r:id="rId47"/>
    <p:sldId id="286" r:id="rId48"/>
    <p:sldId id="287" r:id="rId49"/>
    <p:sldId id="288" r:id="rId50"/>
    <p:sldId id="289" r:id="rId51"/>
    <p:sldId id="290" r:id="rId52"/>
    <p:sldId id="291" r:id="rId53"/>
    <p:sldId id="311" r:id="rId5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42" autoAdjust="0"/>
    <p:restoredTop sz="94716" autoAdjust="0"/>
  </p:normalViewPr>
  <p:slideViewPr>
    <p:cSldViewPr snapToGrid="0" snapToObjects="1">
      <p:cViewPr varScale="1">
        <p:scale>
          <a:sx n="122" d="100"/>
          <a:sy n="122" d="100"/>
        </p:scale>
        <p:origin x="-131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76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DF900-B8BA-EA4F-97A9-31259521E930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6CFE2-246B-764C-903A-53CFA9B88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210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Incidence 10.1 </a:t>
            </a:r>
            <a:r>
              <a:rPr lang="en-US" dirty="0" err="1" smtClean="0"/>
              <a:t>vs</a:t>
            </a:r>
            <a:r>
              <a:rPr lang="en-US" dirty="0" smtClean="0"/>
              <a:t> 3.7 /100,000          Age – 64 </a:t>
            </a:r>
            <a:r>
              <a:rPr lang="en-US" dirty="0" err="1" smtClean="0"/>
              <a:t>vs</a:t>
            </a:r>
            <a:r>
              <a:rPr lang="en-US" dirty="0" smtClean="0"/>
              <a:t> 72      Rupture  49% </a:t>
            </a:r>
            <a:r>
              <a:rPr lang="en-US" dirty="0" err="1" smtClean="0"/>
              <a:t>vs</a:t>
            </a:r>
            <a:r>
              <a:rPr lang="en-US" dirty="0" smtClean="0"/>
              <a:t> 30%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B521E-E605-C74D-99D3-B01956F8D44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78972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z="2200" b="1">
                <a:latin typeface="Calibri" charset="0"/>
                <a:ea typeface="ＭＳ Ｐゴシック" charset="0"/>
                <a:cs typeface="ＭＳ Ｐゴシック" charset="0"/>
              </a:rPr>
              <a:t>Patients were included only if they had multiple scans over a period of 6 mo or greater.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z="22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z="22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z="22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z="2200" b="1">
                <a:latin typeface="Calibri" charset="0"/>
                <a:ea typeface="ＭＳ Ｐゴシック" charset="0"/>
                <a:cs typeface="ＭＳ Ｐゴシック" charset="0"/>
              </a:rPr>
              <a:t>The negative growth makes no sense</a:t>
            </a:r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123B6A7-E762-C846-AD65-ECB89E0ABA1B}" type="slidenum">
              <a:rPr lang="en-US" sz="1200">
                <a:latin typeface="Calibri" charset="0"/>
              </a:rPr>
              <a:pPr eaLnBrk="1" hangingPunct="1"/>
              <a:t>36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z="2200" b="1">
                <a:latin typeface="Calibri" charset="0"/>
                <a:ea typeface="ＭＳ Ｐゴシック" charset="0"/>
                <a:cs typeface="ＭＳ Ｐゴシック" charset="0"/>
              </a:rPr>
              <a:t>Patients were included only if they had multiple scans over a period of 6 mo or greater.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z="22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z="22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z="22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z="2200" b="1">
                <a:latin typeface="Calibri" charset="0"/>
                <a:ea typeface="ＭＳ Ｐゴシック" charset="0"/>
                <a:cs typeface="ＭＳ Ｐゴシック" charset="0"/>
              </a:rPr>
              <a:t>The negative growth makes no sense</a:t>
            </a: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212B78E-7543-224C-A50C-A79647BA7558}" type="slidenum">
              <a:rPr lang="en-US" sz="1200">
                <a:latin typeface="Calibri" charset="0"/>
              </a:rPr>
              <a:pPr eaLnBrk="1" hangingPunct="1"/>
              <a:t>39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06723-9D71-CF46-AB4D-86D2B0FEAD4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1966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06723-9D71-CF46-AB4D-86D2B0FEAD4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1966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06723-9D71-CF46-AB4D-86D2B0FEAD4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196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DD53F7-5467-DE44-A3FF-F3A7BE17B826}" type="slidenum">
              <a:rPr lang="en-US">
                <a:solidFill>
                  <a:prstClr val="black"/>
                </a:solidFill>
                <a:latin typeface="Calibri"/>
              </a:rPr>
              <a:pPr/>
              <a:t>44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317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7751C8E-714F-6A4C-8B96-BF62A56C1BC6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46</a:t>
            </a:fld>
            <a:endParaRPr lang="en-US" smtClean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7C6EFC5-EAD8-D54E-A3E7-BEC66CB9E119}" type="slidenum">
              <a:rPr lang="en-US">
                <a:solidFill>
                  <a:prstClr val="black"/>
                </a:solidFill>
                <a:latin typeface="Calibri"/>
                <a:ea typeface="ＭＳ Ｐゴシック" pitchFamily="22" charset="-128"/>
                <a:cs typeface="ＭＳ Ｐゴシック" pitchFamily="22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47</a:t>
            </a:fld>
            <a:endParaRPr lang="en-US">
              <a:solidFill>
                <a:prstClr val="black"/>
              </a:solidFill>
              <a:latin typeface="Calibri"/>
              <a:ea typeface="ＭＳ Ｐゴシック" pitchFamily="22" charset="-128"/>
              <a:cs typeface="ＭＳ Ｐゴシック" pitchFamily="22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6CFE2-246B-764C-903A-53CFA9B88CB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188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A275D43-CAF6-6447-8783-F926B46D7C6A}" type="slidenum">
              <a:rPr lang="en-US" sz="1200">
                <a:solidFill>
                  <a:prstClr val="black"/>
                </a:solidFill>
              </a:rPr>
              <a:pPr/>
              <a:t>9</a:t>
            </a:fld>
            <a:endParaRPr lang="en-US" sz="1200">
              <a:solidFill>
                <a:prstClr val="black"/>
              </a:solidFill>
            </a:endParaRPr>
          </a:p>
        </p:txBody>
      </p:sp>
      <p:sp>
        <p:nvSpPr>
          <p:cNvPr id="100354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06723-9D71-CF46-AB4D-86D2B0FEAD4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561966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B521E-E605-C74D-99D3-B01956F8D44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51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not new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B521E-E605-C74D-99D3-B01956F8D448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72555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Might want to add in some additional info on the negative effects of screening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0C34941-7B6B-8541-9CFE-BEA72341E2B0}" type="slidenum">
              <a:rPr lang="en-US" sz="1200">
                <a:latin typeface="Calibri" charset="0"/>
              </a:rPr>
              <a:pPr eaLnBrk="1" hangingPunct="1"/>
              <a:t>32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Might want to add in some additional info on the negative effects of screening</a:t>
            </a:r>
          </a:p>
        </p:txBody>
      </p:sp>
      <p:sp>
        <p:nvSpPr>
          <p:cNvPr id="19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AA30363-0E84-1D4A-A9F8-75A56AA59218}" type="slidenum">
              <a:rPr lang="en-US" sz="1200">
                <a:latin typeface="Calibri" charset="0"/>
              </a:rPr>
              <a:pPr eaLnBrk="1" hangingPunct="1"/>
              <a:t>33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Might want to add in some additional info on the negative effects of screening</a:t>
            </a: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7DF4DA3-8D6B-B048-9DEF-76F03F299487}" type="slidenum">
              <a:rPr lang="en-US" sz="1200">
                <a:latin typeface="Calibri" charset="0"/>
              </a:rPr>
              <a:pPr eaLnBrk="1" hangingPunct="1"/>
              <a:t>34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Might want to add in some additional info on the negative effects of screening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022362-A7F1-E54B-B56A-2050E992DD8F}" type="slidenum">
              <a:rPr lang="en-US" sz="1200">
                <a:latin typeface="Calibri" charset="0"/>
              </a:rPr>
              <a:pPr eaLnBrk="1" hangingPunct="1"/>
              <a:t>35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EC9F9-8EAA-B742-BD8B-3251C3390016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234821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C7AEB-59D4-CF4B-8BB6-EE8B7BA9BFD3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968829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640474-080C-F743-9373-296980ADDFB5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707846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5119F-6D77-7E4F-8048-6052469EE4E1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756166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8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9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73DFC7-168F-924D-8846-3CDFE18EF32F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08046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08475-6D81-6A45-A4BB-385A85F69791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187624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3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331E5-9E9D-F542-9F50-2464474059EC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309650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31C56-EA8E-BB4F-A884-9E4E2CE3743D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252730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6E6E58-37AF-D842-BF44-78F5C69D7C8D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578346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080532-5CE9-2141-93E9-C47F59F0690F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57837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2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92240-0990-9943-986F-5FAEA12EA40F}" type="slidenum">
              <a:rPr lang="en-A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A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517099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6388" y="739588"/>
            <a:ext cx="8513762" cy="2729753"/>
          </a:xfrm>
        </p:spPr>
        <p:txBody>
          <a:bodyPr>
            <a:noAutofit/>
          </a:bodyPr>
          <a:lstStyle>
            <a:lvl1pPr algn="l">
              <a:lnSpc>
                <a:spcPts val="10800"/>
              </a:lnSpc>
              <a:defRPr sz="10000" b="1" spc="-2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388" y="3505200"/>
            <a:ext cx="4683050" cy="1344706"/>
          </a:xfrm>
        </p:spPr>
        <p:txBody>
          <a:bodyPr anchor="b">
            <a:normAutofit/>
          </a:bodyPr>
          <a:lstStyle>
            <a:lvl1pPr marL="0" indent="0" algn="l">
              <a:buNone/>
              <a:defRPr sz="44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275388"/>
            <a:ext cx="5638800" cy="365125"/>
          </a:xfrm>
        </p:spPr>
        <p:txBody>
          <a:bodyPr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5487AFF-0179-564C-92DE-E86EA82E6E45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285738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spcBef>
                <a:spcPts val="22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69FF8-7DE0-9F48-A240-467507F361E4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944897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51" y="4822206"/>
            <a:ext cx="8511989" cy="1446975"/>
          </a:xfrm>
        </p:spPr>
        <p:txBody>
          <a:bodyPr lIns="0" tIns="0" rIns="0" bIns="0">
            <a:noAutofit/>
          </a:bodyPr>
          <a:lstStyle>
            <a:lvl1pPr algn="l">
              <a:lnSpc>
                <a:spcPts val="13800"/>
              </a:lnSpc>
              <a:defRPr sz="13500" b="1" cap="none" spc="-2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874" y="3525980"/>
            <a:ext cx="8355714" cy="1270752"/>
          </a:xfr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4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96587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51" y="4822206"/>
            <a:ext cx="8511989" cy="1446975"/>
          </a:xfrm>
        </p:spPr>
        <p:txBody>
          <a:bodyPr lIns="0" tIns="0" rIns="0" bIns="0">
            <a:noAutofit/>
          </a:bodyPr>
          <a:lstStyle>
            <a:lvl1pPr algn="l">
              <a:lnSpc>
                <a:spcPts val="13800"/>
              </a:lnSpc>
              <a:defRPr sz="13500" b="1" cap="none" spc="-2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874" y="3525980"/>
            <a:ext cx="4428426" cy="1270752"/>
          </a:xfr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4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3"/>
          </p:nvPr>
        </p:nvSpPr>
        <p:spPr>
          <a:xfrm rot="21263043">
            <a:off x="5231118" y="261015"/>
            <a:ext cx="3433660" cy="4204035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32881646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2012" y="2057400"/>
            <a:ext cx="3863788" cy="4068763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6" y="2057400"/>
            <a:ext cx="3867912" cy="4068763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66D94-2FEF-084C-82E3-E0340BA64C24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080694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H="1">
            <a:off x="4573588" y="1693863"/>
            <a:ext cx="19050" cy="4389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40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 flipH="1">
            <a:off x="4573588" y="1693863"/>
            <a:ext cx="19050" cy="4389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40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573588" y="1693863"/>
            <a:ext cx="19050" cy="4389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40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573588" y="1693863"/>
            <a:ext cx="19050" cy="4389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40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582706"/>
            <a:ext cx="7918450" cy="788894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545" y="1546412"/>
            <a:ext cx="3867912" cy="464950"/>
          </a:xfrm>
        </p:spPr>
        <p:txBody>
          <a:bodyPr anchor="b">
            <a:noAutofit/>
          </a:bodyPr>
          <a:lstStyle>
            <a:lvl1pPr marL="0" indent="0" algn="ctr">
              <a:buNone/>
              <a:defRPr sz="2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936" y="2147887"/>
            <a:ext cx="3867912" cy="3951288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313" y="1545018"/>
            <a:ext cx="3867912" cy="466344"/>
          </a:xfrm>
        </p:spPr>
        <p:txBody>
          <a:bodyPr anchor="b">
            <a:noAutofit/>
          </a:bodyPr>
          <a:lstStyle>
            <a:lvl1pPr marL="0" indent="0" algn="ctr">
              <a:buNone/>
              <a:defRPr sz="2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313" y="2147887"/>
            <a:ext cx="3867912" cy="3951288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DCE8D-ECCB-E348-BFC6-1CFFC2AE5E8B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56868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08F5A-BF35-0C49-9433-B020226B8DAC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86213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4B5B0-5F1C-FB41-A42C-AB1F6322F7DE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87487243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5" y="1720103"/>
            <a:ext cx="3657600" cy="1162050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650" y="658906"/>
            <a:ext cx="3819338" cy="5467258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825" y="2877671"/>
            <a:ext cx="3657600" cy="2339788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CD01F-40D6-1B4C-9E9D-AC65F0B1903F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24351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3" y="1227427"/>
            <a:ext cx="3657600" cy="566738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94096">
            <a:off x="4845353" y="975801"/>
            <a:ext cx="3496570" cy="4747249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823" y="1799793"/>
            <a:ext cx="3657600" cy="3991408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3829D-D852-204D-8B73-131A36BF9B51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26841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11" y="4329953"/>
            <a:ext cx="7907151" cy="927847"/>
          </a:xfrm>
        </p:spPr>
        <p:txBody>
          <a:bodyPr anchor="b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34196" y="5257800"/>
            <a:ext cx="7904950" cy="990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rot="319004">
            <a:off x="2075968" y="741009"/>
            <a:ext cx="4914362" cy="3240064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17066-F4E5-AA45-B9F1-9AD69024F31D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117198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 rot="21346724">
            <a:off x="436037" y="494284"/>
            <a:ext cx="4663440" cy="3030003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11" y="4329953"/>
            <a:ext cx="7907151" cy="927847"/>
          </a:xfrm>
        </p:spPr>
        <p:txBody>
          <a:bodyPr anchor="b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34196" y="5257800"/>
            <a:ext cx="7904950" cy="990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rot="152337">
            <a:off x="4118577" y="735553"/>
            <a:ext cx="4663440" cy="3030003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9E21-EB78-6C48-BD91-C9ADCD2C1036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518977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724C6-5223-AD43-95BD-A71B121EBE45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379030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72400" y="685801"/>
            <a:ext cx="757518" cy="5440680"/>
          </a:xfrm>
        </p:spPr>
        <p:txBody>
          <a:bodyPr vert="eaVert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1825" y="685801"/>
            <a:ext cx="6561137" cy="5440680"/>
          </a:xfrm>
        </p:spPr>
        <p:txBody>
          <a:bodyPr vert="eaVer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79F1C-C444-A744-B5CB-97791C74C9E2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8204741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64BFE-19ED-C041-A32C-A6BEA002C15F}" type="slidenum">
              <a:rPr lang="en-US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US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93160993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6388" y="739588"/>
            <a:ext cx="8513762" cy="2729753"/>
          </a:xfrm>
        </p:spPr>
        <p:txBody>
          <a:bodyPr>
            <a:noAutofit/>
          </a:bodyPr>
          <a:lstStyle>
            <a:lvl1pPr algn="l">
              <a:lnSpc>
                <a:spcPts val="10800"/>
              </a:lnSpc>
              <a:defRPr sz="10000" b="1" spc="-2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388" y="3505200"/>
            <a:ext cx="4683050" cy="1344706"/>
          </a:xfrm>
        </p:spPr>
        <p:txBody>
          <a:bodyPr anchor="b">
            <a:normAutofit/>
          </a:bodyPr>
          <a:lstStyle>
            <a:lvl1pPr marL="0" indent="0" algn="l">
              <a:buNone/>
              <a:defRPr sz="440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09800" y="6275388"/>
            <a:ext cx="5638800" cy="365125"/>
          </a:xfrm>
        </p:spPr>
        <p:txBody>
          <a:bodyPr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5487AFF-0179-564C-92DE-E86EA82E6E45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5377451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spcBef>
                <a:spcPts val="22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69FF8-7DE0-9F48-A240-467507F361E4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284229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51" y="4822206"/>
            <a:ext cx="8511989" cy="1446975"/>
          </a:xfrm>
        </p:spPr>
        <p:txBody>
          <a:bodyPr lIns="0" tIns="0" rIns="0" bIns="0">
            <a:noAutofit/>
          </a:bodyPr>
          <a:lstStyle>
            <a:lvl1pPr algn="l">
              <a:lnSpc>
                <a:spcPts val="13800"/>
              </a:lnSpc>
              <a:defRPr sz="13500" b="1" cap="none" spc="-2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874" y="3525980"/>
            <a:ext cx="8355714" cy="1270752"/>
          </a:xfr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4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39583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151" y="4822206"/>
            <a:ext cx="8511989" cy="1446975"/>
          </a:xfrm>
        </p:spPr>
        <p:txBody>
          <a:bodyPr lIns="0" tIns="0" rIns="0" bIns="0">
            <a:noAutofit/>
          </a:bodyPr>
          <a:lstStyle>
            <a:lvl1pPr algn="l">
              <a:lnSpc>
                <a:spcPts val="13800"/>
              </a:lnSpc>
              <a:defRPr sz="13500" b="1" cap="none" spc="-2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874" y="3525980"/>
            <a:ext cx="4428426" cy="1270752"/>
          </a:xfrm>
        </p:spPr>
        <p:txBody>
          <a:bodyPr lIns="0" tIns="0" rIns="0" bIns="0" anchor="b">
            <a:normAutofit/>
          </a:bodyPr>
          <a:lstStyle>
            <a:lvl1pPr marL="0" indent="0" algn="l">
              <a:buNone/>
              <a:defRPr sz="4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3"/>
          </p:nvPr>
        </p:nvSpPr>
        <p:spPr>
          <a:xfrm rot="21263043">
            <a:off x="5231118" y="261015"/>
            <a:ext cx="3433660" cy="4204035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</p:spTree>
    <p:extLst>
      <p:ext uri="{BB962C8B-B14F-4D97-AF65-F5344CB8AC3E}">
        <p14:creationId xmlns:p14="http://schemas.microsoft.com/office/powerpoint/2010/main" val="312391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2012" y="2057400"/>
            <a:ext cx="3863788" cy="4068763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1646" y="2057400"/>
            <a:ext cx="3867912" cy="4068763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66D94-2FEF-084C-82E3-E0340BA64C24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510752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flipH="1">
            <a:off x="4573588" y="1693863"/>
            <a:ext cx="19050" cy="4389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40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8" name="Rectangle 7"/>
          <p:cNvSpPr/>
          <p:nvPr/>
        </p:nvSpPr>
        <p:spPr>
          <a:xfrm flipH="1">
            <a:off x="4573588" y="1693863"/>
            <a:ext cx="19050" cy="4389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40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573588" y="1693863"/>
            <a:ext cx="19050" cy="4389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40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573588" y="1693863"/>
            <a:ext cx="19050" cy="4389437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100000">
                <a:schemeClr val="tx2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sz="240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775" y="582706"/>
            <a:ext cx="7918450" cy="788894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5545" y="1546412"/>
            <a:ext cx="3867912" cy="464950"/>
          </a:xfrm>
        </p:spPr>
        <p:txBody>
          <a:bodyPr anchor="b">
            <a:noAutofit/>
          </a:bodyPr>
          <a:lstStyle>
            <a:lvl1pPr marL="0" indent="0" algn="ctr">
              <a:buNone/>
              <a:defRPr sz="2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936" y="2147887"/>
            <a:ext cx="3867912" cy="3951288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313" y="1545018"/>
            <a:ext cx="3867912" cy="466344"/>
          </a:xfrm>
        </p:spPr>
        <p:txBody>
          <a:bodyPr anchor="b">
            <a:noAutofit/>
          </a:bodyPr>
          <a:lstStyle>
            <a:lvl1pPr marL="0" indent="0" algn="ctr">
              <a:buNone/>
              <a:defRPr sz="26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313" y="2147887"/>
            <a:ext cx="3867912" cy="3951288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1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1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DCE8D-ECCB-E348-BFC6-1CFFC2AE5E8B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260092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08F5A-BF35-0C49-9433-B020226B8DAC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6998315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D4B5B0-5F1C-FB41-A42C-AB1F6322F7DE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2814712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5" y="1720103"/>
            <a:ext cx="3657600" cy="1162050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650" y="658906"/>
            <a:ext cx="3819338" cy="5467258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000"/>
            </a:lvl1pPr>
            <a:lvl2pPr>
              <a:spcBef>
                <a:spcPts val="600"/>
              </a:spcBef>
              <a:defRPr sz="1800"/>
            </a:lvl2pPr>
            <a:lvl3pPr>
              <a:spcBef>
                <a:spcPts val="600"/>
              </a:spcBef>
              <a:defRPr sz="1800"/>
            </a:lvl3pPr>
            <a:lvl4pPr>
              <a:spcBef>
                <a:spcPts val="600"/>
              </a:spcBef>
              <a:defRPr sz="1800"/>
            </a:lvl4pPr>
            <a:lvl5pPr>
              <a:spcBef>
                <a:spcPts val="600"/>
              </a:spcBef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825" y="2877671"/>
            <a:ext cx="3657600" cy="2339788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CD01F-40D6-1B4C-9E9D-AC65F0B1903F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4118526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823" y="1227427"/>
            <a:ext cx="3657600" cy="566738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94096">
            <a:off x="4845353" y="975801"/>
            <a:ext cx="3496570" cy="4747249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1823" y="1799793"/>
            <a:ext cx="3657600" cy="3991408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3829D-D852-204D-8B73-131A36BF9B51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4646600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11" y="4329953"/>
            <a:ext cx="7907151" cy="927847"/>
          </a:xfrm>
        </p:spPr>
        <p:txBody>
          <a:bodyPr anchor="b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34196" y="5257800"/>
            <a:ext cx="7904950" cy="990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rot="319004">
            <a:off x="2075968" y="741009"/>
            <a:ext cx="4914362" cy="3240064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17066-F4E5-AA45-B9F1-9AD69024F31D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977948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4"/>
          </p:nvPr>
        </p:nvSpPr>
        <p:spPr>
          <a:xfrm rot="21346724">
            <a:off x="436037" y="494284"/>
            <a:ext cx="4663440" cy="3030003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011" y="4329953"/>
            <a:ext cx="7907151" cy="927847"/>
          </a:xfrm>
        </p:spPr>
        <p:txBody>
          <a:bodyPr anchor="b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634196" y="5257800"/>
            <a:ext cx="7904950" cy="990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0" indent="0">
              <a:buNone/>
              <a:defRPr sz="1800"/>
            </a:lvl2pPr>
            <a:lvl3pPr marL="0" indent="0">
              <a:buNone/>
              <a:defRPr sz="1800"/>
            </a:lvl3pPr>
            <a:lvl4pPr marL="0" indent="0">
              <a:buNone/>
              <a:defRPr sz="1800"/>
            </a:lvl4pPr>
            <a:lvl5pPr marL="0" indent="0">
              <a:buNone/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rot="152337">
            <a:off x="4118577" y="735553"/>
            <a:ext cx="4663440" cy="3030003"/>
          </a:xfrm>
          <a:prstGeom prst="rect">
            <a:avLst/>
          </a:prstGeom>
          <a:noFill/>
          <a:ln w="177800" cap="sq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F9E21-EB78-6C48-BD91-C9ADCD2C1036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3072528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724C6-5223-AD43-95BD-A71B121EBE45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0817810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72400" y="685801"/>
            <a:ext cx="757518" cy="5440680"/>
          </a:xfrm>
        </p:spPr>
        <p:txBody>
          <a:bodyPr vert="eaVert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31825" y="685801"/>
            <a:ext cx="6561137" cy="5440680"/>
          </a:xfrm>
        </p:spPr>
        <p:txBody>
          <a:bodyPr vert="eaVer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79F1C-C444-A744-B5CB-97791C74C9E2}" type="slidenum">
              <a:rPr lang="en-AU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AU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06945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8D9AB3"/>
              </a:solidFill>
              <a:latin typeface="Century Gothic"/>
            </a:endParaRP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64BFE-19ED-C041-A32C-A6BEA002C15F}" type="slidenum">
              <a:rPr lang="en-US">
                <a:solidFill>
                  <a:srgbClr val="8D9AB3"/>
                </a:solidFill>
                <a:latin typeface="Century Gothic"/>
              </a:rPr>
              <a:pPr>
                <a:defRPr/>
              </a:pPr>
              <a:t>‹#›</a:t>
            </a:fld>
            <a:endParaRPr lang="en-US">
              <a:solidFill>
                <a:srgbClr val="8D9AB3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088720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616741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40301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924292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80557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15739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05717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165234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813419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0287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41236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34422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609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874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9576957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3791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551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9043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4583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7123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149508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1353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69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780A201-3960-BB4F-B583-67E0CCCF0279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2B71556E-5551-FA49-984B-E8CCE038C0C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</a:p>
        </p:txBody>
      </p:sp>
      <p:sp>
        <p:nvSpPr>
          <p:cNvPr id="241668" name="Rectangle 10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Gill Sans Condensed Bold" charset="0"/>
                <a:ea typeface="ＭＳ Ｐゴシック" charset="-128"/>
                <a:cs typeface="ＭＳ Ｐゴシック" charset="-128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241669" name="Rectangle 102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Gill Sans Condensed Bold" charset="0"/>
                <a:ea typeface="ＭＳ Ｐゴシック" charset="-128"/>
                <a:cs typeface="ＭＳ Ｐゴシック" charset="-128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AU">
              <a:solidFill>
                <a:srgbClr val="000000"/>
              </a:solidFill>
            </a:endParaRPr>
          </a:p>
        </p:txBody>
      </p:sp>
      <p:sp>
        <p:nvSpPr>
          <p:cNvPr id="241670" name="Rectangle 103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ill Sans Condensed Bold" charset="0"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C1E3C0B1-3381-0041-84E0-B4853B33593C}" type="slidenum">
              <a:rPr lang="en-AU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AU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066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ransition spd="med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6" charset="-128"/>
          <a:cs typeface="ＭＳ Ｐゴシック" pitchFamily="-106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Condensed Bold" charset="0"/>
          <a:ea typeface="ＭＳ Ｐゴシック" pitchFamily="-106" charset="-128"/>
          <a:cs typeface="ＭＳ Ｐゴシック" pitchFamily="-106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Condensed Bold" charset="0"/>
          <a:ea typeface="ＭＳ Ｐゴシック" pitchFamily="-106" charset="-128"/>
          <a:cs typeface="ＭＳ Ｐゴシック" pitchFamily="-106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Condensed Bold" charset="0"/>
          <a:ea typeface="ＭＳ Ｐゴシック" pitchFamily="-106" charset="-128"/>
          <a:cs typeface="ＭＳ Ｐゴシック" pitchFamily="-106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Condensed Bold" charset="0"/>
          <a:ea typeface="ＭＳ Ｐゴシック" pitchFamily="-106" charset="-128"/>
          <a:cs typeface="ＭＳ Ｐゴシック" pitchFamily="-106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Condensed Bold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Condensed Bold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Condensed Bold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ill Sans Condensed Bold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6" charset="-128"/>
          <a:cs typeface="ＭＳ Ｐゴシック" pitchFamily="-106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6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6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6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6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612775" y="582613"/>
            <a:ext cx="7918450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89013" y="2044700"/>
            <a:ext cx="7165975" cy="408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75388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8D9AB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5038" y="6275388"/>
            <a:ext cx="56435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8D9AB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27538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7A80DED-9FF2-FC4C-A017-A023DBB7DC9D}" type="slidenum">
              <a:rPr lang="en-US">
                <a:solidFill>
                  <a:srgbClr val="8D9AB3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8D9AB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9059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 2" charset="0"/>
        <a:buChar char="Ü"/>
        <a:defRPr sz="2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ct val="20000"/>
        </a:spcBef>
        <a:spcAft>
          <a:spcPct val="0"/>
        </a:spcAft>
        <a:buClr>
          <a:srgbClr val="949FBF"/>
        </a:buClr>
        <a:buSzPct val="90000"/>
        <a:buFont typeface="Wingdings 2" charset="0"/>
        <a:buChar char="Ü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035050" indent="-3492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 2" charset="0"/>
        <a:buChar char="Ü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indent="-336550" algn="l" rtl="0" eaLnBrk="0" fontAlgn="base" hangingPunct="0">
        <a:spcBef>
          <a:spcPct val="20000"/>
        </a:spcBef>
        <a:spcAft>
          <a:spcPct val="0"/>
        </a:spcAft>
        <a:buClr>
          <a:srgbClr val="949FBF"/>
        </a:buClr>
        <a:buSzPct val="90000"/>
        <a:buFont typeface="Wingdings 2" charset="0"/>
        <a:buChar char="Ü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720850" indent="-3492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 2" charset="0"/>
        <a:buChar char="Ü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Placeholder 1"/>
          <p:cNvSpPr>
            <a:spLocks noGrp="1"/>
          </p:cNvSpPr>
          <p:nvPr>
            <p:ph type="title"/>
          </p:nvPr>
        </p:nvSpPr>
        <p:spPr bwMode="auto">
          <a:xfrm>
            <a:off x="612775" y="582613"/>
            <a:ext cx="7918450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560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89013" y="2044700"/>
            <a:ext cx="7165975" cy="408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275388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8D9AB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5038" y="6275388"/>
            <a:ext cx="56435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8D9AB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275388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87A80DED-9FF2-FC4C-A017-A023DBB7DC9D}" type="slidenum">
              <a:rPr lang="en-US">
                <a:solidFill>
                  <a:srgbClr val="8D9AB3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8D9AB3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55264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accent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 2" charset="0"/>
        <a:buChar char="Ü"/>
        <a:defRPr sz="2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ct val="20000"/>
        </a:spcBef>
        <a:spcAft>
          <a:spcPct val="0"/>
        </a:spcAft>
        <a:buClr>
          <a:srgbClr val="949FBF"/>
        </a:buClr>
        <a:buSzPct val="90000"/>
        <a:buFont typeface="Wingdings 2" charset="0"/>
        <a:buChar char="Ü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035050" indent="-3492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 2" charset="0"/>
        <a:buChar char="Ü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indent="-336550" algn="l" rtl="0" eaLnBrk="0" fontAlgn="base" hangingPunct="0">
        <a:spcBef>
          <a:spcPct val="20000"/>
        </a:spcBef>
        <a:spcAft>
          <a:spcPct val="0"/>
        </a:spcAft>
        <a:buClr>
          <a:srgbClr val="949FBF"/>
        </a:buClr>
        <a:buSzPct val="90000"/>
        <a:buFont typeface="Wingdings 2" charset="0"/>
        <a:buChar char="Ü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720850" indent="-3492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Wingdings 2" charset="0"/>
        <a:buChar char="Ü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23E94-EE13-D444-AF7B-65FAC1CA1EB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8/16/2013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C40BD-0A2B-464C-B3BE-1FDE08DCE27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8730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34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/???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7.xml"/><Relationship Id="rId1" Type="http://schemas.openxmlformats.org/officeDocument/2006/relationships/themeOverride" Target="../theme/themeOverride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6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9.jpg"/><Relationship Id="rId5" Type="http://schemas.openxmlformats.org/officeDocument/2006/relationships/image" Target="../media/image38.jpg"/><Relationship Id="rId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7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20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oleObject" Target="/???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4"/>
          <p:cNvSpPr>
            <a:spLocks noChangeArrowheads="1"/>
          </p:cNvSpPr>
          <p:nvPr/>
        </p:nvSpPr>
        <p:spPr bwMode="auto">
          <a:xfrm>
            <a:off x="-3175" y="2781300"/>
            <a:ext cx="17621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70" tIns="47886" rIns="95770" bIns="47886" anchor="ctr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NZ" altLang="en-US" sz="1900" smtClean="0">
              <a:solidFill>
                <a:srgbClr val="000000"/>
              </a:solidFill>
            </a:endParaRPr>
          </a:p>
        </p:txBody>
      </p:sp>
      <p:sp>
        <p:nvSpPr>
          <p:cNvPr id="34819" name="Rectangle 103"/>
          <p:cNvSpPr>
            <a:spLocks noChangeArrowheads="1"/>
          </p:cNvSpPr>
          <p:nvPr/>
        </p:nvSpPr>
        <p:spPr bwMode="auto">
          <a:xfrm>
            <a:off x="-3175" y="2781300"/>
            <a:ext cx="176213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70" tIns="47886" rIns="95770" bIns="47886" anchor="ctr">
            <a:spAutoFit/>
          </a:bodyPr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NZ" altLang="en-US" sz="1900" smtClean="0">
              <a:solidFill>
                <a:srgbClr val="000000"/>
              </a:solidFill>
            </a:endParaRPr>
          </a:p>
        </p:txBody>
      </p:sp>
      <p:sp>
        <p:nvSpPr>
          <p:cNvPr id="34821" name="Rectangle 293"/>
          <p:cNvSpPr>
            <a:spLocks noChangeArrowheads="1"/>
          </p:cNvSpPr>
          <p:nvPr/>
        </p:nvSpPr>
        <p:spPr bwMode="auto">
          <a:xfrm>
            <a:off x="3200400" y="1143000"/>
            <a:ext cx="5503863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70" tIns="47886" rIns="95770" bIns="47886"/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400" smtClean="0">
                <a:solidFill>
                  <a:srgbClr val="000000"/>
                </a:solidFill>
              </a:rPr>
              <a:t>Prof André van Rij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NZ" altLang="en-US" sz="1900" smtClean="0">
                <a:solidFill>
                  <a:srgbClr val="000000"/>
                </a:solidFill>
              </a:rPr>
              <a:t>Professor of Surgery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NZ" altLang="en-US" sz="1900" smtClean="0">
                <a:solidFill>
                  <a:srgbClr val="000000"/>
                </a:solidFill>
              </a:rPr>
              <a:t>Dunedin School of Medicine </a:t>
            </a:r>
            <a:endParaRPr lang="en-US" altLang="en-US" sz="1900" b="1" smtClean="0">
              <a:solidFill>
                <a:srgbClr val="000000"/>
              </a:solidFill>
            </a:endParaRPr>
          </a:p>
        </p:txBody>
      </p:sp>
      <p:pic>
        <p:nvPicPr>
          <p:cNvPr id="34830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7"/>
          <a:stretch>
            <a:fillRect/>
          </a:stretch>
        </p:blipFill>
        <p:spPr bwMode="auto">
          <a:xfrm>
            <a:off x="990600" y="1143000"/>
            <a:ext cx="18510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31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0"/>
          <a:stretch>
            <a:fillRect/>
          </a:stretch>
        </p:blipFill>
        <p:spPr bwMode="auto">
          <a:xfrm>
            <a:off x="533400" y="4343400"/>
            <a:ext cx="8077200" cy="65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467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4926" y="2395675"/>
            <a:ext cx="7891081" cy="3916363"/>
          </a:xfrm>
        </p:spPr>
        <p:txBody>
          <a:bodyPr>
            <a:noAutofit/>
          </a:bodyPr>
          <a:lstStyle/>
          <a:p>
            <a:r>
              <a:rPr lang="en-US" sz="2800" dirty="0" smtClean="0"/>
              <a:t>Mortality  5.5 cm   -    5% per annum  </a:t>
            </a:r>
          </a:p>
          <a:p>
            <a:endParaRPr lang="en-US" sz="2800" dirty="0"/>
          </a:p>
          <a:p>
            <a:r>
              <a:rPr lang="en-US" sz="2800" dirty="0" smtClean="0"/>
              <a:t>Treatment Mortality</a:t>
            </a:r>
          </a:p>
          <a:p>
            <a:pPr marL="0" indent="0">
              <a:buNone/>
            </a:pPr>
            <a:endParaRPr lang="en-US" sz="2800" dirty="0" smtClean="0"/>
          </a:p>
          <a:p>
            <a:pPr lvl="1"/>
            <a:r>
              <a:rPr lang="en-US" sz="2800" dirty="0" smtClean="0"/>
              <a:t>Elective		2 -3 %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 smtClean="0"/>
              <a:t>Rupture		23 – 70 %   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4805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716778"/>
            <a:ext cx="6508377" cy="1143000"/>
          </a:xfrm>
        </p:spPr>
        <p:txBody>
          <a:bodyPr/>
          <a:lstStyle/>
          <a:p>
            <a:r>
              <a:rPr lang="en-US" dirty="0" smtClean="0"/>
              <a:t>New Treatments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Endovascular explosion</a:t>
            </a:r>
          </a:p>
          <a:p>
            <a:endParaRPr lang="en-US" dirty="0"/>
          </a:p>
          <a:p>
            <a:r>
              <a:rPr lang="en-US" dirty="0" smtClean="0"/>
              <a:t>EVAR</a:t>
            </a:r>
          </a:p>
          <a:p>
            <a:endParaRPr lang="en-US" dirty="0"/>
          </a:p>
          <a:p>
            <a:r>
              <a:rPr lang="en-US" dirty="0" smtClean="0"/>
              <a:t>Imaging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465" y="2369903"/>
            <a:ext cx="4702122" cy="4022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8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527161"/>
            <a:ext cx="6508377" cy="1143000"/>
          </a:xfrm>
        </p:spPr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Endovascular Graft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26" y="2209800"/>
            <a:ext cx="8982474" cy="399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9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endParaRPr lang="en-US" dirty="0"/>
          </a:p>
        </p:txBody>
      </p:sp>
      <p:pic>
        <p:nvPicPr>
          <p:cNvPr id="4" name="EXCLUDER C3 Repositionable - AP0552-EN1-Clip2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448235"/>
            <a:ext cx="9200492" cy="5154519"/>
          </a:xfrm>
        </p:spPr>
      </p:pic>
    </p:spTree>
    <p:extLst>
      <p:ext uri="{BB962C8B-B14F-4D97-AF65-F5344CB8AC3E}">
        <p14:creationId xmlns:p14="http://schemas.microsoft.com/office/powerpoint/2010/main" val="1785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892" y="511672"/>
            <a:ext cx="4229100" cy="1930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2183" y="3662363"/>
            <a:ext cx="3289300" cy="2463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b="14648"/>
          <a:stretch/>
        </p:blipFill>
        <p:spPr>
          <a:xfrm>
            <a:off x="266326" y="2855592"/>
            <a:ext cx="4940300" cy="304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32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4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" y="123920"/>
            <a:ext cx="6280281" cy="65372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9207" y="2693443"/>
            <a:ext cx="4718842" cy="396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18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95" y="1158379"/>
            <a:ext cx="6869305" cy="4925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50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022" y="1192007"/>
            <a:ext cx="6587936" cy="423510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208100" y="402728"/>
            <a:ext cx="3794673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Trends in Treatment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32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Screening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3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AAA what is new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25930" y="5519011"/>
            <a:ext cx="5458968" cy="621792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Andre van Rij</a:t>
            </a:r>
          </a:p>
          <a:p>
            <a:r>
              <a:rPr lang="en-US" dirty="0" smtClean="0"/>
              <a:t>Department of Surgical Sciences</a:t>
            </a:r>
          </a:p>
          <a:p>
            <a:r>
              <a:rPr lang="en-US" dirty="0" smtClean="0"/>
              <a:t>Dunedin School of Medicine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50167" y="5614736"/>
            <a:ext cx="805729" cy="124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</p:pic>
      <p:pic>
        <p:nvPicPr>
          <p:cNvPr id="5" name="Picture 4" descr="VRCNZ_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164" y="5833327"/>
            <a:ext cx="1240009" cy="94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016" y="4585368"/>
            <a:ext cx="1179157" cy="10051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91818" y="456214"/>
            <a:ext cx="2336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Helvetica" charset="0"/>
                <a:ea typeface="ＭＳ Ｐゴシック" charset="0"/>
                <a:cs typeface="ＭＳ Ｐゴシック" charset="0"/>
              </a:rPr>
              <a:t>South GP CME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58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775" y="2267987"/>
            <a:ext cx="8175625" cy="4081463"/>
          </a:xfrm>
        </p:spPr>
        <p:txBody>
          <a:bodyPr>
            <a:normAutofit/>
          </a:bodyPr>
          <a:lstStyle/>
          <a:p>
            <a:r>
              <a:rPr lang="en-US" sz="4400" dirty="0" smtClean="0"/>
              <a:t>AAA screening saves lives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7410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b="79727"/>
          <a:stretch/>
        </p:blipFill>
        <p:spPr>
          <a:xfrm>
            <a:off x="81072" y="1600200"/>
            <a:ext cx="8971391" cy="29586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56444" y="5286785"/>
            <a:ext cx="485067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AAA Screening saves lives</a:t>
            </a:r>
          </a:p>
          <a:p>
            <a:pPr algn="ctr"/>
            <a:endParaRPr lang="en-US" sz="2400" b="1" dirty="0"/>
          </a:p>
          <a:p>
            <a:pPr algn="ctr"/>
            <a:r>
              <a:rPr lang="en-US" sz="2400" b="1" dirty="0" smtClean="0"/>
              <a:t>Males ≥ 65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25217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rcRect l="-58427" r="-58427"/>
          <a:stretch>
            <a:fillRect/>
          </a:stretch>
        </p:blipFill>
        <p:spPr>
          <a:xfrm>
            <a:off x="-994117" y="731837"/>
            <a:ext cx="11443791" cy="6293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98" y="78285"/>
            <a:ext cx="6099322" cy="10465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8183"/>
          <a:stretch/>
        </p:blipFill>
        <p:spPr>
          <a:xfrm>
            <a:off x="2196164" y="6654734"/>
            <a:ext cx="4594677" cy="203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4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9400"/>
            <a:ext cx="8229600" cy="1600200"/>
          </a:xfrm>
        </p:spPr>
        <p:txBody>
          <a:bodyPr/>
          <a:lstStyle/>
          <a:p>
            <a:r>
              <a:rPr lang="en-US" dirty="0" smtClean="0"/>
              <a:t>Changing our thinking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2827337"/>
            <a:ext cx="5422900" cy="31797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Women</a:t>
            </a:r>
          </a:p>
          <a:p>
            <a:endParaRPr lang="en-US" dirty="0"/>
          </a:p>
          <a:p>
            <a:r>
              <a:rPr lang="en-US" dirty="0" smtClean="0"/>
              <a:t>Maori</a:t>
            </a:r>
          </a:p>
          <a:p>
            <a:endParaRPr lang="en-US" dirty="0"/>
          </a:p>
          <a:p>
            <a:r>
              <a:rPr lang="en-US" dirty="0" smtClean="0"/>
              <a:t>Cardiovascular risk</a:t>
            </a:r>
          </a:p>
          <a:p>
            <a:endParaRPr lang="en-US" dirty="0"/>
          </a:p>
          <a:p>
            <a:r>
              <a:rPr lang="en-US" dirty="0" smtClean="0"/>
              <a:t>Under 65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452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Changing our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4700" y="2806700"/>
            <a:ext cx="5194300" cy="4525963"/>
          </a:xfrm>
        </p:spPr>
        <p:txBody>
          <a:bodyPr/>
          <a:lstStyle/>
          <a:p>
            <a:r>
              <a:rPr lang="en-US" dirty="0" smtClean="0"/>
              <a:t>Opportunistic screening</a:t>
            </a:r>
          </a:p>
          <a:p>
            <a:endParaRPr lang="en-US" dirty="0"/>
          </a:p>
          <a:p>
            <a:r>
              <a:rPr lang="en-US" dirty="0" smtClean="0"/>
              <a:t>Selected Population screening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VS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Population screening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22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5456" y="2626958"/>
            <a:ext cx="6839084" cy="3344450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 smtClean="0"/>
              <a:t>Mr</a:t>
            </a:r>
            <a:r>
              <a:rPr lang="en-US" dirty="0" smtClean="0"/>
              <a:t> Jones your BP is up</a:t>
            </a:r>
          </a:p>
          <a:p>
            <a:endParaRPr lang="en-US" dirty="0"/>
          </a:p>
          <a:p>
            <a:r>
              <a:rPr lang="en-US" dirty="0" smtClean="0"/>
              <a:t>My, that Cholesterol is still up too</a:t>
            </a:r>
          </a:p>
          <a:p>
            <a:endParaRPr lang="en-US" dirty="0"/>
          </a:p>
          <a:p>
            <a:r>
              <a:rPr lang="en-US" dirty="0" smtClean="0"/>
              <a:t>The hospital tells me the coronary arteries show some narrowing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sz="3000" b="1" dirty="0" smtClean="0"/>
              <a:t>Its time you had your AAA screen </a:t>
            </a:r>
            <a:r>
              <a:rPr lang="en-US" dirty="0"/>
              <a:t>!</a:t>
            </a:r>
          </a:p>
        </p:txBody>
      </p:sp>
      <p:pic>
        <p:nvPicPr>
          <p:cNvPr id="5" name="Picture 4" descr="IMG_1166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4" t="3940" r="53454" b="43856"/>
          <a:stretch/>
        </p:blipFill>
        <p:spPr>
          <a:xfrm>
            <a:off x="6336958" y="219321"/>
            <a:ext cx="2253065" cy="276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5456" y="2626958"/>
            <a:ext cx="6839084" cy="3344450"/>
          </a:xfrm>
        </p:spPr>
        <p:txBody>
          <a:bodyPr>
            <a:normAutofit fontScale="70000" lnSpcReduction="20000"/>
          </a:bodyPr>
          <a:lstStyle/>
          <a:p>
            <a:r>
              <a:rPr lang="en-US" dirty="0" err="1" smtClean="0"/>
              <a:t>Mrs</a:t>
            </a:r>
            <a:r>
              <a:rPr lang="en-US" dirty="0" smtClean="0"/>
              <a:t> Jones your BP is up</a:t>
            </a:r>
          </a:p>
          <a:p>
            <a:endParaRPr lang="en-US" dirty="0"/>
          </a:p>
          <a:p>
            <a:r>
              <a:rPr lang="en-US" dirty="0" smtClean="0"/>
              <a:t>My, that Cholesterol is still up too</a:t>
            </a:r>
          </a:p>
          <a:p>
            <a:endParaRPr lang="en-US" dirty="0"/>
          </a:p>
          <a:p>
            <a:r>
              <a:rPr lang="en-US" dirty="0" smtClean="0"/>
              <a:t>The hospital tells me the coronary arteries show some narrowing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sz="3300" b="1" dirty="0" smtClean="0"/>
              <a:t>Its time you had your AAA screen</a:t>
            </a:r>
            <a:endParaRPr lang="en-US" sz="3300" b="1" dirty="0"/>
          </a:p>
        </p:txBody>
      </p:sp>
      <p:pic>
        <p:nvPicPr>
          <p:cNvPr id="4" name="Picture 3" descr="IMG_096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0" t="16589" r="20815" b="21578"/>
          <a:stretch/>
        </p:blipFill>
        <p:spPr>
          <a:xfrm>
            <a:off x="6228864" y="215428"/>
            <a:ext cx="2215909" cy="276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35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956" y="-7264"/>
            <a:ext cx="8229600" cy="1600200"/>
          </a:xfrm>
        </p:spPr>
        <p:txBody>
          <a:bodyPr/>
          <a:lstStyle/>
          <a:p>
            <a:pPr algn="l"/>
            <a:r>
              <a:rPr lang="en-US" dirty="0" smtClean="0"/>
              <a:t>What are the implications</a:t>
            </a:r>
            <a:r>
              <a:rPr lang="en-US" sz="4400" dirty="0" smtClean="0"/>
              <a:t>?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7264" y="1600200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What are the relevant </a:t>
            </a:r>
            <a:r>
              <a:rPr lang="en-US" dirty="0" err="1" smtClean="0"/>
              <a:t>prevalences</a:t>
            </a:r>
            <a:r>
              <a:rPr lang="en-US" dirty="0" smtClean="0"/>
              <a:t> ?</a:t>
            </a:r>
          </a:p>
          <a:p>
            <a:endParaRPr lang="en-US" dirty="0"/>
          </a:p>
          <a:p>
            <a:r>
              <a:rPr lang="en-US" dirty="0" smtClean="0"/>
              <a:t>What are </a:t>
            </a:r>
            <a:r>
              <a:rPr lang="en-US" dirty="0"/>
              <a:t>current cost </a:t>
            </a:r>
            <a:r>
              <a:rPr lang="en-US" dirty="0" smtClean="0"/>
              <a:t>benefits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Demonstrating </a:t>
            </a:r>
            <a:r>
              <a:rPr lang="en-US" dirty="0"/>
              <a:t>we </a:t>
            </a:r>
            <a:r>
              <a:rPr lang="en-US" dirty="0" smtClean="0"/>
              <a:t>can improve </a:t>
            </a:r>
            <a:r>
              <a:rPr lang="en-US" dirty="0"/>
              <a:t>the screening strategy 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1057264" y="4075372"/>
            <a:ext cx="6715659" cy="5582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09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600200"/>
          </a:xfrm>
        </p:spPr>
        <p:txBody>
          <a:bodyPr/>
          <a:lstStyle/>
          <a:p>
            <a:r>
              <a:rPr lang="en-US" sz="3200" dirty="0" smtClean="0"/>
              <a:t>Making Screening Ultrasound less expensive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1"/>
            <a:ext cx="8229600" cy="3225800"/>
          </a:xfrm>
        </p:spPr>
        <p:txBody>
          <a:bodyPr/>
          <a:lstStyle/>
          <a:p>
            <a:r>
              <a:rPr lang="en-US" dirty="0"/>
              <a:t>Training and Monitoring Novice </a:t>
            </a:r>
            <a:r>
              <a:rPr lang="en-US" dirty="0" smtClean="0"/>
              <a:t>Sonographers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Using Cheap Foolproof Ultrasound Equipment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63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8800"/>
            <a:ext cx="8229600" cy="1600200"/>
          </a:xfrm>
        </p:spPr>
        <p:txBody>
          <a:bodyPr/>
          <a:lstStyle/>
          <a:p>
            <a:r>
              <a:rPr lang="en-US" dirty="0" smtClean="0"/>
              <a:t>Training and Monitoring Novice Sonographers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3494038"/>
            <a:ext cx="85979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TRAINING AND MONITORING NOVICES </a:t>
            </a:r>
            <a:r>
              <a:rPr lang="en-US" b="1" dirty="0"/>
              <a:t>TO SCREEN FOR ABDOMINAL AORTIC </a:t>
            </a:r>
            <a:r>
              <a:rPr lang="en-US" b="1" dirty="0" smtClean="0"/>
              <a:t>ANEURYSMS</a:t>
            </a:r>
          </a:p>
          <a:p>
            <a:endParaRPr lang="en-US" dirty="0"/>
          </a:p>
          <a:p>
            <a:r>
              <a:rPr lang="en-US" b="1" dirty="0" smtClean="0"/>
              <a:t> </a:t>
            </a:r>
            <a:endParaRPr lang="en-US" dirty="0"/>
          </a:p>
          <a:p>
            <a:r>
              <a:rPr lang="en-US" b="1" dirty="0" err="1"/>
              <a:t>Anh</a:t>
            </a:r>
            <a:r>
              <a:rPr lang="en-US" b="1" dirty="0"/>
              <a:t> T.V. Nguyen</a:t>
            </a:r>
            <a:r>
              <a:rPr lang="en-AU" b="1" dirty="0"/>
              <a:t>, </a:t>
            </a:r>
            <a:r>
              <a:rPr lang="en-US" b="1" dirty="0"/>
              <a:t>Geraldine B. Hill, </a:t>
            </a:r>
            <a:r>
              <a:rPr lang="en-US" b="1" dirty="0" err="1"/>
              <a:t>MHSc</a:t>
            </a:r>
            <a:r>
              <a:rPr lang="en-US" b="1" dirty="0"/>
              <a:t>, </a:t>
            </a:r>
            <a:r>
              <a:rPr lang="en-AU" b="1" dirty="0"/>
              <a:t>Matthew P. T. </a:t>
            </a:r>
            <a:r>
              <a:rPr lang="en-AU" b="1" dirty="0" err="1"/>
              <a:t>Versteeg</a:t>
            </a:r>
            <a:r>
              <a:rPr lang="en-AU" b="1" dirty="0"/>
              <a:t>, BSc (</a:t>
            </a:r>
            <a:r>
              <a:rPr lang="en-AU" b="1" dirty="0" err="1"/>
              <a:t>DipGrad</a:t>
            </a:r>
            <a:r>
              <a:rPr lang="en-AU" b="1" dirty="0"/>
              <a:t>), </a:t>
            </a:r>
            <a:r>
              <a:rPr lang="en-US" b="1" dirty="0"/>
              <a:t>Ian A. Thomson, FRACS, and </a:t>
            </a:r>
            <a:r>
              <a:rPr lang="en-AU" b="1" dirty="0"/>
              <a:t>André </a:t>
            </a:r>
            <a:r>
              <a:rPr lang="en-US" b="1" dirty="0"/>
              <a:t>M. van Rij, MD, FRACS</a:t>
            </a:r>
            <a:r>
              <a:rPr lang="en-US" dirty="0"/>
              <a:t> </a:t>
            </a:r>
            <a:r>
              <a:rPr lang="en-US" i="1" dirty="0"/>
              <a:t>Dunedin, New Zealand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82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7682517"/>
              </p:ext>
            </p:extLst>
          </p:nvPr>
        </p:nvGraphicFramePr>
        <p:xfrm>
          <a:off x="926496" y="1672657"/>
          <a:ext cx="581025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Document" r:id="rId3" imgW="20317460" imgH="16253968" progId="Word.Document.12">
                  <p:link updateAutomatic="1"/>
                </p:oleObj>
              </mc:Choice>
              <mc:Fallback>
                <p:oleObj name="Document" r:id="rId3" imgW="20317460" imgH="16253968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6496" y="1672657"/>
                        <a:ext cx="5810250" cy="464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545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0856" y="830580"/>
            <a:ext cx="5727700" cy="5196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21300" y="6375400"/>
            <a:ext cx="4559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Bland-</a:t>
            </a:r>
            <a:r>
              <a:rPr lang="en-US" sz="1400" dirty="0" err="1" smtClean="0">
                <a:latin typeface="Arial"/>
                <a:cs typeface="Arial"/>
              </a:rPr>
              <a:t>Altmann</a:t>
            </a:r>
            <a:r>
              <a:rPr lang="en-US" sz="1400" dirty="0" smtClean="0">
                <a:latin typeface="Arial"/>
                <a:cs typeface="Arial"/>
              </a:rPr>
              <a:t> plots        n=198</a:t>
            </a:r>
            <a:endParaRPr lang="en-US" sz="14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9300" y="266700"/>
            <a:ext cx="6311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Novice Trainee  </a:t>
            </a:r>
            <a:r>
              <a:rPr lang="en-US" dirty="0" err="1" smtClean="0">
                <a:latin typeface="Arial"/>
                <a:cs typeface="Arial"/>
              </a:rPr>
              <a:t>vs</a:t>
            </a:r>
            <a:r>
              <a:rPr lang="en-US" dirty="0" smtClean="0">
                <a:latin typeface="Arial"/>
                <a:cs typeface="Arial"/>
              </a:rPr>
              <a:t>   Expert Sonographer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548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0" y="691236"/>
            <a:ext cx="8229600" cy="635000"/>
          </a:xfrm>
        </p:spPr>
        <p:txBody>
          <a:bodyPr/>
          <a:lstStyle/>
          <a:p>
            <a:r>
              <a:rPr lang="en-US" sz="3200" dirty="0" err="1" smtClean="0"/>
              <a:t>Cusum</a:t>
            </a:r>
            <a:r>
              <a:rPr lang="en-US" sz="3200" dirty="0" smtClean="0"/>
              <a:t> Analysis based on</a:t>
            </a:r>
            <a:br>
              <a:rPr lang="en-US" sz="3200" dirty="0" smtClean="0"/>
            </a:br>
            <a:r>
              <a:rPr lang="en-US" sz="3200" dirty="0" smtClean="0"/>
              <a:t> time taken</a:t>
            </a:r>
            <a:endParaRPr lang="en-US" sz="3200" dirty="0"/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t="44530" b="15774"/>
          <a:stretch/>
        </p:blipFill>
        <p:spPr bwMode="auto">
          <a:xfrm>
            <a:off x="1568450" y="1503363"/>
            <a:ext cx="6750050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7035800" y="5791200"/>
            <a:ext cx="914400" cy="4365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7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Abdominal Aortic Aneurysm Screening</a:t>
            </a:r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" charset="0"/>
              <a:buNone/>
            </a:pPr>
            <a:endParaRPr lang="en-US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Font typeface="Wingdings" charset="0"/>
              <a:buNone/>
            </a:pPr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Outcome :</a:t>
            </a:r>
          </a:p>
          <a:p>
            <a:pPr marL="0" indent="0" eaLnBrk="1" hangingPunct="1"/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 Large Aneurysms for treatment </a:t>
            </a:r>
          </a:p>
          <a:p>
            <a:pPr lvl="1" eaLnBrk="1" hangingPunct="1"/>
            <a:endParaRPr lang="en-US">
              <a:latin typeface="Constantia" charset="0"/>
              <a:ea typeface="ＭＳ Ｐゴシック" charset="0"/>
            </a:endParaRPr>
          </a:p>
          <a:p>
            <a:pPr marL="0" indent="0" eaLnBrk="1" hangingPunct="1"/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 Small Aneurysms for prevention</a:t>
            </a:r>
          </a:p>
          <a:p>
            <a:pPr marL="0" indent="0" eaLnBrk="1" hangingPunct="1">
              <a:buFont typeface="Wingdings 2" charset="0"/>
              <a:buNone/>
            </a:pPr>
            <a:endParaRPr lang="en-US" sz="2400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/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 Small Aneurysm for surveillance Ultrasound</a:t>
            </a:r>
          </a:p>
          <a:p>
            <a:pPr lvl="1" eaLnBrk="1" hangingPunct="1">
              <a:buFont typeface="Wingdings 2" charset="0"/>
              <a:buNone/>
            </a:pPr>
            <a:endParaRPr lang="en-US">
              <a:latin typeface="Constantia" charset="0"/>
              <a:ea typeface="ＭＳ Ｐゴシック" charset="0"/>
            </a:endParaRPr>
          </a:p>
          <a:p>
            <a:pPr marL="0" indent="0" eaLnBrk="1" hangingPunct="1"/>
            <a:endParaRPr lang="en-US" sz="2400">
              <a:latin typeface="Constanti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6387" name="Picture 3" descr="AAA U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638" y="2438400"/>
            <a:ext cx="2217737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739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bg2">
                    <a:lumMod val="10000"/>
                  </a:schemeClr>
                </a:solidFill>
                <a:ea typeface="+mj-ea"/>
                <a:cs typeface="+mj-cs"/>
              </a:rPr>
              <a:t>Abdominal Aortic Aneurysm Screening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371475" y="1663700"/>
            <a:ext cx="7235825" cy="3479800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lnSpc>
                <a:spcPct val="90000"/>
              </a:lnSpc>
              <a:buFont typeface="Wingdings" charset="0"/>
              <a:buNone/>
            </a:pPr>
            <a:endParaRPr lang="en-US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charset="0"/>
              <a:buNone/>
            </a:pPr>
            <a:endParaRPr lang="en-US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Outcome 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 Large Aneurysms for treatment </a:t>
            </a:r>
          </a:p>
          <a:p>
            <a:pPr lvl="1" eaLnBrk="1" hangingPunct="1">
              <a:lnSpc>
                <a:spcPct val="90000"/>
              </a:lnSpc>
            </a:pPr>
            <a:endParaRPr lang="en-US">
              <a:latin typeface="Constantia" charset="0"/>
              <a:ea typeface="ＭＳ Ｐゴシック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 Small Aneurysms for prevention</a:t>
            </a:r>
          </a:p>
          <a:p>
            <a:pPr marL="0" indent="0" eaLnBrk="1" hangingPunct="1">
              <a:lnSpc>
                <a:spcPct val="90000"/>
              </a:lnSpc>
            </a:pPr>
            <a:endParaRPr lang="en-US" sz="2400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 Small Aneurysm for surveillance Ultrasound</a:t>
            </a:r>
          </a:p>
          <a:p>
            <a:pPr lvl="1" eaLnBrk="1" hangingPunct="1">
              <a:lnSpc>
                <a:spcPct val="90000"/>
              </a:lnSpc>
              <a:buFont typeface="Wingdings 2" charset="0"/>
              <a:buNone/>
            </a:pPr>
            <a:endParaRPr lang="en-US">
              <a:latin typeface="Constantia" charset="0"/>
              <a:ea typeface="ＭＳ Ｐゴシック" charset="0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>
              <a:latin typeface="Constant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Curved Right Arrow 4"/>
          <p:cNvSpPr/>
          <p:nvPr/>
        </p:nvSpPr>
        <p:spPr>
          <a:xfrm rot="9987333">
            <a:off x="7310438" y="2957513"/>
            <a:ext cx="1149350" cy="2079625"/>
          </a:xfrm>
          <a:prstGeom prst="curv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tx1"/>
              </a:solidFill>
            </a:endParaRPr>
          </a:p>
        </p:txBody>
      </p:sp>
      <p:pic>
        <p:nvPicPr>
          <p:cNvPr id="18436" name="Picture 5" descr="AAA U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225" y="2625725"/>
            <a:ext cx="1852613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66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AAA  Surveillance</a:t>
            </a:r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>
          <a:xfrm>
            <a:off x="1076737" y="2426654"/>
            <a:ext cx="7581313" cy="3916363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" charset="0"/>
              <a:buNone/>
            </a:pPr>
            <a:endParaRPr lang="en-US" dirty="0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/>
            <a:r>
              <a:rPr lang="en-US" dirty="0">
                <a:latin typeface="Constanti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>
                <a:latin typeface="Constantia" charset="0"/>
                <a:ea typeface="ＭＳ Ｐゴシック" charset="0"/>
                <a:cs typeface="ＭＳ Ｐゴシック" charset="0"/>
              </a:rPr>
              <a:t>Surveillance is critical to a Screening </a:t>
            </a:r>
            <a:r>
              <a:rPr lang="en-US" sz="2400" dirty="0" err="1">
                <a:latin typeface="Constantia" charset="0"/>
                <a:ea typeface="ＭＳ Ｐゴシック" charset="0"/>
                <a:cs typeface="ＭＳ Ｐゴシック" charset="0"/>
              </a:rPr>
              <a:t>Programme</a:t>
            </a:r>
            <a:endParaRPr lang="en-US" sz="2400" dirty="0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Font typeface="Wingdings 2" charset="0"/>
              <a:buNone/>
            </a:pPr>
            <a:endParaRPr lang="en-US" sz="2400" dirty="0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/>
            <a:r>
              <a:rPr lang="en-US" sz="2400" dirty="0">
                <a:latin typeface="Constantia" charset="0"/>
                <a:ea typeface="ＭＳ Ｐゴシック" charset="0"/>
                <a:cs typeface="ＭＳ Ｐゴシック" charset="0"/>
              </a:rPr>
              <a:t> Cheap</a:t>
            </a:r>
          </a:p>
          <a:p>
            <a:pPr marL="0" indent="0" eaLnBrk="1" hangingPunct="1"/>
            <a:endParaRPr lang="en-US" sz="2400" dirty="0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/>
            <a:r>
              <a:rPr lang="en-US" sz="2400" dirty="0">
                <a:latin typeface="Constantia" charset="0"/>
                <a:ea typeface="ＭＳ Ｐゴシック" charset="0"/>
                <a:cs typeface="ＭＳ Ｐゴシック" charset="0"/>
              </a:rPr>
              <a:t> Still imposes significant time and cost </a:t>
            </a:r>
            <a:r>
              <a:rPr lang="en-US" sz="2400" dirty="0" smtClean="0">
                <a:latin typeface="Constantia" charset="0"/>
                <a:ea typeface="ＭＳ Ｐゴシック" charset="0"/>
                <a:cs typeface="ＭＳ Ｐゴシック" charset="0"/>
              </a:rPr>
              <a:t>burdens </a:t>
            </a:r>
            <a:r>
              <a:rPr lang="en-US" sz="2400" dirty="0">
                <a:latin typeface="Constantia" charset="0"/>
                <a:ea typeface="ＭＳ Ｐゴシック" charset="0"/>
                <a:cs typeface="ＭＳ Ｐゴシック" charset="0"/>
              </a:rPr>
              <a:t>to </a:t>
            </a:r>
            <a:r>
              <a:rPr lang="en-US" sz="2400" dirty="0" smtClean="0">
                <a:latin typeface="Constantia" charset="0"/>
                <a:ea typeface="ＭＳ Ｐゴシック" charset="0"/>
                <a:cs typeface="ＭＳ Ｐゴシック" charset="0"/>
              </a:rPr>
              <a:t>  	patients </a:t>
            </a:r>
            <a:r>
              <a:rPr lang="en-US" sz="2400" dirty="0">
                <a:latin typeface="Constantia" charset="0"/>
                <a:ea typeface="ＭＳ Ｐゴシック" charset="0"/>
                <a:cs typeface="ＭＳ Ｐゴシック" charset="0"/>
              </a:rPr>
              <a:t>and practices. </a:t>
            </a:r>
          </a:p>
          <a:p>
            <a:pPr lvl="1" eaLnBrk="1" hangingPunct="1">
              <a:buFont typeface="Wingdings 2" charset="0"/>
              <a:buNone/>
            </a:pPr>
            <a:endParaRPr lang="en-US" dirty="0">
              <a:latin typeface="Constantia" charset="0"/>
              <a:ea typeface="ＭＳ Ｐゴシック" charset="0"/>
            </a:endParaRPr>
          </a:p>
          <a:p>
            <a:pPr lvl="1" eaLnBrk="1" hangingPunct="1"/>
            <a:endParaRPr lang="en-US" dirty="0">
              <a:latin typeface="Constantia" charset="0"/>
              <a:ea typeface="ＭＳ Ｐゴシック" charset="0"/>
            </a:endParaRPr>
          </a:p>
          <a:p>
            <a:pPr lvl="1" eaLnBrk="1" hangingPunct="1">
              <a:buFont typeface="Wingdings 2" charset="0"/>
              <a:buNone/>
            </a:pPr>
            <a:endParaRPr lang="en-US" dirty="0">
              <a:latin typeface="Constantia" charset="0"/>
              <a:ea typeface="ＭＳ Ｐゴシック" charset="0"/>
            </a:endParaRPr>
          </a:p>
          <a:p>
            <a:pPr marL="0" indent="0" eaLnBrk="1" hangingPunct="1"/>
            <a:endParaRPr lang="en-US" dirty="0">
              <a:latin typeface="Constanti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>
                <a:solidFill>
                  <a:srgbClr val="000000"/>
                </a:solidFill>
                <a:latin typeface="Calibri" charset="0"/>
                <a:ea typeface="ＭＳ Ｐゴシック" charset="0"/>
                <a:cs typeface="ＭＳ Ｐゴシック" charset="0"/>
              </a:rPr>
              <a:t>AAA  Surveillance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1"/>
          </p:nvPr>
        </p:nvSpPr>
        <p:spPr>
          <a:xfrm>
            <a:off x="1447800" y="2105025"/>
            <a:ext cx="6134100" cy="4389438"/>
          </a:xfrm>
        </p:spPr>
        <p:txBody>
          <a:bodyPr/>
          <a:lstStyle/>
          <a:p>
            <a:pPr marL="0" indent="0" eaLnBrk="1" hangingPunct="1">
              <a:buFont typeface="Wingdings" charset="0"/>
              <a:buNone/>
            </a:pPr>
            <a:r>
              <a:rPr lang="en-US">
                <a:latin typeface="Constantia" charset="0"/>
                <a:ea typeface="ＭＳ Ｐゴシック" charset="0"/>
                <a:cs typeface="ＭＳ Ｐゴシック" charset="0"/>
              </a:rPr>
              <a:t> </a:t>
            </a:r>
          </a:p>
          <a:p>
            <a:pPr marL="0" indent="0" eaLnBrk="1" hangingPunct="1"/>
            <a:endParaRPr lang="en-US" sz="2400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/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 Small Aneurysm takes 10 years</a:t>
            </a:r>
          </a:p>
          <a:p>
            <a:pPr lvl="1" eaLnBrk="1" hangingPunct="1"/>
            <a:r>
              <a:rPr lang="en-US">
                <a:latin typeface="Constantia" charset="0"/>
                <a:ea typeface="ＭＳ Ｐゴシック" charset="0"/>
              </a:rPr>
              <a:t>  10-15 scans  </a:t>
            </a:r>
          </a:p>
          <a:p>
            <a:pPr marL="0" indent="0" eaLnBrk="1" hangingPunct="1"/>
            <a:endParaRPr lang="en-US" sz="2400">
              <a:latin typeface="Constantia" charset="0"/>
              <a:ea typeface="ＭＳ Ｐゴシック" charset="0"/>
              <a:cs typeface="ＭＳ Ｐゴシック" charset="0"/>
            </a:endParaRPr>
          </a:p>
          <a:p>
            <a:pPr marL="0" indent="0" eaLnBrk="1" hangingPunct="1"/>
            <a:r>
              <a:rPr lang="en-US" sz="2400">
                <a:latin typeface="Constantia" charset="0"/>
                <a:ea typeface="ＭＳ Ｐゴシック" charset="0"/>
                <a:cs typeface="ＭＳ Ｐゴシック" charset="0"/>
              </a:rPr>
              <a:t> Intermediate Aneurysm takes 2 years</a:t>
            </a:r>
          </a:p>
          <a:p>
            <a:pPr lvl="1" eaLnBrk="1" hangingPunct="1"/>
            <a:r>
              <a:rPr lang="en-US">
                <a:latin typeface="Constantia" charset="0"/>
                <a:ea typeface="ＭＳ Ｐゴシック" charset="0"/>
              </a:rPr>
              <a:t>  2 scans</a:t>
            </a:r>
          </a:p>
          <a:p>
            <a:pPr marL="0" indent="0" eaLnBrk="1" hangingPunct="1">
              <a:buFont typeface="Wingdings" charset="0"/>
              <a:buNone/>
            </a:pPr>
            <a:r>
              <a:rPr lang="en-US">
                <a:latin typeface="Constantia" charset="0"/>
                <a:ea typeface="ＭＳ Ｐゴシック" charset="0"/>
                <a:cs typeface="ＭＳ Ｐゴシック" charset="0"/>
              </a:rPr>
              <a:t>	</a:t>
            </a:r>
          </a:p>
          <a:p>
            <a:pPr lvl="1" eaLnBrk="1" hangingPunct="1"/>
            <a:endParaRPr lang="en-US">
              <a:latin typeface="Constantia" charset="0"/>
              <a:ea typeface="ＭＳ Ｐゴシック" charset="0"/>
            </a:endParaRPr>
          </a:p>
          <a:p>
            <a:pPr lvl="1" eaLnBrk="1" hangingPunct="1">
              <a:buFont typeface="Wingdings 2" charset="0"/>
              <a:buNone/>
            </a:pPr>
            <a:endParaRPr lang="en-US">
              <a:latin typeface="Constantia" charset="0"/>
              <a:ea typeface="ＭＳ Ｐゴシック" charset="0"/>
            </a:endParaRPr>
          </a:p>
          <a:p>
            <a:pPr marL="0" indent="0" eaLnBrk="1" hangingPunct="1"/>
            <a:endParaRPr lang="en-US">
              <a:latin typeface="Constantia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79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 eaLnBrk="1" hangingPunct="1"/>
            <a:r>
              <a:rPr lang="en-US" sz="3600" b="1">
                <a:solidFill>
                  <a:srgbClr val="0D0D0D"/>
                </a:solidFill>
                <a:latin typeface="Calibri" charset="0"/>
                <a:ea typeface="ＭＳ Ｐゴシック" charset="0"/>
                <a:cs typeface="ＭＳ Ｐゴシック" charset="0"/>
              </a:rPr>
              <a:t>Surveillance AAA Population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33400" y="2057400"/>
          <a:ext cx="8153400" cy="3454398"/>
        </p:xfrm>
        <a:graphic>
          <a:graphicData uri="http://schemas.openxmlformats.org/drawingml/2006/table">
            <a:tbl>
              <a:tblPr/>
              <a:tblGrid>
                <a:gridCol w="3322638"/>
                <a:gridCol w="4830762"/>
              </a:tblGrid>
              <a:tr h="44604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Otago Vascular Diagnostics AAA Surveillance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28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N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271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4460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Males 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189  (70%)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60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Age  (years)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75 (51 – 92)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4460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Follow-up (years) 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2.7 (1.7 – 9.4)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60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Number of Aorta scans 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4 (2 – 14)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4460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Initial AAA diameter, mm 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42 (30 – 63)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35272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0408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65188" y="182563"/>
            <a:ext cx="8153400" cy="990600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defTabSz="914400" fontAlgn="auto">
              <a:spcAft>
                <a:spcPts val="0"/>
              </a:spcAft>
              <a:defRPr/>
            </a:pPr>
            <a:r>
              <a:rPr lang="en-US" sz="44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Serial AAA diameter measurements</a:t>
            </a:r>
            <a:endParaRPr lang="en-US" sz="4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1922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188" y="1117600"/>
            <a:ext cx="6299200" cy="516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95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612775" y="685800"/>
            <a:ext cx="6379696" cy="1069975"/>
          </a:xfrm>
        </p:spPr>
        <p:txBody>
          <a:bodyPr/>
          <a:lstStyle/>
          <a:p>
            <a:pPr algn="ctr" eaLnBrk="1" hangingPunct="1"/>
            <a:r>
              <a:rPr lang="en-US" sz="3600" b="1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Average time taken for AAA to </a:t>
            </a:r>
            <a:r>
              <a:rPr lang="en-US" sz="3600" b="1" dirty="0" smtClean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reach 55 </a:t>
            </a:r>
            <a:r>
              <a:rPr lang="en-US" sz="3600" b="1" dirty="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mm limit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74750" y="2065338"/>
          <a:ext cx="7204075" cy="3263900"/>
        </p:xfrm>
        <a:graphic>
          <a:graphicData uri="http://schemas.openxmlformats.org/drawingml/2006/table">
            <a:tbl>
              <a:tblPr/>
              <a:tblGrid>
                <a:gridCol w="3602038"/>
                <a:gridCol w="3602037"/>
              </a:tblGrid>
              <a:tr h="815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w Cen MT" charset="0"/>
                          <a:ea typeface="ＭＳ Ｐゴシック" charset="0"/>
                          <a:cs typeface="ＭＳ Ｐゴシック" charset="0"/>
                        </a:rPr>
                        <a:t>AAA size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6628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w Cen MT" charset="0"/>
                          <a:ea typeface="ＭＳ Ｐゴシック" charset="0"/>
                          <a:cs typeface="ＭＳ Ｐゴシック" charset="0"/>
                        </a:rPr>
                        <a:t>Time to grow to 55 mm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66286"/>
                    </a:solidFill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0"/>
                          <a:cs typeface="ＭＳ Ｐゴシック" charset="0"/>
                        </a:rPr>
                        <a:t>30 mm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9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0"/>
                          <a:cs typeface="ＭＳ Ｐゴシック" charset="0"/>
                        </a:rPr>
                        <a:t>11.1 years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9E3"/>
                    </a:solidFill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0"/>
                          <a:cs typeface="ＭＳ Ｐゴシック" charset="0"/>
                        </a:rPr>
                        <a:t>40 mm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D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0"/>
                          <a:cs typeface="ＭＳ Ｐゴシック" charset="0"/>
                        </a:rPr>
                        <a:t>4.6 years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DF1"/>
                    </a:solidFill>
                  </a:tcPr>
                </a:tc>
              </a:tr>
              <a:tr h="8159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0"/>
                          <a:cs typeface="ＭＳ Ｐゴシック" charset="0"/>
                        </a:rPr>
                        <a:t>50 mm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9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0"/>
                          <a:cs typeface="ＭＳ Ｐゴシック" charset="0"/>
                        </a:rPr>
                        <a:t>1.3 years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9E3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7087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rPr>
              <a:t>Surveillance Population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533400" y="2171700"/>
          <a:ext cx="8153400" cy="3760787"/>
        </p:xfrm>
        <a:graphic>
          <a:graphicData uri="http://schemas.openxmlformats.org/drawingml/2006/table">
            <a:tbl>
              <a:tblPr/>
              <a:tblGrid>
                <a:gridCol w="3322638"/>
                <a:gridCol w="4830762"/>
              </a:tblGrid>
              <a:tr h="36582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 Otago Vascular Diagnostics AAA Surveillance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29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N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271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446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Males 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189  70%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6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Age  (years)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75            (51 – 92)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446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Follow-up (years) 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2.7           (1.7 – 9.4)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6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Number of Aorta scans 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4               (2 – 14)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446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Initial AAA diameter, mm 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42        (30 – 63)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858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Annual growth rate, mm/y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w Cen MT" charset="0"/>
                          <a:ea typeface="ＭＳ Ｐゴシック" charset="-128"/>
                          <a:cs typeface="ＭＳ Ｐゴシック" charset="-128"/>
                        </a:rPr>
                        <a:t>2.6           (-8.4 – 15.2) </a:t>
                      </a: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33533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w Cen MT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T="45728" marB="45728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402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8673" y="1404269"/>
            <a:ext cx="4235116" cy="4525963"/>
          </a:xfrm>
        </p:spPr>
        <p:txBody>
          <a:bodyPr>
            <a:noAutofit/>
          </a:bodyPr>
          <a:lstStyle/>
          <a:p>
            <a:r>
              <a:rPr lang="en-US" sz="2400" dirty="0" smtClean="0"/>
              <a:t>Old reminders</a:t>
            </a:r>
          </a:p>
          <a:p>
            <a:endParaRPr lang="en-US" sz="2400" dirty="0"/>
          </a:p>
          <a:p>
            <a:r>
              <a:rPr lang="en-US" sz="2400" dirty="0" smtClean="0"/>
              <a:t>New Treatments</a:t>
            </a:r>
          </a:p>
          <a:p>
            <a:endParaRPr lang="en-US" sz="2400" dirty="0"/>
          </a:p>
          <a:p>
            <a:r>
              <a:rPr lang="en-US" sz="2400" dirty="0" smtClean="0"/>
              <a:t>Screening </a:t>
            </a:r>
          </a:p>
          <a:p>
            <a:endParaRPr lang="en-US" sz="2400" dirty="0"/>
          </a:p>
          <a:p>
            <a:r>
              <a:rPr lang="en-US" sz="2400" dirty="0" smtClean="0"/>
              <a:t>Surveillance</a:t>
            </a:r>
          </a:p>
          <a:p>
            <a:endParaRPr lang="en-US" sz="2400" dirty="0"/>
          </a:p>
          <a:p>
            <a:r>
              <a:rPr lang="en-US" sz="2400" dirty="0" smtClean="0"/>
              <a:t>Genetics / Biomarkers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2226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Biomarkers and Genes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0680" y="3399352"/>
            <a:ext cx="7259935" cy="155175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AAA  has a familial component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591743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Would it be one gene or many genes ?</a:t>
            </a:r>
            <a:b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endParaRPr 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98642"/>
            <a:ext cx="9377892" cy="40814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Marfan’s</a:t>
            </a:r>
            <a:r>
              <a:rPr lang="en-US" sz="4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Disease</a:t>
            </a:r>
          </a:p>
          <a:p>
            <a:pPr marL="0" indent="0" algn="ctr">
              <a:buNone/>
            </a:pPr>
            <a:r>
              <a:rPr lang="en-US" sz="4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</a:t>
            </a:r>
            <a:r>
              <a:rPr lang="en-US" sz="40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ApoE</a:t>
            </a:r>
            <a:r>
              <a:rPr lang="en-US" sz="4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4000" dirty="0" err="1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knockouse</a:t>
            </a:r>
            <a:r>
              <a:rPr lang="en-US" sz="4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mouse  </a:t>
            </a:r>
            <a:r>
              <a:rPr lang="en-US" sz="4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!</a:t>
            </a:r>
          </a:p>
          <a:p>
            <a:pPr marL="0" indent="0" algn="ctr">
              <a:buNone/>
            </a:pPr>
            <a:endParaRPr lang="en-US" sz="4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 algn="ctr">
              <a:buNone/>
            </a:pPr>
            <a:endParaRPr lang="en-US" sz="44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711200" y="18965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20122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192" y="362479"/>
            <a:ext cx="8158692" cy="40814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 err="1"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Marfan’s</a:t>
            </a:r>
            <a:r>
              <a:rPr lang="en-US" sz="4800" b="1" dirty="0">
                <a:solidFill>
                  <a:schemeClr val="accent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Disease</a:t>
            </a:r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135466" y="1507064"/>
            <a:ext cx="8873067" cy="4944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200" kern="1200">
                <a:solidFill>
                  <a:schemeClr val="accent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accent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sz="4000" dirty="0" smtClean="0">
                <a:solidFill>
                  <a:srgbClr val="FFAF0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 </a:t>
            </a:r>
            <a:r>
              <a:rPr lang="en-US" sz="4000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A (single) defect in the fibrillin-1 gene, results in weak connective tissue</a:t>
            </a:r>
          </a:p>
          <a:p>
            <a:endParaRPr lang="en-US" sz="4000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  <a:p>
            <a:r>
              <a:rPr lang="en-US" sz="4000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Tall, long fingers and limbs</a:t>
            </a:r>
          </a:p>
          <a:p>
            <a:r>
              <a:rPr lang="en-US" sz="4000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Cardiovascular disease</a:t>
            </a:r>
          </a:p>
          <a:p>
            <a:r>
              <a:rPr lang="en-US" sz="4000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(</a:t>
            </a:r>
            <a:r>
              <a:rPr lang="en-US" sz="4000" u="sng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Aortic aneurysms</a:t>
            </a:r>
            <a:r>
              <a:rPr lang="en-US" sz="4000" dirty="0" smtClean="0">
                <a:solidFill>
                  <a:prstClr val="whit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entury Gothic"/>
              </a:rPr>
              <a:t>)</a:t>
            </a:r>
            <a:endParaRPr lang="en-US" sz="4000" dirty="0">
              <a:solidFill>
                <a:prstClr val="white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55130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659" y="572559"/>
            <a:ext cx="8141758" cy="1449387"/>
          </a:xfrm>
        </p:spPr>
        <p:txBody>
          <a:bodyPr/>
          <a:lstStyle/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AAA turns out to be many genes ?</a:t>
            </a:r>
            <a:b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/>
            </a:r>
            <a:b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And how could you discover</a:t>
            </a:r>
            <a:b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them ?</a:t>
            </a:r>
            <a:endParaRPr lang="en-US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175" y="4690004"/>
            <a:ext cx="8158692" cy="4081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     Needles in the genetic </a:t>
            </a:r>
          </a:p>
          <a:p>
            <a:pPr marL="0" indent="0">
              <a:buNone/>
            </a:pPr>
            <a:r>
              <a:rPr lang="en-US" sz="4400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	    hay stack !</a:t>
            </a:r>
          </a:p>
          <a:p>
            <a:pPr marL="0" indent="0">
              <a:buNone/>
            </a:pPr>
            <a:endParaRPr lang="en-US" sz="4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marL="0" indent="0">
              <a:buNone/>
            </a:pPr>
            <a:endParaRPr lang="en-US" sz="44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407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176127" y="4646560"/>
            <a:ext cx="9709600" cy="1060556"/>
            <a:chOff x="-176127" y="4652910"/>
            <a:chExt cx="9709600" cy="1060556"/>
          </a:xfrm>
        </p:grpSpPr>
        <p:grpSp>
          <p:nvGrpSpPr>
            <p:cNvPr id="18" name="Group 17"/>
            <p:cNvGrpSpPr/>
            <p:nvPr/>
          </p:nvGrpSpPr>
          <p:grpSpPr>
            <a:xfrm>
              <a:off x="-176127" y="4652910"/>
              <a:ext cx="9502604" cy="1060556"/>
              <a:chOff x="-176127" y="4652910"/>
              <a:chExt cx="9502604" cy="1060556"/>
            </a:xfrm>
          </p:grpSpPr>
          <p:pic>
            <p:nvPicPr>
              <p:cNvPr id="3" name="Picture 2" descr="LRP1 Locus Chr12 WTCCC.pn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" y="4652910"/>
                <a:ext cx="9144000" cy="1060556"/>
              </a:xfrm>
              <a:prstGeom prst="rect">
                <a:avLst/>
              </a:prstGeom>
            </p:spPr>
          </p:pic>
          <p:sp>
            <p:nvSpPr>
              <p:cNvPr id="33" name="Rectangle 32"/>
              <p:cNvSpPr/>
              <p:nvPr/>
            </p:nvSpPr>
            <p:spPr>
              <a:xfrm>
                <a:off x="-176127" y="5588982"/>
                <a:ext cx="9502604" cy="12448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Century Gothic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7349073" y="4726994"/>
              <a:ext cx="2184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latin typeface="Century Gothic"/>
                </a:rPr>
                <a:t>1700 markers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-290107" y="3262314"/>
            <a:ext cx="9671178" cy="918087"/>
            <a:chOff x="-290107" y="3262314"/>
            <a:chExt cx="9671178" cy="918087"/>
          </a:xfrm>
        </p:grpSpPr>
        <p:grpSp>
          <p:nvGrpSpPr>
            <p:cNvPr id="20" name="Group 19"/>
            <p:cNvGrpSpPr/>
            <p:nvPr/>
          </p:nvGrpSpPr>
          <p:grpSpPr>
            <a:xfrm>
              <a:off x="-290107" y="3325814"/>
              <a:ext cx="9502604" cy="854587"/>
              <a:chOff x="-290107" y="3325814"/>
              <a:chExt cx="9502604" cy="854587"/>
            </a:xfrm>
          </p:grpSpPr>
          <p:pic>
            <p:nvPicPr>
              <p:cNvPr id="2" name="Picture 1" descr="Chr12 WTCCC AAA plot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5" y="3325814"/>
                <a:ext cx="9144000" cy="793048"/>
              </a:xfrm>
              <a:prstGeom prst="rect">
                <a:avLst/>
              </a:prstGeom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-290107" y="3991447"/>
                <a:ext cx="9502604" cy="18895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prstClr val="white"/>
                  </a:solidFill>
                  <a:latin typeface="Century Gothic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7460722" y="3262314"/>
              <a:ext cx="1920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  <a:latin typeface="Century Gothic"/>
                </a:rPr>
                <a:t>270k markers</a:t>
              </a:r>
            </a:p>
          </p:txBody>
        </p:sp>
      </p:grp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292275" y="340509"/>
            <a:ext cx="8559449" cy="685800"/>
          </a:xfrm>
        </p:spPr>
        <p:txBody>
          <a:bodyPr anchor="b">
            <a:noAutofit/>
          </a:bodyPr>
          <a:lstStyle/>
          <a:p>
            <a:pPr algn="ctr"/>
            <a:r>
              <a:rPr lang="en-US" sz="4000" b="0" cap="none" dirty="0" smtClean="0">
                <a:solidFill>
                  <a:srgbClr val="FFFF00"/>
                </a:solidFill>
                <a:effectLst>
                  <a:outerShdw blurRad="127000" dist="136525" dir="2700000" algn="tl" rotWithShape="0">
                    <a:srgbClr val="000000">
                      <a:alpha val="60000"/>
                    </a:srgbClr>
                  </a:outerShdw>
                </a:effectLst>
              </a:rPr>
              <a:t>AAA- Genome Wide Association Scan</a:t>
            </a:r>
            <a:endParaRPr lang="en-US" sz="4000" b="0" cap="none" dirty="0">
              <a:solidFill>
                <a:srgbClr val="FFFF00"/>
              </a:solidFill>
              <a:effectLst>
                <a:outerShdw blurRad="127000" dist="136525" dir="2700000" algn="tl" rotWithShape="0">
                  <a:srgbClr val="000000">
                    <a:alpha val="60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7291" y="1226324"/>
            <a:ext cx="8494433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ln w="6350">
                  <a:noFill/>
                </a:ln>
                <a:solidFill>
                  <a:srgbClr val="FFFFFF"/>
                </a:solidFill>
                <a:effectLst>
                  <a:outerShdw blurRad="127000" dist="136525" dir="2700000" algn="tl" rotWithShape="0">
                    <a:srgbClr val="000000">
                      <a:alpha val="60000"/>
                    </a:srgbClr>
                  </a:outerShdw>
                </a:effectLst>
                <a:latin typeface="Century Gothic"/>
              </a:rPr>
              <a:t>~3M common genetic variants  (MAF&gt;5%)</a:t>
            </a:r>
          </a:p>
        </p:txBody>
      </p:sp>
      <p:pic>
        <p:nvPicPr>
          <p:cNvPr id="12" name="Picture 11" descr="Manhattan AAA GWAS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5683"/>
            <a:ext cx="9144000" cy="42935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3824906" y="3325814"/>
            <a:ext cx="287560" cy="73010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  <a:latin typeface="Century Gothic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08318" y="4850379"/>
            <a:ext cx="8888137" cy="0"/>
          </a:xfrm>
          <a:prstGeom prst="line">
            <a:avLst/>
          </a:prstGeom>
          <a:ln w="9525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7" name="Group 26"/>
          <p:cNvGrpSpPr/>
          <p:nvPr/>
        </p:nvGrpSpPr>
        <p:grpSpPr>
          <a:xfrm>
            <a:off x="292275" y="2835478"/>
            <a:ext cx="8142492" cy="441748"/>
            <a:chOff x="292275" y="3151423"/>
            <a:chExt cx="8142492" cy="441748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4169616" y="3151423"/>
              <a:ext cx="0" cy="102876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557426" y="3151423"/>
              <a:ext cx="0" cy="102876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292275" y="3254299"/>
              <a:ext cx="3877341" cy="338872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headEnd type="oval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4557426" y="3254299"/>
              <a:ext cx="3877341" cy="338872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headEnd type="oval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488071" y="4055917"/>
            <a:ext cx="6913757" cy="534532"/>
            <a:chOff x="292275" y="3151423"/>
            <a:chExt cx="8142492" cy="441748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4169616" y="3151423"/>
              <a:ext cx="0" cy="102876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4557426" y="3151423"/>
              <a:ext cx="0" cy="102876"/>
            </a:xfrm>
            <a:prstGeom prst="line">
              <a:avLst/>
            </a:prstGeom>
            <a:ln w="9525" cmpd="sng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/>
            <p:nvPr/>
          </p:nvCxnSpPr>
          <p:spPr>
            <a:xfrm flipH="1">
              <a:off x="292275" y="3254299"/>
              <a:ext cx="3877341" cy="338872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headEnd type="oval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4557426" y="3254299"/>
              <a:ext cx="3877341" cy="338872"/>
            </a:xfrm>
            <a:prstGeom prst="straightConnector1">
              <a:avLst/>
            </a:prstGeom>
            <a:ln w="9525" cmpd="sng">
              <a:solidFill>
                <a:schemeClr val="bg1"/>
              </a:solidFill>
              <a:headEnd type="oval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3958343" y="3945566"/>
            <a:ext cx="515444" cy="1767900"/>
            <a:chOff x="3045784" y="4288206"/>
            <a:chExt cx="515444" cy="1767900"/>
          </a:xfrm>
        </p:grpSpPr>
        <p:sp>
          <p:nvSpPr>
            <p:cNvPr id="15" name="Oval 14"/>
            <p:cNvSpPr/>
            <p:nvPr/>
          </p:nvSpPr>
          <p:spPr>
            <a:xfrm>
              <a:off x="3113280" y="4918784"/>
              <a:ext cx="447948" cy="113732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0000"/>
                </a:solidFill>
                <a:latin typeface="Century Gothic"/>
              </a:endParaRPr>
            </a:p>
          </p:txBody>
        </p:sp>
        <p:cxnSp>
          <p:nvCxnSpPr>
            <p:cNvPr id="35" name="Curved Connector 34"/>
            <p:cNvCxnSpPr/>
            <p:nvPr/>
          </p:nvCxnSpPr>
          <p:spPr>
            <a:xfrm rot="16200000" flipH="1">
              <a:off x="2837847" y="4496143"/>
              <a:ext cx="707344" cy="291470"/>
            </a:xfrm>
            <a:prstGeom prst="curvedConnector3">
              <a:avLst>
                <a:gd name="adj1" fmla="val 50000"/>
              </a:avLst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277963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460375" y="274638"/>
            <a:ext cx="8229600" cy="614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400" dirty="0">
                <a:solidFill>
                  <a:prstClr val="black"/>
                </a:solidFill>
                <a:latin typeface="Calibri"/>
              </a:rPr>
              <a:t>AAA Risk Scores: Gene Score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267" y="1653956"/>
            <a:ext cx="8941859" cy="31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ANRIL locus - Chr9p21		A allele 			1pt/allele  </a:t>
            </a:r>
          </a:p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DAB2IP – 9q33				A allele 			1pt/allele  </a:t>
            </a:r>
          </a:p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LRP1 – 12q13				CC genotype		2pts		</a:t>
            </a:r>
          </a:p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SORT1 – 1q13				AA genotype 	2 </a:t>
            </a:r>
            <a:r>
              <a:rPr lang="en-US" sz="2800" dirty="0" err="1">
                <a:solidFill>
                  <a:prstClr val="black"/>
                </a:solidFill>
                <a:latin typeface="Calibri"/>
              </a:rPr>
              <a:t>pts</a:t>
            </a:r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ABCG5 – 2p21				C allele 			1pt/allele  </a:t>
            </a:r>
          </a:p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	</a:t>
            </a:r>
          </a:p>
          <a:p>
            <a:r>
              <a:rPr lang="en-US" sz="2800" dirty="0">
                <a:solidFill>
                  <a:prstClr val="black"/>
                </a:solidFill>
                <a:latin typeface="Calibri"/>
              </a:rPr>
              <a:t>			Possible maximum score 10</a:t>
            </a:r>
          </a:p>
        </p:txBody>
      </p:sp>
      <p:sp>
        <p:nvSpPr>
          <p:cNvPr id="10" name="Rectangle 9"/>
          <p:cNvSpPr/>
          <p:nvPr/>
        </p:nvSpPr>
        <p:spPr>
          <a:xfrm>
            <a:off x="460375" y="1498600"/>
            <a:ext cx="8107891" cy="326390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5565338"/>
            <a:ext cx="89614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Calibri"/>
              </a:rPr>
              <a:t>Gene Score &gt;6 equals an 80% increase in AAA risk</a:t>
            </a:r>
          </a:p>
        </p:txBody>
      </p:sp>
    </p:spTree>
    <p:extLst>
      <p:ext uri="{BB962C8B-B14F-4D97-AF65-F5344CB8AC3E}">
        <p14:creationId xmlns:p14="http://schemas.microsoft.com/office/powerpoint/2010/main" val="42012785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64708"/>
            <a:ext cx="4868200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ubtitle 2"/>
          <p:cNvSpPr txBox="1">
            <a:spLocks/>
          </p:cNvSpPr>
          <p:nvPr/>
        </p:nvSpPr>
        <p:spPr>
          <a:xfrm>
            <a:off x="1274233" y="1264708"/>
            <a:ext cx="2484967" cy="770136"/>
          </a:xfrm>
          <a:prstGeom prst="rect">
            <a:avLst/>
          </a:prstGeom>
          <a:effectLst/>
        </p:spPr>
        <p:txBody>
          <a:bodyPr>
            <a:normAutofit/>
          </a:bodyPr>
          <a:lstStyle/>
          <a:p>
            <a:pPr marL="514350" indent="-51435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100000"/>
              <a:buFont typeface="Wingdings 2"/>
              <a:buNone/>
              <a:defRPr/>
            </a:pPr>
            <a:r>
              <a:rPr lang="en-GB" sz="24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Lucida Sans"/>
                <a:cs typeface="Lucida Sans"/>
              </a:rPr>
              <a:t>Chr9 p21.3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800100" y="63500"/>
            <a:ext cx="7543800" cy="6858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4000" dirty="0">
                <a:solidFill>
                  <a:srgbClr val="FFFF00"/>
                </a:solidFill>
                <a:effectLst>
                  <a:outerShdw blurRad="127000" dist="136525" dir="2700000" algn="tl" rotWithShape="0">
                    <a:srgbClr val="000000">
                      <a:alpha val="60000"/>
                    </a:srgbClr>
                  </a:outerShdw>
                </a:effectLst>
                <a:latin typeface="Century Gothic"/>
              </a:rPr>
              <a:t>AAA </a:t>
            </a:r>
            <a:r>
              <a:rPr lang="en-US" sz="4000" dirty="0">
                <a:solidFill>
                  <a:srgbClr val="FFFF00"/>
                </a:solidFill>
                <a:effectLst>
                  <a:outerShdw blurRad="127000" dist="136525" dir="2700000" algn="tl" rotWithShape="0">
                    <a:srgbClr val="000000">
                      <a:alpha val="60000"/>
                    </a:srgbClr>
                  </a:outerShdw>
                </a:effectLst>
                <a:latin typeface="Century Gothic"/>
              </a:rPr>
              <a:t>Genetic Risk Factors</a:t>
            </a:r>
          </a:p>
        </p:txBody>
      </p:sp>
      <p:pic>
        <p:nvPicPr>
          <p:cNvPr id="3" name="Picture 2" descr="2010 DAB2IP_AAA-1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546" y="1527682"/>
            <a:ext cx="4342054" cy="3770885"/>
          </a:xfrm>
          <a:prstGeom prst="rect">
            <a:avLst/>
          </a:prstGeom>
        </p:spPr>
      </p:pic>
      <p:pic>
        <p:nvPicPr>
          <p:cNvPr id="2" name="Picture 1" descr="2011 LRP1 AAA-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42267"/>
            <a:ext cx="5570118" cy="2933700"/>
          </a:xfrm>
          <a:prstGeom prst="rect">
            <a:avLst/>
          </a:prstGeom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5981700" y="1649776"/>
            <a:ext cx="2484967" cy="770136"/>
          </a:xfrm>
          <a:prstGeom prst="rect">
            <a:avLst/>
          </a:prstGeom>
          <a:effectLst/>
        </p:spPr>
        <p:txBody>
          <a:bodyPr>
            <a:normAutofit/>
          </a:bodyPr>
          <a:lstStyle/>
          <a:p>
            <a:pPr marL="514350" indent="-51435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100000"/>
              <a:buFont typeface="Wingdings 2"/>
              <a:buNone/>
              <a:defRPr/>
            </a:pPr>
            <a:r>
              <a:rPr lang="en-GB" sz="24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Lucida Sans"/>
                <a:cs typeface="Lucida Sans"/>
              </a:rPr>
              <a:t>Chr9 q33</a:t>
            </a: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407062" y="4003509"/>
            <a:ext cx="2484967" cy="770136"/>
          </a:xfrm>
          <a:prstGeom prst="rect">
            <a:avLst/>
          </a:prstGeom>
          <a:effectLst/>
        </p:spPr>
        <p:txBody>
          <a:bodyPr>
            <a:normAutofit/>
          </a:bodyPr>
          <a:lstStyle/>
          <a:p>
            <a:pPr marL="514350" indent="-514350">
              <a:spcBef>
                <a:spcPct val="20000"/>
              </a:spcBef>
              <a:buClr>
                <a:prstClr val="white">
                  <a:shade val="95000"/>
                </a:prstClr>
              </a:buClr>
              <a:buSzPct val="100000"/>
              <a:buFont typeface="Wingdings 2"/>
              <a:buNone/>
              <a:defRPr/>
            </a:pPr>
            <a:r>
              <a:rPr lang="en-GB" sz="2400" dirty="0">
                <a:solidFill>
                  <a:srgbClr val="0000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Lucida Sans"/>
                <a:cs typeface="Lucida Sans"/>
              </a:rPr>
              <a:t>Chr12 q13</a:t>
            </a:r>
          </a:p>
        </p:txBody>
      </p:sp>
    </p:spTree>
    <p:extLst>
      <p:ext uri="{BB962C8B-B14F-4D97-AF65-F5344CB8AC3E}">
        <p14:creationId xmlns:p14="http://schemas.microsoft.com/office/powerpoint/2010/main" val="111350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8" name="Text Box 4"/>
          <p:cNvSpPr txBox="1">
            <a:spLocks noChangeArrowheads="1"/>
          </p:cNvSpPr>
          <p:nvPr/>
        </p:nvSpPr>
        <p:spPr bwMode="auto">
          <a:xfrm>
            <a:off x="165100" y="877888"/>
            <a:ext cx="4965700" cy="5324475"/>
          </a:xfrm>
          <a:prstGeom prst="rect">
            <a:avLst/>
          </a:prstGeom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Otago Vascular Research Group</a:t>
            </a: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Greg Jones</a:t>
            </a: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Andre van </a:t>
            </a:r>
            <a:r>
              <a:rPr lang="en-AU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Rij</a:t>
            </a:r>
            <a:endParaRPr lang="en-AU" sz="2000" dirty="0">
              <a:solidFill>
                <a:prstClr val="black"/>
              </a:solidFill>
              <a:latin typeface="Helvetica" pitchFamily="-109" charset="0"/>
              <a:ea typeface="ＭＳ Ｐゴシック" pitchFamily="-109" charset="-128"/>
              <a:cs typeface="ＭＳ Ｐゴシック" pitchFamily="-109" charset="-128"/>
            </a:endParaRP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Vicky Phillips</a:t>
            </a: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Grace Yu</a:t>
            </a: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Otago Vascular Diagnostics</a:t>
            </a:r>
          </a:p>
          <a:p>
            <a:pPr>
              <a:defRPr/>
            </a:pPr>
            <a:endParaRPr lang="en-AU" sz="2000" b="1" dirty="0">
              <a:solidFill>
                <a:prstClr val="black"/>
              </a:solidFill>
              <a:latin typeface="Helvetica" pitchFamily="-109" charset="0"/>
              <a:ea typeface="ＭＳ Ｐゴシック" pitchFamily="-109" charset="-128"/>
              <a:cs typeface="ＭＳ Ｐゴシック" pitchFamily="-109" charset="-128"/>
            </a:endParaRP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Tony Merriman</a:t>
            </a: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Les </a:t>
            </a:r>
            <a:r>
              <a:rPr lang="en-AU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McNoe</a:t>
            </a:r>
            <a:endParaRPr lang="en-AU" sz="2000" dirty="0">
              <a:solidFill>
                <a:prstClr val="black"/>
              </a:solidFill>
              <a:latin typeface="Helvetica" pitchFamily="-109" charset="0"/>
              <a:ea typeface="ＭＳ Ｐゴシック" pitchFamily="-109" charset="-128"/>
              <a:cs typeface="ＭＳ Ｐゴシック" pitchFamily="-109" charset="-128"/>
            </a:endParaRPr>
          </a:p>
          <a:p>
            <a:pPr>
              <a:defRPr/>
            </a:pPr>
            <a:endParaRPr lang="en-AU" sz="2000" b="1" dirty="0">
              <a:solidFill>
                <a:prstClr val="black"/>
              </a:solidFill>
              <a:latin typeface="Helvetica" pitchFamily="-109" charset="0"/>
              <a:ea typeface="ＭＳ Ｐゴシック" pitchFamily="-109" charset="-128"/>
              <a:cs typeface="ＭＳ Ｐゴシック" pitchFamily="-109" charset="-128"/>
            </a:endParaRPr>
          </a:p>
          <a:p>
            <a:pPr>
              <a:defRPr/>
            </a:pP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			Vascular Research	</a:t>
            </a:r>
          </a:p>
          <a:p>
            <a:pPr>
              <a:defRPr/>
            </a:pP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			Consortium (NZ)</a:t>
            </a:r>
          </a:p>
          <a:p>
            <a:pPr>
              <a:defRPr/>
            </a:pP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Andrew Hill (ADHB)</a:t>
            </a:r>
          </a:p>
          <a:p>
            <a:pPr>
              <a:defRPr/>
            </a:pPr>
            <a:r>
              <a:rPr lang="en-AU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Thodur</a:t>
            </a: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  <a:r>
              <a:rPr lang="en-AU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Vasudevan</a:t>
            </a: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(WDHB)</a:t>
            </a: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Ross Blair (WDHB)</a:t>
            </a:r>
          </a:p>
          <a:p>
            <a:pPr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David Lewis (CDHB)</a:t>
            </a:r>
          </a:p>
        </p:txBody>
      </p:sp>
      <p:pic>
        <p:nvPicPr>
          <p:cNvPr id="40550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04900" y="201613"/>
            <a:ext cx="1979613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pic>
        <p:nvPicPr>
          <p:cNvPr id="40550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09800" y="1384300"/>
            <a:ext cx="1400175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4089400" y="292100"/>
            <a:ext cx="4902200" cy="6565900"/>
          </a:xfrm>
          <a:prstGeom prst="rect">
            <a:avLst/>
          </a:prstGeom>
          <a:effectLst/>
        </p:spPr>
        <p:txBody>
          <a:bodyPr>
            <a:prstTxWarp prst="textNoShape">
              <a:avLst/>
            </a:prstTxWarp>
          </a:bodyPr>
          <a:lstStyle/>
          <a:p>
            <a:pPr algn="r">
              <a:defRPr/>
            </a:pP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Western Australian HIMS study </a:t>
            </a:r>
          </a:p>
          <a:p>
            <a:pPr algn="r"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Paul Norman (UWA)</a:t>
            </a:r>
          </a:p>
          <a:p>
            <a:pPr algn="r">
              <a:defRPr/>
            </a:pPr>
            <a:r>
              <a:rPr lang="en-AU" sz="14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 </a:t>
            </a:r>
          </a:p>
          <a:p>
            <a:pPr algn="r">
              <a:defRPr/>
            </a:pP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BHF Cardiovascular Genetics</a:t>
            </a:r>
          </a:p>
          <a:p>
            <a:pPr algn="r">
              <a:defRPr/>
            </a:pP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Lab (UCL)</a:t>
            </a:r>
          </a:p>
          <a:p>
            <a:pPr algn="r"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Steve Humphries</a:t>
            </a:r>
          </a:p>
          <a:p>
            <a:pPr algn="r"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Andy Thompson</a:t>
            </a:r>
          </a:p>
          <a:p>
            <a:pPr algn="r"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Jackie Cooper</a:t>
            </a:r>
          </a:p>
          <a:p>
            <a:pPr algn="r">
              <a:defRPr/>
            </a:pPr>
            <a:r>
              <a:rPr lang="en-AU" sz="14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</a:p>
          <a:p>
            <a:pPr algn="r">
              <a:defRPr/>
            </a:pP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The Aneurysm Consortium</a:t>
            </a:r>
          </a:p>
          <a:p>
            <a:pPr algn="r"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Matt </a:t>
            </a:r>
            <a:r>
              <a:rPr lang="en-AU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Bown</a:t>
            </a: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(St Georges)</a:t>
            </a:r>
          </a:p>
          <a:p>
            <a:pPr algn="r">
              <a:defRPr/>
            </a:pPr>
            <a:r>
              <a:rPr lang="en-AU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Hany</a:t>
            </a: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  <a:r>
              <a:rPr lang="en-AU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Hefez</a:t>
            </a: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(Chichester)</a:t>
            </a:r>
          </a:p>
          <a:p>
            <a:pPr algn="r">
              <a:defRPr/>
            </a:pPr>
            <a:r>
              <a:rPr lang="en-AU" sz="14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</a:p>
          <a:p>
            <a:pPr algn="r">
              <a:defRPr/>
            </a:pPr>
            <a:r>
              <a:rPr lang="en-AU" sz="2000" b="1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Wellcome</a:t>
            </a: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Trust Sanger Institute</a:t>
            </a:r>
          </a:p>
          <a:p>
            <a:pPr algn="r">
              <a:defRPr/>
            </a:pPr>
            <a:r>
              <a:rPr lang="en-AU" sz="14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</a:p>
          <a:p>
            <a:pPr algn="r">
              <a:defRPr/>
            </a:pPr>
            <a:r>
              <a:rPr lang="en-AU" sz="2000" b="1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Decode Genetics</a:t>
            </a:r>
          </a:p>
          <a:p>
            <a:pPr algn="r">
              <a:defRPr/>
            </a:pPr>
            <a:r>
              <a:rPr lang="en-US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Sólveig</a:t>
            </a:r>
            <a:r>
              <a:rPr lang="en-US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  <a:r>
              <a:rPr lang="en-US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Grétarsdóttir</a:t>
            </a:r>
            <a:endParaRPr lang="en-US" sz="2000" dirty="0">
              <a:solidFill>
                <a:prstClr val="black"/>
              </a:solidFill>
              <a:latin typeface="Helvetica" pitchFamily="-109" charset="0"/>
              <a:ea typeface="ＭＳ Ｐゴシック" pitchFamily="-109" charset="-128"/>
              <a:cs typeface="ＭＳ Ｐゴシック" pitchFamily="-109" charset="-128"/>
            </a:endParaRPr>
          </a:p>
          <a:p>
            <a:pPr algn="r">
              <a:defRPr/>
            </a:pP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Unna </a:t>
            </a:r>
            <a:r>
              <a:rPr lang="en-US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Thórsteinsdóttir</a:t>
            </a:r>
            <a:endParaRPr lang="en-AU" sz="2000" dirty="0">
              <a:solidFill>
                <a:prstClr val="black"/>
              </a:solidFill>
              <a:latin typeface="Helvetica" pitchFamily="-109" charset="0"/>
              <a:ea typeface="ＭＳ Ｐゴシック" pitchFamily="-109" charset="-128"/>
              <a:cs typeface="ＭＳ Ｐゴシック" pitchFamily="-109" charset="-128"/>
            </a:endParaRPr>
          </a:p>
          <a:p>
            <a:pPr algn="r">
              <a:defRPr/>
            </a:pPr>
            <a:r>
              <a:rPr lang="en-AU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Hilma</a:t>
            </a:r>
            <a:r>
              <a:rPr lang="en-AU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H</a:t>
            </a:r>
            <a:r>
              <a:rPr lang="en-US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ólm</a:t>
            </a:r>
            <a:endParaRPr lang="en-AU" sz="2000" dirty="0">
              <a:solidFill>
                <a:prstClr val="black"/>
              </a:solidFill>
              <a:latin typeface="Helvetica" pitchFamily="-109" charset="0"/>
              <a:ea typeface="ＭＳ Ｐゴシック" pitchFamily="-109" charset="-128"/>
              <a:cs typeface="ＭＳ Ｐゴシック" pitchFamily="-109" charset="-128"/>
            </a:endParaRPr>
          </a:p>
          <a:p>
            <a:pPr algn="r">
              <a:defRPr/>
            </a:pPr>
            <a:r>
              <a:rPr lang="en-US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Anna </a:t>
            </a:r>
            <a:r>
              <a:rPr lang="en-US" sz="2000" dirty="0" err="1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Helgadóttir</a:t>
            </a:r>
            <a:r>
              <a:rPr lang="en-US" sz="2000" dirty="0">
                <a:solidFill>
                  <a:prstClr val="black"/>
                </a:solidFill>
                <a:latin typeface="Helvetica" pitchFamily="-109" charset="0"/>
                <a:ea typeface="ＭＳ Ｐゴシック" pitchFamily="-109" charset="-128"/>
                <a:cs typeface="ＭＳ Ｐゴシック" pitchFamily="-109" charset="-128"/>
              </a:rPr>
              <a:t> </a:t>
            </a:r>
          </a:p>
          <a:p>
            <a:pPr algn="r">
              <a:defRPr/>
            </a:pPr>
            <a:endParaRPr lang="en-US" dirty="0">
              <a:solidFill>
                <a:srgbClr val="FFFFFF"/>
              </a:solidFill>
              <a:latin typeface="Book Antiqua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943100" y="5600700"/>
            <a:ext cx="5257800" cy="1171575"/>
            <a:chOff x="2209800" y="5352952"/>
            <a:chExt cx="5257800" cy="1170976"/>
          </a:xfrm>
        </p:grpSpPr>
        <p:sp>
          <p:nvSpPr>
            <p:cNvPr id="13" name="Rectangle 12"/>
            <p:cNvSpPr/>
            <p:nvPr/>
          </p:nvSpPr>
          <p:spPr>
            <a:xfrm>
              <a:off x="2209800" y="5600475"/>
              <a:ext cx="5257800" cy="92345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en-AU" dirty="0">
                <a:solidFill>
                  <a:prstClr val="black"/>
                </a:solidFill>
                <a:latin typeface="Calibri"/>
                <a:ea typeface="Times New Roman" pitchFamily="-112" charset="0"/>
                <a:cs typeface="Times New Roman" pitchFamily="-112" charset="0"/>
              </a:endParaRPr>
            </a:p>
            <a:p>
              <a:pPr algn="ctr">
                <a:defRPr/>
              </a:pPr>
              <a:r>
                <a:rPr lang="en-AU" dirty="0">
                  <a:solidFill>
                    <a:prstClr val="black"/>
                  </a:solidFill>
                  <a:effectLst>
                    <a:outerShdw blurRad="50800" dist="25400" dir="2700000">
                      <a:srgbClr val="000000">
                        <a:alpha val="59000"/>
                      </a:srgbClr>
                    </a:outerShdw>
                  </a:effectLst>
                  <a:latin typeface="Calibri"/>
                  <a:ea typeface="Times New Roman" pitchFamily="-112" charset="0"/>
                  <a:cs typeface="Times New Roman" pitchFamily="-112" charset="0"/>
                </a:rPr>
                <a:t>This work was supported by the</a:t>
              </a:r>
              <a:endParaRPr lang="en-AU" sz="3200" dirty="0">
                <a:solidFill>
                  <a:prstClr val="black"/>
                </a:solidFill>
                <a:effectLst>
                  <a:outerShdw blurRad="50800" dist="25400" dir="2700000">
                    <a:srgbClr val="000000">
                      <a:alpha val="59000"/>
                    </a:srgbClr>
                  </a:outerShdw>
                </a:effectLst>
                <a:latin typeface="Calibri"/>
              </a:endParaRPr>
            </a:p>
            <a:p>
              <a:pPr algn="ctr">
                <a:defRPr/>
              </a:pPr>
              <a:r>
                <a:rPr lang="en-US" dirty="0">
                  <a:solidFill>
                    <a:prstClr val="black"/>
                  </a:solidFill>
                  <a:effectLst>
                    <a:outerShdw blurRad="50800" dist="25400" dir="2700000">
                      <a:srgbClr val="000000">
                        <a:alpha val="59000"/>
                      </a:srgbClr>
                    </a:outerShdw>
                  </a:effectLst>
                  <a:latin typeface="Calibri"/>
                  <a:ea typeface="Times New Roman" pitchFamily="-112" charset="0"/>
                  <a:cs typeface="Times New Roman" pitchFamily="-112" charset="0"/>
                </a:rPr>
                <a:t>Health Research Council of New Zealand</a:t>
              </a:r>
            </a:p>
          </p:txBody>
        </p:sp>
        <p:pic>
          <p:nvPicPr>
            <p:cNvPr id="57353" name="Picture 13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483100" y="5352952"/>
              <a:ext cx="711200" cy="49504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</p:spPr>
        </p:pic>
      </p:grpSp>
      <p:pic>
        <p:nvPicPr>
          <p:cNvPr id="10" name="Picture 9" descr="VRCNZ_Log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" y="3725863"/>
            <a:ext cx="1385888" cy="1062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159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2614"/>
            <a:ext cx="8229600" cy="1143000"/>
          </a:xfrm>
        </p:spPr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0082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AAA in New Zealand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689" y="2100069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267 elective repairs        </a:t>
            </a:r>
            <a:r>
              <a:rPr lang="en-US" dirty="0"/>
              <a:t>Mortality     6.7       </a:t>
            </a:r>
            <a:endParaRPr lang="en-US" dirty="0" smtClean="0"/>
          </a:p>
          <a:p>
            <a:r>
              <a:rPr lang="en-US" dirty="0" smtClean="0"/>
              <a:t>87   emergency</a:t>
            </a:r>
            <a:r>
              <a:rPr lang="en-US" dirty="0"/>
              <a:t> </a:t>
            </a:r>
            <a:r>
              <a:rPr lang="en-US" dirty="0" smtClean="0"/>
              <a:t>             Mortality     35.2</a:t>
            </a:r>
          </a:p>
          <a:p>
            <a:endParaRPr lang="en-US" dirty="0"/>
          </a:p>
          <a:p>
            <a:r>
              <a:rPr lang="en-US" dirty="0" smtClean="0"/>
              <a:t> </a:t>
            </a:r>
            <a:r>
              <a:rPr lang="en-US" b="1" dirty="0" smtClean="0"/>
              <a:t>236 known AAA related deaths / year</a:t>
            </a:r>
          </a:p>
          <a:p>
            <a:endParaRPr lang="en-US" b="1" dirty="0"/>
          </a:p>
          <a:p>
            <a:r>
              <a:rPr lang="en-US" dirty="0" smtClean="0"/>
              <a:t>Women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Maori 2x age </a:t>
            </a:r>
            <a:r>
              <a:rPr lang="en-US" dirty="0" err="1" smtClean="0"/>
              <a:t>standardised</a:t>
            </a:r>
            <a:r>
              <a:rPr lang="en-US" dirty="0" smtClean="0"/>
              <a:t> mortality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43302" y="6211669"/>
            <a:ext cx="4810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prstClr val="black"/>
                </a:solidFill>
                <a:latin typeface="Palatino Linotype"/>
              </a:rPr>
              <a:t>Abdominal Aortic Aneurysm Disease in New Zealand:</a:t>
            </a:r>
            <a:endParaRPr lang="en-US" sz="1200" dirty="0">
              <a:solidFill>
                <a:prstClr val="black"/>
              </a:solidFill>
              <a:latin typeface="Palatino Linotype"/>
            </a:endParaRPr>
          </a:p>
          <a:p>
            <a:r>
              <a:rPr lang="en-US" sz="1200" b="1" dirty="0">
                <a:solidFill>
                  <a:prstClr val="black"/>
                </a:solidFill>
                <a:latin typeface="Palatino Linotype"/>
              </a:rPr>
              <a:t>Epidemiology and Burden between 2002 and 2006</a:t>
            </a:r>
            <a:endParaRPr lang="en-US" sz="1200" dirty="0">
              <a:solidFill>
                <a:prstClr val="black"/>
              </a:solidFill>
              <a:latin typeface="Palatino Linotype"/>
            </a:endParaRPr>
          </a:p>
          <a:p>
            <a:r>
              <a:rPr lang="en-US" sz="1200" dirty="0">
                <a:solidFill>
                  <a:prstClr val="black"/>
                </a:solidFill>
                <a:latin typeface="Palatino Linotype"/>
              </a:rPr>
              <a:t> </a:t>
            </a:r>
            <a:r>
              <a:rPr lang="en-US" sz="1200" dirty="0" err="1">
                <a:solidFill>
                  <a:prstClr val="black"/>
                </a:solidFill>
                <a:latin typeface="Palatino Linotype"/>
              </a:rPr>
              <a:t>Nisha</a:t>
            </a:r>
            <a:r>
              <a:rPr lang="en-US" sz="1200" dirty="0">
                <a:solidFill>
                  <a:prstClr val="black"/>
                </a:solidFill>
                <a:latin typeface="Palatino Linotype"/>
              </a:rPr>
              <a:t> Nair, Caroline Shaw, Diana </a:t>
            </a:r>
            <a:r>
              <a:rPr lang="en-US" sz="1200" dirty="0" err="1">
                <a:solidFill>
                  <a:prstClr val="black"/>
                </a:solidFill>
                <a:latin typeface="Palatino Linotype"/>
              </a:rPr>
              <a:t>Sarfati</a:t>
            </a:r>
            <a:r>
              <a:rPr lang="en-US" sz="1200" dirty="0">
                <a:solidFill>
                  <a:prstClr val="black"/>
                </a:solidFill>
                <a:latin typeface="Palatino Linotype"/>
              </a:rPr>
              <a:t>, James Stanley</a:t>
            </a:r>
          </a:p>
        </p:txBody>
      </p:sp>
    </p:spTree>
    <p:extLst>
      <p:ext uri="{BB962C8B-B14F-4D97-AF65-F5344CB8AC3E}">
        <p14:creationId xmlns:p14="http://schemas.microsoft.com/office/powerpoint/2010/main" val="243893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Maori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8518" y="1977032"/>
            <a:ext cx="8229600" cy="4525963"/>
          </a:xfrm>
        </p:spPr>
        <p:txBody>
          <a:bodyPr/>
          <a:lstStyle/>
          <a:p>
            <a:r>
              <a:rPr lang="en-US" dirty="0" smtClean="0"/>
              <a:t>Incidence AAA  2 -2.5 x</a:t>
            </a:r>
          </a:p>
          <a:p>
            <a:endParaRPr lang="en-US" dirty="0"/>
          </a:p>
          <a:p>
            <a:r>
              <a:rPr lang="en-US" dirty="0" smtClean="0"/>
              <a:t>Younger at presentation</a:t>
            </a:r>
          </a:p>
          <a:p>
            <a:endParaRPr lang="en-US" dirty="0"/>
          </a:p>
          <a:p>
            <a:r>
              <a:rPr lang="en-US" dirty="0" smtClean="0"/>
              <a:t>More are ruptured</a:t>
            </a:r>
          </a:p>
          <a:p>
            <a:endParaRPr lang="en-US" dirty="0"/>
          </a:p>
          <a:p>
            <a:r>
              <a:rPr lang="en-US" dirty="0" smtClean="0"/>
              <a:t>Outcomes are worse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5145" y="6195095"/>
            <a:ext cx="89870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prstClr val="black"/>
                </a:solidFill>
                <a:latin typeface="Palatino Linotype"/>
              </a:rPr>
              <a:t>Rossaak</a:t>
            </a:r>
            <a:r>
              <a:rPr lang="en-US" dirty="0">
                <a:solidFill>
                  <a:prstClr val="black"/>
                </a:solidFill>
                <a:latin typeface="Palatino Linotype"/>
              </a:rPr>
              <a:t> JI, </a:t>
            </a:r>
            <a:r>
              <a:rPr lang="en-US" dirty="0" err="1">
                <a:solidFill>
                  <a:prstClr val="black"/>
                </a:solidFill>
                <a:latin typeface="Palatino Linotype"/>
              </a:rPr>
              <a:t>Sporle</a:t>
            </a:r>
            <a:r>
              <a:rPr lang="en-US" dirty="0">
                <a:solidFill>
                  <a:prstClr val="black"/>
                </a:solidFill>
                <a:latin typeface="Palatino Linotype"/>
              </a:rPr>
              <a:t> A, Birks CL, van Rij AM. Abdominal  aortic aneurysms in the New Zealand Maori population. Br J </a:t>
            </a:r>
            <a:r>
              <a:rPr lang="en-US" dirty="0" err="1">
                <a:solidFill>
                  <a:prstClr val="black"/>
                </a:solidFill>
                <a:latin typeface="Palatino Linotype"/>
              </a:rPr>
              <a:t>Surg</a:t>
            </a:r>
            <a:r>
              <a:rPr lang="en-US" dirty="0">
                <a:solidFill>
                  <a:prstClr val="black"/>
                </a:solidFill>
                <a:latin typeface="Palatino Linotype"/>
              </a:rPr>
              <a:t> 2003; 90: 1361–1366.</a:t>
            </a:r>
          </a:p>
        </p:txBody>
      </p:sp>
    </p:spTree>
    <p:extLst>
      <p:ext uri="{BB962C8B-B14F-4D97-AF65-F5344CB8AC3E}">
        <p14:creationId xmlns:p14="http://schemas.microsoft.com/office/powerpoint/2010/main" val="332648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Female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7829" y="2451328"/>
            <a:ext cx="6298618" cy="3263391"/>
          </a:xfrm>
        </p:spPr>
        <p:txBody>
          <a:bodyPr/>
          <a:lstStyle/>
          <a:p>
            <a:r>
              <a:rPr lang="en-US" dirty="0" smtClean="0"/>
              <a:t>Higher rupture rate</a:t>
            </a:r>
          </a:p>
          <a:p>
            <a:endParaRPr lang="en-US" dirty="0"/>
          </a:p>
          <a:p>
            <a:r>
              <a:rPr lang="en-US" dirty="0" smtClean="0"/>
              <a:t>Higher Operative Mortality</a:t>
            </a:r>
          </a:p>
          <a:p>
            <a:endParaRPr lang="en-US" dirty="0"/>
          </a:p>
          <a:p>
            <a:r>
              <a:rPr lang="en-US" dirty="0" smtClean="0"/>
              <a:t>Selection Bias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13372" y="6150175"/>
            <a:ext cx="74043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prstClr val="black"/>
                </a:solidFill>
                <a:latin typeface="Arial"/>
                <a:cs typeface="Arial"/>
              </a:rPr>
              <a:t>Grant, M.W., Thomson, I.A., van Rij, A.M</a:t>
            </a:r>
            <a:r>
              <a:rPr lang="en-GB" sz="1400" b="1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  <a:r>
              <a:rPr lang="en-GB" sz="1400" dirty="0">
                <a:solidFill>
                  <a:prstClr val="black"/>
                </a:solidFill>
                <a:latin typeface="Arial"/>
                <a:cs typeface="Arial"/>
              </a:rPr>
              <a:t>  In-Hospital Mortality of Ruptured Abdominal Aortic Aneurysm.  ANZ Journal of Surgery. 78:698-704 (2008)</a:t>
            </a:r>
            <a:endParaRPr lang="en-US" sz="1400" dirty="0">
              <a:solidFill>
                <a:prstClr val="black"/>
              </a:solidFill>
              <a:latin typeface="Arial"/>
              <a:cs typeface="Arial"/>
            </a:endParaRPr>
          </a:p>
          <a:p>
            <a:endParaRPr lang="en-US" dirty="0">
              <a:solidFill>
                <a:prstClr val="black"/>
              </a:solidFill>
              <a:latin typeface="Palatino Linotype"/>
            </a:endParaRPr>
          </a:p>
        </p:txBody>
      </p:sp>
    </p:spTree>
    <p:extLst>
      <p:ext uri="{BB962C8B-B14F-4D97-AF65-F5344CB8AC3E}">
        <p14:creationId xmlns:p14="http://schemas.microsoft.com/office/powerpoint/2010/main" val="4131169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2874" r="-72874"/>
          <a:stretch>
            <a:fillRect/>
          </a:stretch>
        </p:blipFill>
        <p:spPr>
          <a:xfrm>
            <a:off x="-343663" y="1600200"/>
            <a:ext cx="9030463" cy="4966407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38" y="67550"/>
            <a:ext cx="8331200" cy="11303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2238" y="6566607"/>
            <a:ext cx="60452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2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8143570"/>
              </p:ext>
            </p:extLst>
          </p:nvPr>
        </p:nvGraphicFramePr>
        <p:xfrm>
          <a:off x="457200" y="228600"/>
          <a:ext cx="3619500" cy="640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Document" r:id="rId4" imgW="12495238" imgH="22095238" progId="Word.Document.12">
                  <p:link updateAutomatic="1"/>
                </p:oleObj>
              </mc:Choice>
              <mc:Fallback>
                <p:oleObj name="Document" r:id="rId4" imgW="12495238" imgH="22095238" progId="Word.Document.12">
                  <p:link updateAutomatic="1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28600"/>
                        <a:ext cx="3619500" cy="640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575" y="0"/>
            <a:ext cx="3833813" cy="33147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3"/>
          <p:cNvSpPr>
            <a:spLocks noChangeArrowheads="1"/>
          </p:cNvSpPr>
          <p:nvPr/>
        </p:nvSpPr>
        <p:spPr bwMode="auto">
          <a:xfrm>
            <a:off x="6599238" y="1747838"/>
            <a:ext cx="227012" cy="220662"/>
          </a:xfrm>
          <a:prstGeom prst="ellipse">
            <a:avLst/>
          </a:prstGeom>
          <a:solidFill>
            <a:schemeClr val="tx1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7" name="Picture 6" descr="large AAA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363" y="3192463"/>
            <a:ext cx="3919537" cy="384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486525" y="1443038"/>
            <a:ext cx="485775" cy="527050"/>
            <a:chOff x="6600376" y="1346200"/>
            <a:chExt cx="378273" cy="409791"/>
          </a:xfrm>
        </p:grpSpPr>
        <p:sp>
          <p:nvSpPr>
            <p:cNvPr id="99341" name="Oval 3"/>
            <p:cNvSpPr>
              <a:spLocks noChangeArrowheads="1"/>
            </p:cNvSpPr>
            <p:nvPr/>
          </p:nvSpPr>
          <p:spPr bwMode="auto">
            <a:xfrm>
              <a:off x="6600376" y="1388844"/>
              <a:ext cx="378273" cy="36714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693090" y="1346200"/>
              <a:ext cx="281850" cy="216004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dirty="0">
                  <a:solidFill>
                    <a:srgbClr val="FF0000"/>
                  </a:solidFill>
                  <a:latin typeface="Gill Sans Condensed Bold"/>
                  <a:ea typeface="ＭＳ Ｐゴシック" charset="0"/>
                  <a:cs typeface="ＭＳ Ｐゴシック" charset="0"/>
                </a:rPr>
                <a:t>3</a:t>
              </a:r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6315075" y="1027113"/>
            <a:ext cx="984250" cy="955675"/>
            <a:chOff x="6441626" y="1019236"/>
            <a:chExt cx="765624" cy="743105"/>
          </a:xfrm>
        </p:grpSpPr>
        <p:sp>
          <p:nvSpPr>
            <p:cNvPr id="99339" name="Oval 3"/>
            <p:cNvSpPr>
              <a:spLocks noChangeArrowheads="1"/>
            </p:cNvSpPr>
            <p:nvPr/>
          </p:nvSpPr>
          <p:spPr bwMode="auto">
            <a:xfrm>
              <a:off x="6441626" y="1019236"/>
              <a:ext cx="765624" cy="74310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6813324" y="1022939"/>
              <a:ext cx="282787" cy="21478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dirty="0">
                  <a:solidFill>
                    <a:srgbClr val="FF0000"/>
                  </a:solidFill>
                  <a:latin typeface="Gill Sans Condensed Bold"/>
                  <a:ea typeface="ＭＳ Ｐゴシック" charset="0"/>
                  <a:cs typeface="ＭＳ Ｐゴシック" charset="0"/>
                </a:rPr>
                <a:t>6</a:t>
              </a:r>
            </a:p>
          </p:txBody>
        </p:sp>
      </p:grp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6899275" y="3784600"/>
            <a:ext cx="1330325" cy="1220788"/>
            <a:chOff x="6441626" y="1019236"/>
            <a:chExt cx="765624" cy="743105"/>
          </a:xfrm>
        </p:grpSpPr>
        <p:sp>
          <p:nvSpPr>
            <p:cNvPr id="99337" name="Oval 3"/>
            <p:cNvSpPr>
              <a:spLocks noChangeArrowheads="1"/>
            </p:cNvSpPr>
            <p:nvPr/>
          </p:nvSpPr>
          <p:spPr bwMode="auto">
            <a:xfrm>
              <a:off x="6441626" y="1019236"/>
              <a:ext cx="765624" cy="74310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630748" y="1215400"/>
              <a:ext cx="282312" cy="16910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1200" b="1" dirty="0">
                  <a:solidFill>
                    <a:srgbClr val="FF0000"/>
                  </a:solidFill>
                  <a:latin typeface="Gill Sans Condensed Bold"/>
                  <a:ea typeface="ＭＳ Ｐゴシック" charset="0"/>
                  <a:cs typeface="ＭＳ Ｐゴシック" charset="0"/>
                </a:rPr>
                <a:t>9.8</a:t>
              </a:r>
            </a:p>
          </p:txBody>
        </p:sp>
      </p:grpSp>
      <p:sp>
        <p:nvSpPr>
          <p:cNvPr id="99336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435975" y="61913"/>
            <a:ext cx="609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400">
                <a:solidFill>
                  <a:srgbClr val="FFFFFF"/>
                </a:solidFill>
                <a:latin typeface="Gill Sans Condensed Bold" charset="0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143723707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">
      <a:majorFont>
        <a:latin typeface="Gill Sans Condensed Bold"/>
        <a:ea typeface=""/>
        <a:cs typeface=""/>
      </a:majorFont>
      <a:minorFont>
        <a:latin typeface="Gill Sans Condense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wilight">
  <a:themeElements>
    <a:clrScheme name="Twilight">
      <a:dk1>
        <a:sysClr val="windowText" lastClr="000000"/>
      </a:dk1>
      <a:lt1>
        <a:sysClr val="window" lastClr="FFFFFF"/>
      </a:lt1>
      <a:dk2>
        <a:srgbClr val="54638C"/>
      </a:dk2>
      <a:lt2>
        <a:srgbClr val="8D9AB3"/>
      </a:lt2>
      <a:accent1>
        <a:srgbClr val="FFAF03"/>
      </a:accent1>
      <a:accent2>
        <a:srgbClr val="FDE689"/>
      </a:accent2>
      <a:accent3>
        <a:srgbClr val="9E82E7"/>
      </a:accent3>
      <a:accent4>
        <a:srgbClr val="9735BB"/>
      </a:accent4>
      <a:accent5>
        <a:srgbClr val="BF2B2B"/>
      </a:accent5>
      <a:accent6>
        <a:srgbClr val="ED7307"/>
      </a:accent6>
      <a:hlink>
        <a:srgbClr val="FFAF03"/>
      </a:hlink>
      <a:folHlink>
        <a:srgbClr val="FDE689"/>
      </a:folHlink>
    </a:clrScheme>
    <a:fontScheme name="Twilight">
      <a:majorFont>
        <a:latin typeface="Century Gothic"/>
        <a:ea typeface=""/>
        <a:cs typeface=""/>
        <a:font script="Jpan" typeface="ＭＳ Ｐゴシック"/>
      </a:majorFont>
      <a:minorFont>
        <a:latin typeface="Century Gothic"/>
        <a:ea typeface=""/>
        <a:cs typeface=""/>
        <a:font script="Jpan" typeface="ＭＳ Ｐゴシック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0000"/>
              </a:schemeClr>
            </a:gs>
            <a:gs pos="100000">
              <a:schemeClr val="phClr">
                <a:tint val="100000"/>
                <a:shade val="94000"/>
                <a:satMod val="13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60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38100" dist="12700" dir="5400000">
              <a:srgbClr val="FFFFFF">
                <a:alpha val="75000"/>
              </a:srgbClr>
            </a:innerShdw>
            <a:outerShdw blurRad="88900" dist="50800" dir="5400000" sx="102000" sy="102000" algn="tr" rotWithShape="0">
              <a:srgbClr val="808080">
                <a:alpha val="50000"/>
              </a:srgbClr>
            </a:outerShdw>
          </a:effectLst>
        </a:effectStyle>
        <a:effectStyle>
          <a:effectLst>
            <a:outerShdw blurRad="317500" dist="762000" dir="5400000" sy="45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alanced" dir="tl"/>
          </a:scene3d>
          <a:sp3d extrusionH="12700" prstMaterial="softEdge">
            <a:bevelT w="38100" h="127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200000"/>
              </a:schemeClr>
              <a:schemeClr val="phClr">
                <a:tint val="3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200000"/>
              </a:schemeClr>
              <a:schemeClr val="phClr">
                <a:tint val="5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Twilight">
  <a:themeElements>
    <a:clrScheme name="Twilight">
      <a:dk1>
        <a:sysClr val="windowText" lastClr="000000"/>
      </a:dk1>
      <a:lt1>
        <a:sysClr val="window" lastClr="FFFFFF"/>
      </a:lt1>
      <a:dk2>
        <a:srgbClr val="54638C"/>
      </a:dk2>
      <a:lt2>
        <a:srgbClr val="8D9AB3"/>
      </a:lt2>
      <a:accent1>
        <a:srgbClr val="FFAF03"/>
      </a:accent1>
      <a:accent2>
        <a:srgbClr val="FDE689"/>
      </a:accent2>
      <a:accent3>
        <a:srgbClr val="9E82E7"/>
      </a:accent3>
      <a:accent4>
        <a:srgbClr val="9735BB"/>
      </a:accent4>
      <a:accent5>
        <a:srgbClr val="BF2B2B"/>
      </a:accent5>
      <a:accent6>
        <a:srgbClr val="ED7307"/>
      </a:accent6>
      <a:hlink>
        <a:srgbClr val="FFAF03"/>
      </a:hlink>
      <a:folHlink>
        <a:srgbClr val="FDE689"/>
      </a:folHlink>
    </a:clrScheme>
    <a:fontScheme name="Twilight">
      <a:majorFont>
        <a:latin typeface="Century Gothic"/>
        <a:ea typeface=""/>
        <a:cs typeface=""/>
        <a:font script="Jpan" typeface="ＭＳ Ｐゴシック"/>
      </a:majorFont>
      <a:minorFont>
        <a:latin typeface="Century Gothic"/>
        <a:ea typeface=""/>
        <a:cs typeface=""/>
        <a:font script="Jpan" typeface="ＭＳ Ｐゴシック"/>
      </a:minorFont>
    </a:fontScheme>
    <a:fmtScheme name="Twiligh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0000"/>
              </a:schemeClr>
            </a:gs>
            <a:gs pos="100000">
              <a:schemeClr val="phClr">
                <a:tint val="100000"/>
                <a:shade val="94000"/>
                <a:satMod val="13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60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38100" dist="12700" dir="5400000">
              <a:srgbClr val="FFFFFF">
                <a:alpha val="75000"/>
              </a:srgbClr>
            </a:innerShdw>
            <a:outerShdw blurRad="88900" dist="50800" dir="5400000" sx="102000" sy="102000" algn="tr" rotWithShape="0">
              <a:srgbClr val="808080">
                <a:alpha val="50000"/>
              </a:srgbClr>
            </a:outerShdw>
          </a:effectLst>
        </a:effectStyle>
        <a:effectStyle>
          <a:effectLst>
            <a:outerShdw blurRad="317500" dist="762000" dir="5400000" sy="45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alanced" dir="tl"/>
          </a:scene3d>
          <a:sp3d extrusionH="12700" prstMaterial="softEdge">
            <a:bevelT w="38100" h="1270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200000"/>
              </a:schemeClr>
              <a:schemeClr val="phClr">
                <a:tint val="30000"/>
                <a:satMod val="30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200000"/>
              </a:schemeClr>
              <a:schemeClr val="phClr">
                <a:tint val="50000"/>
                <a:satMod val="1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Twilight">
    <a:dk1>
      <a:sysClr val="windowText" lastClr="000000"/>
    </a:dk1>
    <a:lt1>
      <a:sysClr val="window" lastClr="FFFFFF"/>
    </a:lt1>
    <a:dk2>
      <a:srgbClr val="54638C"/>
    </a:dk2>
    <a:lt2>
      <a:srgbClr val="8D9AB3"/>
    </a:lt2>
    <a:accent1>
      <a:srgbClr val="FFAF03"/>
    </a:accent1>
    <a:accent2>
      <a:srgbClr val="FDE689"/>
    </a:accent2>
    <a:accent3>
      <a:srgbClr val="9E82E7"/>
    </a:accent3>
    <a:accent4>
      <a:srgbClr val="9735BB"/>
    </a:accent4>
    <a:accent5>
      <a:srgbClr val="BF2B2B"/>
    </a:accent5>
    <a:accent6>
      <a:srgbClr val="ED7307"/>
    </a:accent6>
    <a:hlink>
      <a:srgbClr val="FFAF03"/>
    </a:hlink>
    <a:folHlink>
      <a:srgbClr val="FDE68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1586</TotalTime>
  <Words>1005</Words>
  <Application>Microsoft Office PowerPoint</Application>
  <PresentationFormat>On-screen Show (4:3)</PresentationFormat>
  <Paragraphs>315</Paragraphs>
  <Slides>48</Slides>
  <Notes>18</Notes>
  <HiddenSlides>0</HiddenSlides>
  <MMClips>1</MMClips>
  <ScaleCrop>false</ScaleCrop>
  <HeadingPairs>
    <vt:vector size="6" baseType="variant">
      <vt:variant>
        <vt:lpstr>Theme</vt:lpstr>
      </vt:variant>
      <vt:variant>
        <vt:i4>6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Plaza</vt:lpstr>
      <vt:lpstr>3_Blank</vt:lpstr>
      <vt:lpstr>Twilight</vt:lpstr>
      <vt:lpstr>1_Twilight</vt:lpstr>
      <vt:lpstr>Office Theme</vt:lpstr>
      <vt:lpstr>Default Design</vt:lpstr>
      <vt:lpstr>\???</vt:lpstr>
      <vt:lpstr>\???</vt:lpstr>
      <vt:lpstr>PowerPoint Presentation</vt:lpstr>
      <vt:lpstr>AAA what is new </vt:lpstr>
      <vt:lpstr>PowerPoint Presentation</vt:lpstr>
      <vt:lpstr>PowerPoint Presentation</vt:lpstr>
      <vt:lpstr>AAA in New Zealand</vt:lpstr>
      <vt:lpstr>Maori</vt:lpstr>
      <vt:lpstr>Female</vt:lpstr>
      <vt:lpstr>PowerPoint Presentation</vt:lpstr>
      <vt:lpstr>PowerPoint Presentation</vt:lpstr>
      <vt:lpstr>Outcomes</vt:lpstr>
      <vt:lpstr>New Treatments</vt:lpstr>
      <vt:lpstr> Endovascular Graft</vt:lpstr>
      <vt:lpstr>Video</vt:lpstr>
      <vt:lpstr> </vt:lpstr>
      <vt:lpstr>Imaging</vt:lpstr>
      <vt:lpstr>PowerPoint Presentation</vt:lpstr>
      <vt:lpstr>PowerPoint Presentation</vt:lpstr>
      <vt:lpstr>PowerPoint Presentation</vt:lpstr>
      <vt:lpstr>Screening</vt:lpstr>
      <vt:lpstr> </vt:lpstr>
      <vt:lpstr>PowerPoint Presentation</vt:lpstr>
      <vt:lpstr>PowerPoint Presentation</vt:lpstr>
      <vt:lpstr>Changing our thinking  </vt:lpstr>
      <vt:lpstr>Changing our approach</vt:lpstr>
      <vt:lpstr>PowerPoint Presentation</vt:lpstr>
      <vt:lpstr>PowerPoint Presentation</vt:lpstr>
      <vt:lpstr>What are the implications?</vt:lpstr>
      <vt:lpstr>Making Screening Ultrasound less expensive</vt:lpstr>
      <vt:lpstr>Training and Monitoring Novice Sonographers</vt:lpstr>
      <vt:lpstr>PowerPoint Presentation</vt:lpstr>
      <vt:lpstr>Cusum Analysis based on  time taken</vt:lpstr>
      <vt:lpstr>Abdominal Aortic Aneurysm Screening</vt:lpstr>
      <vt:lpstr>Abdominal Aortic Aneurysm Screening</vt:lpstr>
      <vt:lpstr>AAA  Surveillance</vt:lpstr>
      <vt:lpstr>AAA  Surveillance</vt:lpstr>
      <vt:lpstr>Surveillance AAA Population</vt:lpstr>
      <vt:lpstr>PowerPoint Presentation</vt:lpstr>
      <vt:lpstr>Average time taken for AAA to reach 55 mm limit</vt:lpstr>
      <vt:lpstr>Surveillance Population</vt:lpstr>
      <vt:lpstr>Biomarkers and Genes</vt:lpstr>
      <vt:lpstr> Would it be one gene or many genes ?  </vt:lpstr>
      <vt:lpstr> </vt:lpstr>
      <vt:lpstr> AAA turns out to be many genes ?  And how could you discover  them ?</vt:lpstr>
      <vt:lpstr>AAA- Genome Wide Association Scan</vt:lpstr>
      <vt:lpstr>PowerPoint Presentation</vt:lpstr>
      <vt:lpstr>PowerPoint Presentation</vt:lpstr>
      <vt:lpstr>PowerPoint Presentation</vt:lpstr>
      <vt:lpstr>Thank you</vt:lpstr>
    </vt:vector>
  </TitlesOfParts>
  <Company>University of Otago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AAA what is new </dc:title>
  <dc:creator>Andre van Rij</dc:creator>
  <cp:lastModifiedBy>Shipleys Show Server</cp:lastModifiedBy>
  <cp:revision>23</cp:revision>
  <dcterms:created xsi:type="dcterms:W3CDTF">2013-08-13T10:08:37Z</dcterms:created>
  <dcterms:modified xsi:type="dcterms:W3CDTF">2013-08-16T03:20:36Z</dcterms:modified>
</cp:coreProperties>
</file>