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79" r:id="rId2"/>
  </p:sldMasterIdLst>
  <p:notesMasterIdLst>
    <p:notesMasterId r:id="rId61"/>
  </p:notesMasterIdLst>
  <p:sldIdLst>
    <p:sldId id="337" r:id="rId3"/>
    <p:sldId id="256" r:id="rId4"/>
    <p:sldId id="274" r:id="rId5"/>
    <p:sldId id="275" r:id="rId6"/>
    <p:sldId id="276" r:id="rId7"/>
    <p:sldId id="277" r:id="rId8"/>
    <p:sldId id="258" r:id="rId9"/>
    <p:sldId id="259" r:id="rId10"/>
    <p:sldId id="260" r:id="rId11"/>
    <p:sldId id="261" r:id="rId12"/>
    <p:sldId id="267" r:id="rId13"/>
    <p:sldId id="266" r:id="rId14"/>
    <p:sldId id="273" r:id="rId15"/>
    <p:sldId id="265" r:id="rId16"/>
    <p:sldId id="300" r:id="rId17"/>
    <p:sldId id="262" r:id="rId18"/>
    <p:sldId id="269" r:id="rId19"/>
    <p:sldId id="322" r:id="rId20"/>
    <p:sldId id="323" r:id="rId21"/>
    <p:sldId id="328" r:id="rId22"/>
    <p:sldId id="330" r:id="rId23"/>
    <p:sldId id="332" r:id="rId24"/>
    <p:sldId id="331" r:id="rId25"/>
    <p:sldId id="270" r:id="rId26"/>
    <p:sldId id="263" r:id="rId27"/>
    <p:sldId id="319" r:id="rId28"/>
    <p:sldId id="320" r:id="rId29"/>
    <p:sldId id="321" r:id="rId30"/>
    <p:sldId id="271" r:id="rId31"/>
    <p:sldId id="285" r:id="rId32"/>
    <p:sldId id="307" r:id="rId33"/>
    <p:sldId id="308" r:id="rId34"/>
    <p:sldId id="309" r:id="rId35"/>
    <p:sldId id="317" r:id="rId36"/>
    <p:sldId id="310" r:id="rId37"/>
    <p:sldId id="312" r:id="rId38"/>
    <p:sldId id="316" r:id="rId39"/>
    <p:sldId id="314" r:id="rId40"/>
    <p:sldId id="336" r:id="rId41"/>
    <p:sldId id="334" r:id="rId42"/>
    <p:sldId id="264" r:id="rId43"/>
    <p:sldId id="272" r:id="rId44"/>
    <p:sldId id="292" r:id="rId45"/>
    <p:sldId id="293" r:id="rId46"/>
    <p:sldId id="294" r:id="rId47"/>
    <p:sldId id="290" r:id="rId48"/>
    <p:sldId id="291" r:id="rId49"/>
    <p:sldId id="295" r:id="rId50"/>
    <p:sldId id="296" r:id="rId51"/>
    <p:sldId id="299" r:id="rId52"/>
    <p:sldId id="297" r:id="rId53"/>
    <p:sldId id="301" r:id="rId54"/>
    <p:sldId id="302" r:id="rId55"/>
    <p:sldId id="303" r:id="rId56"/>
    <p:sldId id="304" r:id="rId57"/>
    <p:sldId id="305" r:id="rId58"/>
    <p:sldId id="306" r:id="rId59"/>
    <p:sldId id="326" r:id="rId6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 baseline="-250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 baseline="-250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 baseline="-250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 baseline="-250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 baseline="-250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 baseline="-250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 baseline="-250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 baseline="-250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 baseline="-250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5" autoAdjust="0"/>
    <p:restoredTop sz="86428" autoAdjust="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07F5D8-F969-436C-A568-42AAFE92CC6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</dgm:pt>
    <dgm:pt modelId="{05407440-D7F6-4EED-B0B2-B65B39D6680C}">
      <dgm:prSet/>
      <dgm:spPr/>
      <dgm:t>
        <a:bodyPr/>
        <a:lstStyle/>
        <a:p>
          <a:endParaRPr lang="en-US"/>
        </a:p>
      </dgm:t>
    </dgm:pt>
    <dgm:pt modelId="{2646A2E0-C2F6-449C-9FE7-826710F904BC}" type="parTrans" cxnId="{0B9F35BF-8A39-46FB-945A-60D80DD558D8}">
      <dgm:prSet/>
      <dgm:spPr/>
    </dgm:pt>
    <dgm:pt modelId="{22857B7F-632D-4733-BFD1-F848FA92A31D}" type="sibTrans" cxnId="{0B9F35BF-8A39-46FB-945A-60D80DD558D8}">
      <dgm:prSet/>
      <dgm:spPr/>
    </dgm:pt>
    <dgm:pt modelId="{BCC4280B-3450-4460-9301-DA98A236B564}">
      <dgm:prSet/>
      <dgm:spPr/>
      <dgm:t>
        <a:bodyPr/>
        <a:lstStyle/>
        <a:p>
          <a:endParaRPr lang="en-US"/>
        </a:p>
      </dgm:t>
    </dgm:pt>
    <dgm:pt modelId="{B0FDB823-790C-4294-97B6-75606C7123CE}" type="parTrans" cxnId="{B394D21E-839E-4283-A880-0B7C76B0F0ED}">
      <dgm:prSet/>
      <dgm:spPr/>
    </dgm:pt>
    <dgm:pt modelId="{A47ADA0A-E147-4338-93DD-829B5D22640E}" type="sibTrans" cxnId="{B394D21E-839E-4283-A880-0B7C76B0F0ED}">
      <dgm:prSet/>
      <dgm:spPr/>
    </dgm:pt>
    <dgm:pt modelId="{0BD43DB3-069F-4063-A7F1-83A1A2DDE0F2}">
      <dgm:prSet/>
      <dgm:spPr/>
      <dgm:t>
        <a:bodyPr/>
        <a:lstStyle/>
        <a:p>
          <a:endParaRPr lang="en-US"/>
        </a:p>
      </dgm:t>
    </dgm:pt>
    <dgm:pt modelId="{9EF283DE-BD96-4B55-AC5D-09E80A3D541A}" type="parTrans" cxnId="{1B786565-C116-41CB-9164-498FD497F2C0}">
      <dgm:prSet/>
      <dgm:spPr/>
    </dgm:pt>
    <dgm:pt modelId="{51BC37F9-49BC-4E42-8AC0-6CD6D88A4854}" type="sibTrans" cxnId="{1B786565-C116-41CB-9164-498FD497F2C0}">
      <dgm:prSet/>
      <dgm:spPr/>
    </dgm:pt>
    <dgm:pt modelId="{0BC695DB-1CBF-4474-9BA7-CC7277B42D3A}" type="pres">
      <dgm:prSet presAssocID="{6A07F5D8-F969-436C-A568-42AAFE92CC66}" presName="compositeShape" presStyleCnt="0">
        <dgm:presLayoutVars>
          <dgm:chMax val="7"/>
          <dgm:dir/>
          <dgm:resizeHandles val="exact"/>
        </dgm:presLayoutVars>
      </dgm:prSet>
      <dgm:spPr/>
    </dgm:pt>
    <dgm:pt modelId="{1B8B8DA3-D28D-4EA0-BB06-DDC13BED297D}" type="pres">
      <dgm:prSet presAssocID="{05407440-D7F6-4EED-B0B2-B65B39D6680C}" presName="circ1" presStyleLbl="vennNode1" presStyleIdx="0" presStyleCnt="3"/>
      <dgm:spPr/>
    </dgm:pt>
    <dgm:pt modelId="{96BDEBF9-EE0B-4552-8589-D218C5874C5D}" type="pres">
      <dgm:prSet presAssocID="{05407440-D7F6-4EED-B0B2-B65B39D6680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BAC5027-C545-42AD-90DD-EEFF4D81842F}" type="pres">
      <dgm:prSet presAssocID="{BCC4280B-3450-4460-9301-DA98A236B564}" presName="circ2" presStyleLbl="vennNode1" presStyleIdx="1" presStyleCnt="3"/>
      <dgm:spPr/>
    </dgm:pt>
    <dgm:pt modelId="{467ED0CF-4C75-4079-80E6-5BAEAEEDB357}" type="pres">
      <dgm:prSet presAssocID="{BCC4280B-3450-4460-9301-DA98A236B56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7376440-B6A9-4BFE-A8CB-3CB91A9F33FB}" type="pres">
      <dgm:prSet presAssocID="{0BD43DB3-069F-4063-A7F1-83A1A2DDE0F2}" presName="circ3" presStyleLbl="vennNode1" presStyleIdx="2" presStyleCnt="3"/>
      <dgm:spPr/>
    </dgm:pt>
    <dgm:pt modelId="{A68F93F7-9ED4-4482-8840-36495FFD5578}" type="pres">
      <dgm:prSet presAssocID="{0BD43DB3-069F-4063-A7F1-83A1A2DDE0F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B394D21E-839E-4283-A880-0B7C76B0F0ED}" srcId="{6A07F5D8-F969-436C-A568-42AAFE92CC66}" destId="{BCC4280B-3450-4460-9301-DA98A236B564}" srcOrd="1" destOrd="0" parTransId="{B0FDB823-790C-4294-97B6-75606C7123CE}" sibTransId="{A47ADA0A-E147-4338-93DD-829B5D22640E}"/>
    <dgm:cxn modelId="{9FBBCC5B-52CD-4347-A60B-FE9C8112687D}" type="presOf" srcId="{BCC4280B-3450-4460-9301-DA98A236B564}" destId="{FBAC5027-C545-42AD-90DD-EEFF4D81842F}" srcOrd="0" destOrd="0" presId="urn:microsoft.com/office/officeart/2005/8/layout/venn1"/>
    <dgm:cxn modelId="{58C980B0-E9D4-4D34-A823-4C4605971D42}" type="presOf" srcId="{6A07F5D8-F969-436C-A568-42AAFE92CC66}" destId="{0BC695DB-1CBF-4474-9BA7-CC7277B42D3A}" srcOrd="0" destOrd="0" presId="urn:microsoft.com/office/officeart/2005/8/layout/venn1"/>
    <dgm:cxn modelId="{26B60451-6A65-43B1-B705-5C40088F00F9}" type="presOf" srcId="{05407440-D7F6-4EED-B0B2-B65B39D6680C}" destId="{96BDEBF9-EE0B-4552-8589-D218C5874C5D}" srcOrd="1" destOrd="0" presId="urn:microsoft.com/office/officeart/2005/8/layout/venn1"/>
    <dgm:cxn modelId="{9925FA0A-6AAB-46B4-90BF-17737022363F}" type="presOf" srcId="{0BD43DB3-069F-4063-A7F1-83A1A2DDE0F2}" destId="{97376440-B6A9-4BFE-A8CB-3CB91A9F33FB}" srcOrd="0" destOrd="0" presId="urn:microsoft.com/office/officeart/2005/8/layout/venn1"/>
    <dgm:cxn modelId="{0B9F35BF-8A39-46FB-945A-60D80DD558D8}" srcId="{6A07F5D8-F969-436C-A568-42AAFE92CC66}" destId="{05407440-D7F6-4EED-B0B2-B65B39D6680C}" srcOrd="0" destOrd="0" parTransId="{2646A2E0-C2F6-449C-9FE7-826710F904BC}" sibTransId="{22857B7F-632D-4733-BFD1-F848FA92A31D}"/>
    <dgm:cxn modelId="{7E62CA13-E833-4E44-80CB-E700A04AF4C7}" type="presOf" srcId="{05407440-D7F6-4EED-B0B2-B65B39D6680C}" destId="{1B8B8DA3-D28D-4EA0-BB06-DDC13BED297D}" srcOrd="0" destOrd="0" presId="urn:microsoft.com/office/officeart/2005/8/layout/venn1"/>
    <dgm:cxn modelId="{1B786565-C116-41CB-9164-498FD497F2C0}" srcId="{6A07F5D8-F969-436C-A568-42AAFE92CC66}" destId="{0BD43DB3-069F-4063-A7F1-83A1A2DDE0F2}" srcOrd="2" destOrd="0" parTransId="{9EF283DE-BD96-4B55-AC5D-09E80A3D541A}" sibTransId="{51BC37F9-49BC-4E42-8AC0-6CD6D88A4854}"/>
    <dgm:cxn modelId="{59F44D10-9F0B-4E9D-82E5-2AD21D29F00B}" type="presOf" srcId="{BCC4280B-3450-4460-9301-DA98A236B564}" destId="{467ED0CF-4C75-4079-80E6-5BAEAEEDB357}" srcOrd="1" destOrd="0" presId="urn:microsoft.com/office/officeart/2005/8/layout/venn1"/>
    <dgm:cxn modelId="{497FE714-CA96-4ED8-8CE9-2EE09A4D7902}" type="presOf" srcId="{0BD43DB3-069F-4063-A7F1-83A1A2DDE0F2}" destId="{A68F93F7-9ED4-4482-8840-36495FFD5578}" srcOrd="1" destOrd="0" presId="urn:microsoft.com/office/officeart/2005/8/layout/venn1"/>
    <dgm:cxn modelId="{3B11A583-0E0F-4D56-AAAC-6BDD4DE3E366}" type="presParOf" srcId="{0BC695DB-1CBF-4474-9BA7-CC7277B42D3A}" destId="{1B8B8DA3-D28D-4EA0-BB06-DDC13BED297D}" srcOrd="0" destOrd="0" presId="urn:microsoft.com/office/officeart/2005/8/layout/venn1"/>
    <dgm:cxn modelId="{7D40E3FE-772B-45A9-89AF-2A57BF2F18DF}" type="presParOf" srcId="{0BC695DB-1CBF-4474-9BA7-CC7277B42D3A}" destId="{96BDEBF9-EE0B-4552-8589-D218C5874C5D}" srcOrd="1" destOrd="0" presId="urn:microsoft.com/office/officeart/2005/8/layout/venn1"/>
    <dgm:cxn modelId="{0321E8B5-AE78-4A15-A169-D76D7EE16DDA}" type="presParOf" srcId="{0BC695DB-1CBF-4474-9BA7-CC7277B42D3A}" destId="{FBAC5027-C545-42AD-90DD-EEFF4D81842F}" srcOrd="2" destOrd="0" presId="urn:microsoft.com/office/officeart/2005/8/layout/venn1"/>
    <dgm:cxn modelId="{CE59A134-B765-4AA2-AD77-271C49A431A9}" type="presParOf" srcId="{0BC695DB-1CBF-4474-9BA7-CC7277B42D3A}" destId="{467ED0CF-4C75-4079-80E6-5BAEAEEDB357}" srcOrd="3" destOrd="0" presId="urn:microsoft.com/office/officeart/2005/8/layout/venn1"/>
    <dgm:cxn modelId="{E26EF130-C9FE-4A6A-8EA4-0C463A511868}" type="presParOf" srcId="{0BC695DB-1CBF-4474-9BA7-CC7277B42D3A}" destId="{97376440-B6A9-4BFE-A8CB-3CB91A9F33FB}" srcOrd="4" destOrd="0" presId="urn:microsoft.com/office/officeart/2005/8/layout/venn1"/>
    <dgm:cxn modelId="{CB4DFA4F-5A57-46BE-894A-356E324B2E48}" type="presParOf" srcId="{0BC695DB-1CBF-4474-9BA7-CC7277B42D3A}" destId="{A68F93F7-9ED4-4482-8840-36495FFD5578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73A740-D772-43C3-B230-B059F9AEC6F6}" type="datetimeFigureOut">
              <a:rPr lang="en-AU" smtClean="0"/>
              <a:pPr/>
              <a:t>16/08/2013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DCFFF-DBAD-4CA7-AA9C-DBF995F5DD5E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63354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2F16F21-BDED-46E1-A23E-8E0554871FB7}" type="slidenum">
              <a:rPr lang="en-AU"/>
              <a:pPr/>
              <a:t>20</a:t>
            </a:fld>
            <a:endParaRPr lang="en-AU"/>
          </a:p>
        </p:txBody>
      </p:sp>
      <p:sp>
        <p:nvSpPr>
          <p:cNvPr id="44033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AU"/>
          </a:p>
        </p:txBody>
      </p:sp>
      <p:sp>
        <p:nvSpPr>
          <p:cNvPr id="4403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0525" cy="40989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DCFFF-DBAD-4CA7-AA9C-DBF995F5DD5E}" type="slidenum">
              <a:rPr lang="en-AU" smtClean="0"/>
              <a:pPr/>
              <a:t>51</a:t>
            </a:fld>
            <a:endParaRPr lang="en-A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DCFFF-DBAD-4CA7-AA9C-DBF995F5DD5E}" type="slidenum">
              <a:rPr lang="en-AU" smtClean="0"/>
              <a:pPr/>
              <a:t>54</a:t>
            </a:fld>
            <a:endParaRPr lang="en-A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97D8075-4813-410B-82AE-B1F0D8063E38}" type="slidenum">
              <a:rPr lang="en-AU"/>
              <a:pPr/>
              <a:t>21</a:t>
            </a:fld>
            <a:endParaRPr lang="en-AU"/>
          </a:p>
        </p:txBody>
      </p:sp>
      <p:sp>
        <p:nvSpPr>
          <p:cNvPr id="45057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AU"/>
          </a:p>
        </p:txBody>
      </p:sp>
      <p:sp>
        <p:nvSpPr>
          <p:cNvPr id="4505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0525" cy="40989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688FE04-E65C-45FE-9461-14916212D85D}" type="slidenum">
              <a:rPr lang="en-AU"/>
              <a:pPr/>
              <a:t>22</a:t>
            </a:fld>
            <a:endParaRPr lang="en-AU"/>
          </a:p>
        </p:txBody>
      </p:sp>
      <p:sp>
        <p:nvSpPr>
          <p:cNvPr id="47105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AU"/>
          </a:p>
        </p:txBody>
      </p:sp>
      <p:sp>
        <p:nvSpPr>
          <p:cNvPr id="4710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0525" cy="40989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5B8A267-CCC0-4947-BA9B-90D6C261084E}" type="slidenum">
              <a:rPr lang="en-AU"/>
              <a:pPr/>
              <a:t>23</a:t>
            </a:fld>
            <a:endParaRPr lang="en-AU"/>
          </a:p>
        </p:txBody>
      </p:sp>
      <p:sp>
        <p:nvSpPr>
          <p:cNvPr id="54273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AU"/>
          </a:p>
        </p:txBody>
      </p:sp>
      <p:sp>
        <p:nvSpPr>
          <p:cNvPr id="5427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0525" cy="40989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D6C11DD-72BD-4FA5-9A01-8EA15CB4B076}" type="slidenum">
              <a:rPr lang="en-AU"/>
              <a:pPr/>
              <a:t>39</a:t>
            </a:fld>
            <a:endParaRPr lang="en-AU"/>
          </a:p>
        </p:txBody>
      </p:sp>
      <p:sp>
        <p:nvSpPr>
          <p:cNvPr id="71681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AU"/>
          </a:p>
        </p:txBody>
      </p:sp>
      <p:sp>
        <p:nvSpPr>
          <p:cNvPr id="7168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0525" cy="40989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60AA31D-758F-4F70-B01A-FDF987366D49}" type="slidenum">
              <a:rPr lang="en-AU"/>
              <a:pPr/>
              <a:t>40</a:t>
            </a:fld>
            <a:endParaRPr lang="en-AU"/>
          </a:p>
        </p:txBody>
      </p:sp>
      <p:sp>
        <p:nvSpPr>
          <p:cNvPr id="686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1413" y="695325"/>
            <a:ext cx="4567237" cy="34242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70525" cy="40989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F07701C-AA78-4E15-9F25-CE549A4B198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47003-753A-42F6-8FEA-59F388E72C8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32FE0-D677-4256-BA73-FF415F1768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57814C6-C450-4E99-8933-CBB62F467B7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CB1BD6D-3E96-4021-8CF6-405C6010D26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fld id="{CC487968-0AD0-44AA-9D52-FA6C38A6294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640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7761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258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224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060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5023-FAFD-4FCE-B2E6-38BD0ADB98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0692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26854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34029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06023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75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764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769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949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C66999D-618D-4482-80D5-AC25D340E4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7EAB7-F9F5-48B6-87FC-C8D3F5425C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4B600-5FAB-4F9D-99C6-982CFA7978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C938-3C8A-4131-A832-7FD4AB2A8E4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C189-4E82-41ED-A198-7D2AF8A5A27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75CF7-9462-4E63-96DC-B73D2D1B3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D4CC996-BCD7-4213-A093-1D2378267C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C49CCEA-780C-404D-99B2-5A88C27C12F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89625"/>
            <a:ext cx="9144000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002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0.png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5.w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3.png"/><Relationship Id="rId4" Type="http://schemas.openxmlformats.org/officeDocument/2006/relationships/oleObject" Target="../embeddings/oleObject3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6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Rectangle 293"/>
          <p:cNvSpPr>
            <a:spLocks noChangeArrowheads="1"/>
          </p:cNvSpPr>
          <p:nvPr/>
        </p:nvSpPr>
        <p:spPr bwMode="auto">
          <a:xfrm>
            <a:off x="3200400" y="1143000"/>
            <a:ext cx="5503863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70" tIns="47886" rIns="95770" bIns="47886"/>
          <a:lstStyle>
            <a:lvl1pPr defTabSz="9572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77875" indent="-298450" defTabSz="9572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96975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76400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54238" indent="-238125" defTabSz="9572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114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686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258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830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400" baseline="0" smtClean="0">
                <a:solidFill>
                  <a:srgbClr val="000000"/>
                </a:solidFill>
                <a:effectLst/>
              </a:rPr>
              <a:t>Dr Paul Thibault</a:t>
            </a:r>
          </a:p>
          <a:p>
            <a:pPr eaLnBrk="1" hangingPunct="1">
              <a:spcBef>
                <a:spcPct val="20000"/>
              </a:spcBef>
            </a:pPr>
            <a:r>
              <a:rPr lang="en-NZ" altLang="en-US" sz="1900" baseline="0" smtClean="0">
                <a:solidFill>
                  <a:srgbClr val="000000"/>
                </a:solidFill>
                <a:effectLst/>
              </a:rPr>
              <a:t>Phlebologist &amp; Assistant Editor</a:t>
            </a:r>
          </a:p>
          <a:p>
            <a:pPr eaLnBrk="1" hangingPunct="1">
              <a:spcBef>
                <a:spcPct val="20000"/>
              </a:spcBef>
            </a:pPr>
            <a:r>
              <a:rPr lang="en-NZ" altLang="en-US" sz="1900" baseline="0" smtClean="0">
                <a:solidFill>
                  <a:srgbClr val="000000"/>
                </a:solidFill>
                <a:effectLst/>
              </a:rPr>
              <a:t>Phlebology (International Journal)</a:t>
            </a:r>
          </a:p>
          <a:p>
            <a:pPr eaLnBrk="1" hangingPunct="1">
              <a:spcBef>
                <a:spcPct val="20000"/>
              </a:spcBef>
            </a:pPr>
            <a:r>
              <a:rPr lang="en-NZ" altLang="en-US" sz="1900" baseline="0" smtClean="0">
                <a:solidFill>
                  <a:srgbClr val="000000"/>
                </a:solidFill>
                <a:effectLst/>
              </a:rPr>
              <a:t>Australasian College of Phlebology</a:t>
            </a:r>
            <a:endParaRPr lang="en-US" altLang="en-US" sz="1900" b="1" baseline="0" smtClean="0">
              <a:solidFill>
                <a:srgbClr val="000000"/>
              </a:solidFill>
              <a:effectLst/>
            </a:endParaRPr>
          </a:p>
        </p:txBody>
      </p:sp>
      <p:pic>
        <p:nvPicPr>
          <p:cNvPr id="33805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143000"/>
            <a:ext cx="1858963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806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343400"/>
            <a:ext cx="8077200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948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Surgery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Ligation of junctions and perforators</a:t>
            </a:r>
          </a:p>
          <a:p>
            <a:r>
              <a:rPr lang="en-US"/>
              <a:t>Surgical stripping</a:t>
            </a:r>
          </a:p>
          <a:p>
            <a:r>
              <a:rPr lang="en-US"/>
              <a:t>Endoscopic ligation of perforators</a:t>
            </a:r>
          </a:p>
          <a:p>
            <a:r>
              <a:rPr lang="en-US"/>
              <a:t>Ambulatory phlebectomy</a:t>
            </a:r>
          </a:p>
          <a:p>
            <a:r>
              <a:rPr lang="en-US"/>
              <a:t>External valvular “cuffing”</a:t>
            </a:r>
          </a:p>
          <a:p>
            <a:endParaRPr lang="en-US"/>
          </a:p>
          <a:p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Surgery</a:t>
            </a:r>
          </a:p>
        </p:txBody>
      </p:sp>
      <p:pic>
        <p:nvPicPr>
          <p:cNvPr id="21507" name="Picture 3" descr="Operat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600200"/>
            <a:ext cx="7239000" cy="516731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/>
              <a:t>Ligation of Junctions and Perforators</a:t>
            </a:r>
          </a:p>
        </p:txBody>
      </p:sp>
      <p:pic>
        <p:nvPicPr>
          <p:cNvPr id="20483" name="Picture 3" descr="vein anatomy 100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28800"/>
            <a:ext cx="9144000" cy="46228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Surgical Ligation and Stripping</a:t>
            </a:r>
            <a:endParaRPr lang="en-US"/>
          </a:p>
        </p:txBody>
      </p:sp>
      <p:pic>
        <p:nvPicPr>
          <p:cNvPr id="28676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1484313"/>
            <a:ext cx="6911975" cy="5286375"/>
          </a:xfrm>
          <a:noFill/>
          <a:ln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External Valvular “Cuffing”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914400" y="1447800"/>
          <a:ext cx="3749675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422" name="Picture 1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611188" y="1700213"/>
            <a:ext cx="7783512" cy="4857750"/>
          </a:xfrm>
          <a:noFill/>
          <a:ln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Mini-Phlebectomy (Muller)</a:t>
            </a:r>
          </a:p>
        </p:txBody>
      </p:sp>
      <p:sp>
        <p:nvSpPr>
          <p:cNvPr id="59395" name="Rectangle 2051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AU"/>
              <a:t>Indicated for tributary disease</a:t>
            </a:r>
          </a:p>
          <a:p>
            <a:pPr>
              <a:lnSpc>
                <a:spcPct val="90000"/>
              </a:lnSpc>
            </a:pPr>
            <a:r>
              <a:rPr lang="en-AU"/>
              <a:t>Usually performed in association with</a:t>
            </a:r>
          </a:p>
          <a:p>
            <a:pPr lvl="1">
              <a:lnSpc>
                <a:spcPct val="90000"/>
              </a:lnSpc>
            </a:pPr>
            <a:r>
              <a:rPr lang="en-AU"/>
              <a:t> other surgery (stripping, external valvuloplasty)</a:t>
            </a:r>
          </a:p>
          <a:p>
            <a:pPr lvl="1">
              <a:lnSpc>
                <a:spcPct val="90000"/>
              </a:lnSpc>
            </a:pPr>
            <a:r>
              <a:rPr lang="en-AU"/>
              <a:t>Endovenous laser ablation (or radiofrquency)</a:t>
            </a:r>
          </a:p>
          <a:p>
            <a:pPr lvl="1">
              <a:lnSpc>
                <a:spcPct val="90000"/>
              </a:lnSpc>
            </a:pPr>
            <a:r>
              <a:rPr lang="en-AU"/>
              <a:t>UGS</a:t>
            </a:r>
          </a:p>
          <a:p>
            <a:pPr>
              <a:lnSpc>
                <a:spcPct val="90000"/>
              </a:lnSpc>
            </a:pPr>
            <a:r>
              <a:rPr lang="en-AU"/>
              <a:t>Usually as outpatient procedure (ambulatory phlebectomy)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Sclerotherapy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/>
              <a:t>Treatment of choice for reticular veins and telangiectasias</a:t>
            </a:r>
          </a:p>
          <a:p>
            <a:endParaRPr lang="en-US" sz="2800"/>
          </a:p>
        </p:txBody>
      </p:sp>
      <p:pic>
        <p:nvPicPr>
          <p:cNvPr id="14342" name="Picture 6" descr="2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1905000"/>
            <a:ext cx="1933575" cy="2895600"/>
          </a:xfrm>
          <a:noFill/>
          <a:ln/>
        </p:spPr>
      </p:pic>
      <p:pic>
        <p:nvPicPr>
          <p:cNvPr id="14343" name="Picture 7" descr="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1905000"/>
            <a:ext cx="1938338" cy="2895600"/>
          </a:xfrm>
          <a:prstGeom prst="rect">
            <a:avLst/>
          </a:prstGeom>
          <a:noFill/>
        </p:spPr>
      </p:pic>
      <p:pic>
        <p:nvPicPr>
          <p:cNvPr id="6" name="Picture 6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644008" y="1916832"/>
            <a:ext cx="1933575" cy="2895600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Ultrasound-Guided Sclerotherapy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/>
              <a:t>Ultrasound-guided foam sclerotherapy used for</a:t>
            </a:r>
          </a:p>
          <a:p>
            <a:pPr lvl="1"/>
            <a:r>
              <a:rPr lang="en-US" sz="2000"/>
              <a:t>Truncal incompetence with vein diameters&lt;6mm</a:t>
            </a:r>
          </a:p>
          <a:p>
            <a:pPr lvl="1"/>
            <a:r>
              <a:rPr lang="en-US" sz="2000"/>
              <a:t>Incompetent perforators</a:t>
            </a:r>
          </a:p>
          <a:p>
            <a:pPr lvl="1"/>
            <a:r>
              <a:rPr lang="en-US" sz="2000"/>
              <a:t>Recurrent-post surgical varicose veins</a:t>
            </a:r>
          </a:p>
          <a:p>
            <a:pPr lvl="1"/>
            <a:r>
              <a:rPr lang="en-US" sz="2000"/>
              <a:t>Atypical refluxes e.g. Giacomini, femoro-popliteal</a:t>
            </a:r>
          </a:p>
          <a:p>
            <a:endParaRPr lang="en-AU" sz="2400"/>
          </a:p>
        </p:txBody>
      </p:sp>
      <p:pic>
        <p:nvPicPr>
          <p:cNvPr id="6" name="Chart Placeholder 5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844824"/>
            <a:ext cx="4038600" cy="281647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4725144"/>
            <a:ext cx="2909888" cy="180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3071810"/>
            <a:ext cx="5257800" cy="320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Principles of UGS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23" name="Content Placeholder 2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Ultrasound monitors </a:t>
            </a:r>
            <a:r>
              <a:rPr lang="en-US" dirty="0" err="1" smtClean="0"/>
              <a:t>intraluminal</a:t>
            </a:r>
            <a:r>
              <a:rPr lang="en-US" dirty="0" smtClean="0"/>
              <a:t> injection and directional control of </a:t>
            </a:r>
            <a:r>
              <a:rPr lang="en-US" dirty="0" err="1" smtClean="0"/>
              <a:t>sclerosing</a:t>
            </a:r>
            <a:r>
              <a:rPr lang="en-US" dirty="0" smtClean="0"/>
              <a:t> agent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86058"/>
            <a:ext cx="4802187" cy="297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4213" y="2786058"/>
            <a:ext cx="4649787" cy="297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 of UGS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928662" y="2000240"/>
            <a:ext cx="7772400" cy="4572000"/>
          </a:xfrm>
        </p:spPr>
        <p:txBody>
          <a:bodyPr/>
          <a:lstStyle/>
          <a:p>
            <a:r>
              <a:rPr lang="en-US" dirty="0" smtClean="0"/>
              <a:t>Ultrasound determines the End-Point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    8 minutes                                        8 months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/>
              <a:t>Dr Paul </a:t>
            </a:r>
            <a:r>
              <a:rPr lang="en-US" sz="2400" dirty="0" err="1"/>
              <a:t>Thibault</a:t>
            </a:r>
            <a:r>
              <a:rPr lang="en-US" sz="2400" dirty="0"/>
              <a:t> </a:t>
            </a:r>
            <a:r>
              <a:rPr lang="en-US" sz="2000" dirty="0"/>
              <a:t>FACP</a:t>
            </a:r>
          </a:p>
          <a:p>
            <a:r>
              <a:rPr lang="en-US" sz="2000" dirty="0"/>
              <a:t>Newcastle, Australia</a:t>
            </a:r>
            <a:endParaRPr lang="en-US" sz="2400" dirty="0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Modern Management of Varicose Veins and CVI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hangingPunct="1">
              <a:lnSpc>
                <a:spcPct val="100000"/>
              </a:lnSpc>
              <a:buClrTx/>
              <a:buSzPct val="4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4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Protocol</a:t>
            </a: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457200" y="1905000"/>
            <a:ext cx="4033838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415925" indent="-311150" eaLnBrk="1" hangingPunct="1">
              <a:lnSpc>
                <a:spcPct val="100000"/>
              </a:lnSpc>
              <a:spcBef>
                <a:spcPts val="700"/>
              </a:spcBef>
              <a:buClr>
                <a:srgbClr val="FFD320"/>
              </a:buClr>
              <a:buSzPct val="45000"/>
              <a:buFont typeface="Wingdings" charset="2"/>
              <a:buChar char="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</a:pPr>
            <a:r>
              <a:rPr lang="en-GB" sz="28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Prior detailed anatomical mapping of deep and superficial reflux</a:t>
            </a:r>
          </a:p>
        </p:txBody>
      </p:sp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4679950" y="1619250"/>
          <a:ext cx="4305300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11" r:id="rId4" imgW="0" imgH="0" progId="PBrush">
                  <p:embed/>
                </p:oleObj>
              </mc:Choice>
              <mc:Fallback>
                <p:oleObj r:id="rId4" imgW="0" imgH="0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9950" y="1619250"/>
                        <a:ext cx="4305300" cy="5181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228600" y="457200"/>
            <a:ext cx="77724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44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Detergent Foams</a:t>
            </a: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107950" y="1981200"/>
            <a:ext cx="438785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22263" indent="-322263">
              <a:spcBef>
                <a:spcPts val="700"/>
              </a:spcBef>
              <a:buClr>
                <a:srgbClr val="FFD320"/>
              </a:buClr>
              <a:buSzPct val="45000"/>
              <a:buFont typeface="Wingdings" charset="2"/>
              <a:buChar char="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</a:pPr>
            <a:r>
              <a:rPr lang="en-GB" sz="2800" dirty="0">
                <a:solidFill>
                  <a:srgbClr val="0070C0"/>
                </a:solidFill>
              </a:rPr>
              <a:t>STS and </a:t>
            </a:r>
            <a:r>
              <a:rPr lang="en-GB" sz="2800" dirty="0" err="1">
                <a:solidFill>
                  <a:srgbClr val="0070C0"/>
                </a:solidFill>
              </a:rPr>
              <a:t>Polidocanol</a:t>
            </a:r>
            <a:endParaRPr lang="en-GB" sz="2800" dirty="0">
              <a:solidFill>
                <a:srgbClr val="0070C0"/>
              </a:solidFill>
            </a:endParaRPr>
          </a:p>
          <a:p>
            <a:pPr marL="322263" indent="-322263">
              <a:spcBef>
                <a:spcPts val="700"/>
              </a:spcBef>
              <a:buClr>
                <a:srgbClr val="FFD320"/>
              </a:buClr>
              <a:buSzPct val="45000"/>
              <a:buFont typeface="Wingdings" charset="2"/>
              <a:buChar char="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</a:pPr>
            <a:r>
              <a:rPr lang="en-GB" sz="2800" dirty="0">
                <a:solidFill>
                  <a:srgbClr val="0070C0"/>
                </a:solidFill>
              </a:rPr>
              <a:t>3 way tap, 5ml, 3ml syringe</a:t>
            </a:r>
          </a:p>
          <a:p>
            <a:pPr marL="322263" indent="-322263">
              <a:spcBef>
                <a:spcPts val="700"/>
              </a:spcBef>
              <a:buClr>
                <a:srgbClr val="FFD320"/>
              </a:buClr>
              <a:buSzPct val="45000"/>
              <a:buFont typeface="Wingdings" charset="2"/>
              <a:buChar char="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</a:pPr>
            <a:r>
              <a:rPr lang="en-GB" sz="2800" dirty="0">
                <a:solidFill>
                  <a:srgbClr val="0070C0"/>
                </a:solidFill>
              </a:rPr>
              <a:t>1 ml </a:t>
            </a:r>
            <a:r>
              <a:rPr lang="en-GB" sz="2800" dirty="0" err="1">
                <a:solidFill>
                  <a:srgbClr val="0070C0"/>
                </a:solidFill>
              </a:rPr>
              <a:t>sclerosant</a:t>
            </a:r>
            <a:r>
              <a:rPr lang="en-GB" sz="2800" dirty="0">
                <a:solidFill>
                  <a:srgbClr val="0070C0"/>
                </a:solidFill>
              </a:rPr>
              <a:t>, 3-4 </a:t>
            </a:r>
            <a:r>
              <a:rPr lang="en-GB" sz="2800" dirty="0" err="1">
                <a:solidFill>
                  <a:srgbClr val="0070C0"/>
                </a:solidFill>
              </a:rPr>
              <a:t>mls</a:t>
            </a:r>
            <a:r>
              <a:rPr lang="en-GB" sz="2800" dirty="0">
                <a:solidFill>
                  <a:srgbClr val="0070C0"/>
                </a:solidFill>
              </a:rPr>
              <a:t> air</a:t>
            </a:r>
          </a:p>
          <a:p>
            <a:pPr marL="322263" indent="-322263">
              <a:spcBef>
                <a:spcPts val="700"/>
              </a:spcBef>
              <a:buClr>
                <a:srgbClr val="FFD320"/>
              </a:buClr>
              <a:buSzPct val="45000"/>
              <a:buFont typeface="Wingdings" charset="2"/>
              <a:buChar char="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</a:pPr>
            <a:r>
              <a:rPr lang="en-GB" sz="2800" dirty="0">
                <a:solidFill>
                  <a:srgbClr val="0070C0"/>
                </a:solidFill>
              </a:rPr>
              <a:t>Approx 4 times effectiveness compared with standard solutions</a:t>
            </a:r>
          </a:p>
          <a:p>
            <a:pPr marL="322263" indent="-322263">
              <a:spcBef>
                <a:spcPts val="700"/>
              </a:spcBef>
              <a:buClr>
                <a:srgbClr val="FFD320"/>
              </a:buClr>
              <a:buSzPct val="45000"/>
              <a:buFont typeface="Wingdings" charset="2"/>
              <a:buChar char="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</a:pPr>
            <a:r>
              <a:rPr lang="en-GB" sz="2800" dirty="0">
                <a:solidFill>
                  <a:srgbClr val="0070C0"/>
                </a:solidFill>
              </a:rPr>
              <a:t>Excellent contrast medium on ultrasound.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9950" y="2879725"/>
            <a:ext cx="4140200" cy="287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0863" y="1963738"/>
            <a:ext cx="5497512" cy="3876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8224838" cy="1139825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AU"/>
              <a:t>Longitudinal View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685800" y="82550"/>
            <a:ext cx="7772400" cy="1435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hangingPunct="1">
              <a:lnSpc>
                <a:spcPct val="100000"/>
              </a:lnSpc>
              <a:buClrTx/>
              <a:buSzPct val="4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4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Immediate </a:t>
            </a:r>
            <a:r>
              <a:rPr lang="en-GB" sz="3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Perivenous</a:t>
            </a:r>
            <a:r>
              <a:rPr lang="en-GB" sz="34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Compression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520825"/>
            <a:ext cx="6477000" cy="4052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Ultrasound-Guided Sclerotherapy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/>
              <a:t>Ultrasound-guided foam </a:t>
            </a:r>
            <a:r>
              <a:rPr lang="en-US" sz="2400" dirty="0" err="1"/>
              <a:t>sclerotherapy</a:t>
            </a:r>
            <a:r>
              <a:rPr lang="en-US" sz="2400" dirty="0"/>
              <a:t> used for</a:t>
            </a:r>
          </a:p>
          <a:p>
            <a:pPr lvl="1"/>
            <a:r>
              <a:rPr lang="en-US" sz="2000" dirty="0" err="1"/>
              <a:t>Truncal</a:t>
            </a:r>
            <a:r>
              <a:rPr lang="en-US" sz="2000" dirty="0"/>
              <a:t> incompetence with vein diameters&lt;6mm</a:t>
            </a:r>
          </a:p>
          <a:p>
            <a:pPr lvl="1"/>
            <a:r>
              <a:rPr lang="en-US" sz="2000" dirty="0"/>
              <a:t>Incompetent perforators</a:t>
            </a:r>
          </a:p>
          <a:p>
            <a:pPr lvl="1"/>
            <a:r>
              <a:rPr lang="en-US" sz="2000" dirty="0" smtClean="0"/>
              <a:t>Recurrent varicose </a:t>
            </a:r>
            <a:r>
              <a:rPr lang="en-US" sz="2000" dirty="0"/>
              <a:t>veins</a:t>
            </a:r>
          </a:p>
          <a:p>
            <a:pPr lvl="1"/>
            <a:r>
              <a:rPr lang="en-US" sz="2000" dirty="0"/>
              <a:t>Atypical refluxes e.g. </a:t>
            </a:r>
            <a:r>
              <a:rPr lang="en-US" sz="2000" dirty="0" err="1"/>
              <a:t>Giacomini</a:t>
            </a:r>
            <a:r>
              <a:rPr lang="en-US" sz="2000" dirty="0"/>
              <a:t>, </a:t>
            </a:r>
            <a:r>
              <a:rPr lang="en-US" sz="2000" dirty="0" err="1"/>
              <a:t>femoro-popliteal</a:t>
            </a:r>
            <a:endParaRPr lang="en-AU" sz="2000" dirty="0"/>
          </a:p>
        </p:txBody>
      </p:sp>
      <p:pic>
        <p:nvPicPr>
          <p:cNvPr id="25606" name="Picture 6" descr="ugs 2a0004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1916832"/>
            <a:ext cx="1900238" cy="2895600"/>
          </a:xfrm>
          <a:noFill/>
          <a:ln/>
        </p:spPr>
      </p:pic>
      <p:pic>
        <p:nvPicPr>
          <p:cNvPr id="25607" name="Picture 7" descr="ugs 2b0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916832"/>
            <a:ext cx="2038350" cy="28194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Physical Ablation Techniques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Alternative, less invasive approaches to surgical striping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Endovenous laser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810nM diode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940nM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980nM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1064nM - </a:t>
            </a:r>
            <a:r>
              <a:rPr lang="en-US" sz="2400" dirty="0" err="1" smtClean="0"/>
              <a:t>NdYAG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1320nM – </a:t>
            </a:r>
            <a:r>
              <a:rPr lang="en-US" sz="2400" dirty="0" err="1" smtClean="0"/>
              <a:t>NdYAG</a:t>
            </a:r>
            <a:endParaRPr lang="en-US" sz="2400" dirty="0" smtClean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1500nM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800" dirty="0"/>
              <a:t>Radio-frequency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“VNUS” closure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VNUS   Closure ® 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Multi-Center International Registry Results</a:t>
            </a:r>
          </a:p>
          <a:p>
            <a:r>
              <a:rPr lang="en-US"/>
              <a:t>The VNUS international, multi-center registry results demonstrate a highly effective, stable outcome with 5 year follow-up after Closure® procedure. Of patients reflux-free at 1 year follow-up, 92% remain reflux-free at latest follow-up out to 5 years.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3 Randomised Trials </a:t>
            </a:r>
            <a:br>
              <a:rPr lang="en-US" sz="4000"/>
            </a:br>
            <a:r>
              <a:rPr lang="en-US" sz="4000"/>
              <a:t>VNUS vs Surgery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sz="1800"/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/>
              <a:t>The Closure procedure in these trials resulted in:</a:t>
            </a:r>
          </a:p>
          <a:p>
            <a:pPr>
              <a:lnSpc>
                <a:spcPct val="80000"/>
              </a:lnSpc>
            </a:pPr>
            <a:r>
              <a:rPr lang="en-US" sz="1800"/>
              <a:t>Less post-operative recuperation time </a:t>
            </a:r>
          </a:p>
          <a:p>
            <a:pPr>
              <a:lnSpc>
                <a:spcPct val="80000"/>
              </a:lnSpc>
            </a:pPr>
            <a:r>
              <a:rPr lang="en-US" sz="1800"/>
              <a:t>Faster return to work and normal activity </a:t>
            </a:r>
          </a:p>
          <a:p>
            <a:pPr>
              <a:lnSpc>
                <a:spcPct val="80000"/>
              </a:lnSpc>
            </a:pPr>
            <a:r>
              <a:rPr lang="en-US" sz="1800"/>
              <a:t>Less post-operative pain and limitation of physical activity </a:t>
            </a:r>
          </a:p>
          <a:p>
            <a:pPr>
              <a:lnSpc>
                <a:spcPct val="80000"/>
              </a:lnSpc>
            </a:pPr>
            <a:r>
              <a:rPr lang="en-US" sz="1800"/>
              <a:t>Higher quality of life scores than vein stripping </a:t>
            </a:r>
          </a:p>
          <a:p>
            <a:pPr>
              <a:lnSpc>
                <a:spcPct val="80000"/>
              </a:lnSpc>
            </a:pPr>
            <a:r>
              <a:rPr lang="en-US" sz="1800"/>
              <a:t>In addition, the multi-center comparative trial showed fewer complications and adverse events in the Closure treated patients than patients receiving vein stripping.</a:t>
            </a:r>
          </a:p>
          <a:p>
            <a:pPr>
              <a:lnSpc>
                <a:spcPct val="80000"/>
              </a:lnSpc>
            </a:pPr>
            <a:r>
              <a:rPr lang="en-US" sz="1800"/>
              <a:t>In every comparison of the two procedures in which statistically differences were observed, the result was always in favor of the Closure procedure </a:t>
            </a:r>
          </a:p>
          <a:p>
            <a:pPr>
              <a:lnSpc>
                <a:spcPct val="80000"/>
              </a:lnSpc>
            </a:pPr>
            <a:r>
              <a:rPr lang="en-US" sz="1800"/>
              <a:t>80.5% of Closure treated patients returned to normal activities within one day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/>
              <a:t>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Neovascularization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The rate of </a:t>
            </a:r>
            <a:r>
              <a:rPr lang="en-US" dirty="0" err="1"/>
              <a:t>neovascularization</a:t>
            </a:r>
            <a:r>
              <a:rPr lang="en-US" dirty="0"/>
              <a:t>, reportedly a cause of reflux recurrence in stripping and ligation procedures, was 0.5% at 24 month follow-up in limbs treated with the Closure procedure</a:t>
            </a:r>
            <a:r>
              <a:rPr lang="en-US" dirty="0" smtClean="0"/>
              <a:t>.</a:t>
            </a:r>
          </a:p>
          <a:p>
            <a:r>
              <a:rPr lang="en-US" dirty="0" smtClean="0"/>
              <a:t>Disadvantage – costly consumables</a:t>
            </a:r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Endovenous Laser Ablation</a:t>
            </a:r>
          </a:p>
        </p:txBody>
      </p:sp>
      <p:pic>
        <p:nvPicPr>
          <p:cNvPr id="26627" name="Picture 3" descr="CTEV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556792"/>
            <a:ext cx="5791200" cy="497681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What is Venous Disease?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AU"/>
              <a:t>Widmer’s Classification(1978) Basle Study</a:t>
            </a:r>
          </a:p>
          <a:p>
            <a:pPr>
              <a:lnSpc>
                <a:spcPct val="90000"/>
              </a:lnSpc>
            </a:pPr>
            <a:r>
              <a:rPr lang="en-AU"/>
              <a:t>Varicose Veins</a:t>
            </a:r>
          </a:p>
          <a:p>
            <a:pPr lvl="1">
              <a:lnSpc>
                <a:spcPct val="90000"/>
              </a:lnSpc>
            </a:pPr>
            <a:r>
              <a:rPr lang="en-AU"/>
              <a:t>“hyphenwebs” (=telangiectasias, spiders):</a:t>
            </a:r>
          </a:p>
          <a:p>
            <a:pPr lvl="1">
              <a:lnSpc>
                <a:spcPct val="90000"/>
              </a:lnSpc>
            </a:pPr>
            <a:r>
              <a:rPr lang="en-AU"/>
              <a:t>Reticular varicose veins: dilated, tortuous subcutaneous veins, not belonging to the main trunk or its major branches</a:t>
            </a:r>
          </a:p>
          <a:p>
            <a:pPr lvl="1">
              <a:lnSpc>
                <a:spcPct val="90000"/>
              </a:lnSpc>
            </a:pPr>
            <a:r>
              <a:rPr lang="en-AU"/>
              <a:t>Trunk varicosities: dilated, tortuous trunks of the great or small saphenous vein and their abnormal tributaries</a:t>
            </a:r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221088"/>
            <a:ext cx="167413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4221088"/>
            <a:ext cx="168372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685800" y="2286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eaLnBrk="1" hangingPunct="1"/>
            <a:r>
              <a:rPr lang="en-US" altLang="en-US" sz="4400" baseline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Light Absorption in Tissue </a:t>
            </a: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1066800" y="1371600"/>
            <a:ext cx="7137400" cy="4456113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AU"/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>
            <a:off x="3538538" y="2327275"/>
            <a:ext cx="45561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AU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>
            <a:off x="3533775" y="2665413"/>
            <a:ext cx="45561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AU"/>
          </a:p>
        </p:txBody>
      </p:sp>
      <p:sp>
        <p:nvSpPr>
          <p:cNvPr id="43014" name="Line 6"/>
          <p:cNvSpPr>
            <a:spLocks noChangeShapeType="1"/>
          </p:cNvSpPr>
          <p:nvPr/>
        </p:nvSpPr>
        <p:spPr bwMode="auto">
          <a:xfrm>
            <a:off x="3543300" y="3017838"/>
            <a:ext cx="45561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AU"/>
          </a:p>
        </p:txBody>
      </p:sp>
      <p:sp>
        <p:nvSpPr>
          <p:cNvPr id="43015" name="Line 7"/>
          <p:cNvSpPr>
            <a:spLocks noChangeShapeType="1"/>
          </p:cNvSpPr>
          <p:nvPr/>
        </p:nvSpPr>
        <p:spPr bwMode="auto">
          <a:xfrm>
            <a:off x="3538538" y="3355975"/>
            <a:ext cx="45561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AU"/>
          </a:p>
        </p:txBody>
      </p:sp>
      <p:sp>
        <p:nvSpPr>
          <p:cNvPr id="43016" name="Line 8"/>
          <p:cNvSpPr>
            <a:spLocks noChangeShapeType="1"/>
          </p:cNvSpPr>
          <p:nvPr/>
        </p:nvSpPr>
        <p:spPr bwMode="auto">
          <a:xfrm>
            <a:off x="3533775" y="3665538"/>
            <a:ext cx="45561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AU"/>
          </a:p>
        </p:txBody>
      </p:sp>
      <p:sp>
        <p:nvSpPr>
          <p:cNvPr id="43017" name="Line 9"/>
          <p:cNvSpPr>
            <a:spLocks noChangeShapeType="1"/>
          </p:cNvSpPr>
          <p:nvPr/>
        </p:nvSpPr>
        <p:spPr bwMode="auto">
          <a:xfrm>
            <a:off x="3543300" y="4003675"/>
            <a:ext cx="45561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AU"/>
          </a:p>
        </p:txBody>
      </p:sp>
      <p:sp>
        <p:nvSpPr>
          <p:cNvPr id="43018" name="Line 10"/>
          <p:cNvSpPr>
            <a:spLocks noChangeShapeType="1"/>
          </p:cNvSpPr>
          <p:nvPr/>
        </p:nvSpPr>
        <p:spPr bwMode="auto">
          <a:xfrm>
            <a:off x="3538538" y="4327525"/>
            <a:ext cx="45561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AU"/>
          </a:p>
        </p:txBody>
      </p:sp>
      <p:sp>
        <p:nvSpPr>
          <p:cNvPr id="43019" name="Line 11"/>
          <p:cNvSpPr>
            <a:spLocks noChangeShapeType="1"/>
          </p:cNvSpPr>
          <p:nvPr/>
        </p:nvSpPr>
        <p:spPr bwMode="auto">
          <a:xfrm>
            <a:off x="3533775" y="4679950"/>
            <a:ext cx="45561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AU"/>
          </a:p>
        </p:txBody>
      </p:sp>
      <p:sp>
        <p:nvSpPr>
          <p:cNvPr id="43020" name="Line 12"/>
          <p:cNvSpPr>
            <a:spLocks noChangeShapeType="1"/>
          </p:cNvSpPr>
          <p:nvPr/>
        </p:nvSpPr>
        <p:spPr bwMode="auto">
          <a:xfrm>
            <a:off x="3543300" y="5032375"/>
            <a:ext cx="45561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AU"/>
          </a:p>
        </p:txBody>
      </p:sp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3028950" y="2176463"/>
            <a:ext cx="6588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baseline="0">
                <a:solidFill>
                  <a:srgbClr val="000000"/>
                </a:solidFill>
                <a:effectLst/>
                <a:latin typeface="Arial" charset="0"/>
              </a:rPr>
              <a:t>1 µm</a:t>
            </a:r>
          </a:p>
        </p:txBody>
      </p:sp>
      <p:sp>
        <p:nvSpPr>
          <p:cNvPr id="43022" name="Text Box 14"/>
          <p:cNvSpPr txBox="1">
            <a:spLocks noChangeArrowheads="1"/>
          </p:cNvSpPr>
          <p:nvPr/>
        </p:nvSpPr>
        <p:spPr bwMode="auto">
          <a:xfrm>
            <a:off x="2967038" y="2552700"/>
            <a:ext cx="6588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baseline="0">
                <a:solidFill>
                  <a:srgbClr val="000000"/>
                </a:solidFill>
                <a:effectLst/>
                <a:latin typeface="Arial" charset="0"/>
              </a:rPr>
              <a:t>10 µm</a:t>
            </a:r>
          </a:p>
        </p:txBody>
      </p:sp>
      <p:sp>
        <p:nvSpPr>
          <p:cNvPr id="43023" name="Text Box 15"/>
          <p:cNvSpPr txBox="1">
            <a:spLocks noChangeArrowheads="1"/>
          </p:cNvSpPr>
          <p:nvPr/>
        </p:nvSpPr>
        <p:spPr bwMode="auto">
          <a:xfrm>
            <a:off x="2871788" y="2879725"/>
            <a:ext cx="958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baseline="0">
                <a:solidFill>
                  <a:srgbClr val="000000"/>
                </a:solidFill>
                <a:effectLst/>
                <a:latin typeface="Arial" charset="0"/>
              </a:rPr>
              <a:t>100 µm</a:t>
            </a:r>
          </a:p>
        </p:txBody>
      </p:sp>
      <p:sp>
        <p:nvSpPr>
          <p:cNvPr id="43024" name="Text Box 16"/>
          <p:cNvSpPr txBox="1">
            <a:spLocks noChangeArrowheads="1"/>
          </p:cNvSpPr>
          <p:nvPr/>
        </p:nvSpPr>
        <p:spPr bwMode="auto">
          <a:xfrm>
            <a:off x="2967038" y="3219450"/>
            <a:ext cx="6588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baseline="0">
                <a:solidFill>
                  <a:srgbClr val="000000"/>
                </a:solidFill>
                <a:effectLst/>
                <a:latin typeface="Arial" charset="0"/>
              </a:rPr>
              <a:t>1 mm</a:t>
            </a:r>
          </a:p>
        </p:txBody>
      </p:sp>
      <p:sp>
        <p:nvSpPr>
          <p:cNvPr id="43025" name="Text Box 17"/>
          <p:cNvSpPr txBox="1">
            <a:spLocks noChangeArrowheads="1"/>
          </p:cNvSpPr>
          <p:nvPr/>
        </p:nvSpPr>
        <p:spPr bwMode="auto">
          <a:xfrm>
            <a:off x="2871788" y="3529013"/>
            <a:ext cx="7540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baseline="0">
                <a:solidFill>
                  <a:srgbClr val="000000"/>
                </a:solidFill>
                <a:effectLst/>
                <a:latin typeface="Arial" charset="0"/>
              </a:rPr>
              <a:t>10 mm</a:t>
            </a:r>
          </a:p>
        </p:txBody>
      </p:sp>
      <p:sp>
        <p:nvSpPr>
          <p:cNvPr id="43026" name="Text Box 18"/>
          <p:cNvSpPr txBox="1">
            <a:spLocks noChangeArrowheads="1"/>
          </p:cNvSpPr>
          <p:nvPr/>
        </p:nvSpPr>
        <p:spPr bwMode="auto">
          <a:xfrm>
            <a:off x="2774950" y="3865563"/>
            <a:ext cx="9493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baseline="0">
                <a:solidFill>
                  <a:srgbClr val="000000"/>
                </a:solidFill>
                <a:effectLst/>
                <a:latin typeface="Arial" charset="0"/>
              </a:rPr>
              <a:t>100 mm</a:t>
            </a:r>
          </a:p>
        </p:txBody>
      </p:sp>
      <p:sp>
        <p:nvSpPr>
          <p:cNvPr id="43027" name="Text Box 19"/>
          <p:cNvSpPr txBox="1">
            <a:spLocks noChangeArrowheads="1"/>
          </p:cNvSpPr>
          <p:nvPr/>
        </p:nvSpPr>
        <p:spPr bwMode="auto">
          <a:xfrm>
            <a:off x="3065463" y="4176713"/>
            <a:ext cx="6588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baseline="0">
                <a:solidFill>
                  <a:srgbClr val="000000"/>
                </a:solidFill>
                <a:effectLst/>
                <a:latin typeface="Arial" charset="0"/>
              </a:rPr>
              <a:t>1 m</a:t>
            </a:r>
          </a:p>
        </p:txBody>
      </p:sp>
      <p:sp>
        <p:nvSpPr>
          <p:cNvPr id="43028" name="Text Box 20"/>
          <p:cNvSpPr txBox="1">
            <a:spLocks noChangeArrowheads="1"/>
          </p:cNvSpPr>
          <p:nvPr/>
        </p:nvSpPr>
        <p:spPr bwMode="auto">
          <a:xfrm>
            <a:off x="2967038" y="4519613"/>
            <a:ext cx="6588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baseline="0">
                <a:solidFill>
                  <a:srgbClr val="000000"/>
                </a:solidFill>
                <a:effectLst/>
                <a:latin typeface="Arial" charset="0"/>
              </a:rPr>
              <a:t>10 m</a:t>
            </a:r>
          </a:p>
        </p:txBody>
      </p:sp>
      <p:sp>
        <p:nvSpPr>
          <p:cNvPr id="43029" name="Text Box 21"/>
          <p:cNvSpPr txBox="1">
            <a:spLocks noChangeArrowheads="1"/>
          </p:cNvSpPr>
          <p:nvPr/>
        </p:nvSpPr>
        <p:spPr bwMode="auto">
          <a:xfrm>
            <a:off x="2967038" y="4856163"/>
            <a:ext cx="6588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baseline="0">
                <a:solidFill>
                  <a:srgbClr val="000000"/>
                </a:solidFill>
                <a:effectLst/>
                <a:latin typeface="Arial" charset="0"/>
              </a:rPr>
              <a:t>100 m</a:t>
            </a:r>
          </a:p>
        </p:txBody>
      </p:sp>
      <p:sp>
        <p:nvSpPr>
          <p:cNvPr id="43030" name="Text Box 22"/>
          <p:cNvSpPr txBox="1">
            <a:spLocks noChangeArrowheads="1"/>
          </p:cNvSpPr>
          <p:nvPr/>
        </p:nvSpPr>
        <p:spPr bwMode="auto">
          <a:xfrm>
            <a:off x="3225800" y="5130800"/>
            <a:ext cx="6588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baseline="0">
                <a:solidFill>
                  <a:srgbClr val="000000"/>
                </a:solidFill>
                <a:effectLst/>
                <a:latin typeface="Arial" charset="0"/>
              </a:rPr>
              <a:t>0.1</a:t>
            </a:r>
          </a:p>
        </p:txBody>
      </p:sp>
      <p:sp>
        <p:nvSpPr>
          <p:cNvPr id="43031" name="Text Box 23"/>
          <p:cNvSpPr txBox="1">
            <a:spLocks noChangeArrowheads="1"/>
          </p:cNvSpPr>
          <p:nvPr/>
        </p:nvSpPr>
        <p:spPr bwMode="auto">
          <a:xfrm>
            <a:off x="5153025" y="5130800"/>
            <a:ext cx="6588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baseline="0">
                <a:solidFill>
                  <a:srgbClr val="000000"/>
                </a:solidFill>
                <a:effectLst/>
                <a:latin typeface="Arial" charset="0"/>
              </a:rPr>
              <a:t>0.5</a:t>
            </a:r>
          </a:p>
        </p:txBody>
      </p:sp>
      <p:sp>
        <p:nvSpPr>
          <p:cNvPr id="43032" name="Text Box 24"/>
          <p:cNvSpPr txBox="1">
            <a:spLocks noChangeArrowheads="1"/>
          </p:cNvSpPr>
          <p:nvPr/>
        </p:nvSpPr>
        <p:spPr bwMode="auto">
          <a:xfrm>
            <a:off x="5834063" y="5113338"/>
            <a:ext cx="6588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baseline="0">
                <a:solidFill>
                  <a:srgbClr val="000000"/>
                </a:solidFill>
                <a:effectLst/>
                <a:latin typeface="Arial" charset="0"/>
              </a:rPr>
              <a:t>1</a:t>
            </a:r>
          </a:p>
        </p:txBody>
      </p:sp>
      <p:sp>
        <p:nvSpPr>
          <p:cNvPr id="43033" name="Text Box 25"/>
          <p:cNvSpPr txBox="1">
            <a:spLocks noChangeArrowheads="1"/>
          </p:cNvSpPr>
          <p:nvPr/>
        </p:nvSpPr>
        <p:spPr bwMode="auto">
          <a:xfrm>
            <a:off x="6848475" y="5119688"/>
            <a:ext cx="6588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baseline="0">
                <a:solidFill>
                  <a:srgbClr val="000000"/>
                </a:solidFill>
                <a:effectLst/>
                <a:latin typeface="Arial" charset="0"/>
              </a:rPr>
              <a:t>2</a:t>
            </a:r>
          </a:p>
        </p:txBody>
      </p:sp>
      <p:sp>
        <p:nvSpPr>
          <p:cNvPr id="43034" name="Text Box 26"/>
          <p:cNvSpPr txBox="1">
            <a:spLocks noChangeArrowheads="1"/>
          </p:cNvSpPr>
          <p:nvPr/>
        </p:nvSpPr>
        <p:spPr bwMode="auto">
          <a:xfrm>
            <a:off x="7856538" y="5113338"/>
            <a:ext cx="6588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baseline="0">
                <a:solidFill>
                  <a:srgbClr val="000000"/>
                </a:solidFill>
                <a:effectLst/>
                <a:latin typeface="Arial" charset="0"/>
              </a:rPr>
              <a:t>3</a:t>
            </a:r>
          </a:p>
        </p:txBody>
      </p:sp>
      <p:sp>
        <p:nvSpPr>
          <p:cNvPr id="43035" name="Text Box 27"/>
          <p:cNvSpPr txBox="1">
            <a:spLocks noChangeArrowheads="1"/>
          </p:cNvSpPr>
          <p:nvPr/>
        </p:nvSpPr>
        <p:spPr bwMode="auto">
          <a:xfrm>
            <a:off x="4789488" y="5130800"/>
            <a:ext cx="6588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baseline="0">
                <a:solidFill>
                  <a:srgbClr val="000000"/>
                </a:solidFill>
                <a:effectLst/>
                <a:latin typeface="Arial" charset="0"/>
              </a:rPr>
              <a:t>0.4</a:t>
            </a:r>
          </a:p>
        </p:txBody>
      </p:sp>
      <p:sp>
        <p:nvSpPr>
          <p:cNvPr id="43036" name="Text Box 28"/>
          <p:cNvSpPr txBox="1">
            <a:spLocks noChangeArrowheads="1"/>
          </p:cNvSpPr>
          <p:nvPr/>
        </p:nvSpPr>
        <p:spPr bwMode="auto">
          <a:xfrm>
            <a:off x="4391025" y="5130800"/>
            <a:ext cx="6588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baseline="0">
                <a:solidFill>
                  <a:srgbClr val="000000"/>
                </a:solidFill>
                <a:effectLst/>
                <a:latin typeface="Arial" charset="0"/>
              </a:rPr>
              <a:t>0.3</a:t>
            </a:r>
          </a:p>
        </p:txBody>
      </p:sp>
      <p:sp>
        <p:nvSpPr>
          <p:cNvPr id="43037" name="Text Box 29"/>
          <p:cNvSpPr txBox="1">
            <a:spLocks noChangeArrowheads="1"/>
          </p:cNvSpPr>
          <p:nvPr/>
        </p:nvSpPr>
        <p:spPr bwMode="auto">
          <a:xfrm>
            <a:off x="3971925" y="5130800"/>
            <a:ext cx="6588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baseline="0">
                <a:solidFill>
                  <a:srgbClr val="000000"/>
                </a:solidFill>
                <a:effectLst/>
                <a:latin typeface="Arial" charset="0"/>
              </a:rPr>
              <a:t>0.2</a:t>
            </a:r>
          </a:p>
        </p:txBody>
      </p:sp>
      <p:sp>
        <p:nvSpPr>
          <p:cNvPr id="43038" name="Line 30"/>
          <p:cNvSpPr>
            <a:spLocks noChangeShapeType="1"/>
          </p:cNvSpPr>
          <p:nvPr/>
        </p:nvSpPr>
        <p:spPr bwMode="auto">
          <a:xfrm flipV="1">
            <a:off x="6243638" y="2101850"/>
            <a:ext cx="0" cy="291465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AU"/>
          </a:p>
        </p:txBody>
      </p:sp>
      <p:sp>
        <p:nvSpPr>
          <p:cNvPr id="43039" name="Freeform 31"/>
          <p:cNvSpPr>
            <a:spLocks/>
          </p:cNvSpPr>
          <p:nvPr/>
        </p:nvSpPr>
        <p:spPr bwMode="auto">
          <a:xfrm>
            <a:off x="4092575" y="2336800"/>
            <a:ext cx="3817938" cy="2714625"/>
          </a:xfrm>
          <a:custGeom>
            <a:avLst/>
            <a:gdLst/>
            <a:ahLst/>
            <a:cxnLst>
              <a:cxn ang="0">
                <a:pos x="0" y="1097"/>
              </a:cxn>
              <a:cxn ang="0">
                <a:pos x="256" y="1253"/>
              </a:cxn>
              <a:cxn ang="0">
                <a:pos x="512" y="1472"/>
              </a:cxn>
              <a:cxn ang="0">
                <a:pos x="741" y="1673"/>
              </a:cxn>
              <a:cxn ang="0">
                <a:pos x="851" y="1655"/>
              </a:cxn>
              <a:cxn ang="0">
                <a:pos x="905" y="1344"/>
              </a:cxn>
              <a:cxn ang="0">
                <a:pos x="1097" y="960"/>
              </a:cxn>
              <a:cxn ang="0">
                <a:pos x="1289" y="933"/>
              </a:cxn>
              <a:cxn ang="0">
                <a:pos x="1390" y="503"/>
              </a:cxn>
              <a:cxn ang="0">
                <a:pos x="1673" y="731"/>
              </a:cxn>
              <a:cxn ang="0">
                <a:pos x="1765" y="485"/>
              </a:cxn>
              <a:cxn ang="0">
                <a:pos x="1984" y="613"/>
              </a:cxn>
              <a:cxn ang="0">
                <a:pos x="2405" y="0"/>
              </a:cxn>
            </a:cxnLst>
            <a:rect l="0" t="0" r="r" b="b"/>
            <a:pathLst>
              <a:path w="2405" h="1710">
                <a:moveTo>
                  <a:pt x="0" y="1097"/>
                </a:moveTo>
                <a:cubicBezTo>
                  <a:pt x="85" y="1144"/>
                  <a:pt x="171" y="1191"/>
                  <a:pt x="256" y="1253"/>
                </a:cubicBezTo>
                <a:cubicBezTo>
                  <a:pt x="341" y="1315"/>
                  <a:pt x="431" y="1402"/>
                  <a:pt x="512" y="1472"/>
                </a:cubicBezTo>
                <a:cubicBezTo>
                  <a:pt x="593" y="1542"/>
                  <a:pt x="685" y="1643"/>
                  <a:pt x="741" y="1673"/>
                </a:cubicBezTo>
                <a:cubicBezTo>
                  <a:pt x="797" y="1703"/>
                  <a:pt x="824" y="1710"/>
                  <a:pt x="851" y="1655"/>
                </a:cubicBezTo>
                <a:cubicBezTo>
                  <a:pt x="878" y="1600"/>
                  <a:pt x="864" y="1460"/>
                  <a:pt x="905" y="1344"/>
                </a:cubicBezTo>
                <a:cubicBezTo>
                  <a:pt x="946" y="1228"/>
                  <a:pt x="1033" y="1028"/>
                  <a:pt x="1097" y="960"/>
                </a:cubicBezTo>
                <a:cubicBezTo>
                  <a:pt x="1161" y="892"/>
                  <a:pt x="1240" y="1009"/>
                  <a:pt x="1289" y="933"/>
                </a:cubicBezTo>
                <a:cubicBezTo>
                  <a:pt x="1338" y="857"/>
                  <a:pt x="1326" y="537"/>
                  <a:pt x="1390" y="503"/>
                </a:cubicBezTo>
                <a:cubicBezTo>
                  <a:pt x="1454" y="469"/>
                  <a:pt x="1611" y="734"/>
                  <a:pt x="1673" y="731"/>
                </a:cubicBezTo>
                <a:cubicBezTo>
                  <a:pt x="1735" y="728"/>
                  <a:pt x="1713" y="505"/>
                  <a:pt x="1765" y="485"/>
                </a:cubicBezTo>
                <a:cubicBezTo>
                  <a:pt x="1817" y="465"/>
                  <a:pt x="1877" y="694"/>
                  <a:pt x="1984" y="613"/>
                </a:cubicBezTo>
                <a:cubicBezTo>
                  <a:pt x="2091" y="532"/>
                  <a:pt x="2292" y="72"/>
                  <a:pt x="2405" y="0"/>
                </a:cubicBezTo>
              </a:path>
            </a:pathLst>
          </a:custGeom>
          <a:noFill/>
          <a:ln w="3810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en-AU"/>
          </a:p>
        </p:txBody>
      </p:sp>
      <p:sp>
        <p:nvSpPr>
          <p:cNvPr id="43040" name="Text Box 32"/>
          <p:cNvSpPr txBox="1">
            <a:spLocks noChangeArrowheads="1"/>
          </p:cNvSpPr>
          <p:nvPr/>
        </p:nvSpPr>
        <p:spPr bwMode="auto">
          <a:xfrm>
            <a:off x="3506788" y="4024313"/>
            <a:ext cx="930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baseline="0">
                <a:solidFill>
                  <a:srgbClr val="000000"/>
                </a:solidFill>
                <a:effectLst/>
                <a:latin typeface="Arial" charset="0"/>
              </a:rPr>
              <a:t>Water</a:t>
            </a:r>
          </a:p>
        </p:txBody>
      </p:sp>
      <p:sp>
        <p:nvSpPr>
          <p:cNvPr id="43041" name="Text Box 33"/>
          <p:cNvSpPr txBox="1">
            <a:spLocks noChangeArrowheads="1"/>
          </p:cNvSpPr>
          <p:nvPr/>
        </p:nvSpPr>
        <p:spPr bwMode="auto">
          <a:xfrm>
            <a:off x="5189538" y="5341938"/>
            <a:ext cx="18875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baseline="0">
                <a:solidFill>
                  <a:srgbClr val="000000"/>
                </a:solidFill>
                <a:effectLst/>
                <a:latin typeface="Arial" charset="0"/>
              </a:rPr>
              <a:t>Wavelength</a:t>
            </a:r>
          </a:p>
        </p:txBody>
      </p:sp>
      <p:sp>
        <p:nvSpPr>
          <p:cNvPr id="43042" name="Text Box 34"/>
          <p:cNvSpPr txBox="1">
            <a:spLocks noChangeArrowheads="1"/>
          </p:cNvSpPr>
          <p:nvPr/>
        </p:nvSpPr>
        <p:spPr bwMode="auto">
          <a:xfrm>
            <a:off x="3744913" y="2717800"/>
            <a:ext cx="13049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baseline="0">
                <a:solidFill>
                  <a:srgbClr val="CC0000"/>
                </a:solidFill>
                <a:effectLst/>
                <a:latin typeface="Arial" charset="0"/>
              </a:rPr>
              <a:t>Hemoglobin</a:t>
            </a:r>
          </a:p>
        </p:txBody>
      </p:sp>
      <p:sp>
        <p:nvSpPr>
          <p:cNvPr id="43043" name="Freeform 35"/>
          <p:cNvSpPr>
            <a:spLocks/>
          </p:cNvSpPr>
          <p:nvPr/>
        </p:nvSpPr>
        <p:spPr bwMode="auto">
          <a:xfrm>
            <a:off x="4533900" y="2552700"/>
            <a:ext cx="1446213" cy="6667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64" y="88"/>
              </a:cxn>
              <a:cxn ang="0">
                <a:pos x="664" y="192"/>
              </a:cxn>
              <a:cxn ang="0">
                <a:pos x="912" y="408"/>
              </a:cxn>
              <a:cxn ang="0">
                <a:pos x="1392" y="1248"/>
              </a:cxn>
            </a:cxnLst>
            <a:rect l="0" t="0" r="r" b="b"/>
            <a:pathLst>
              <a:path w="1392" h="1248">
                <a:moveTo>
                  <a:pt x="0" y="0"/>
                </a:moveTo>
                <a:cubicBezTo>
                  <a:pt x="176" y="28"/>
                  <a:pt x="353" y="56"/>
                  <a:pt x="464" y="88"/>
                </a:cubicBezTo>
                <a:cubicBezTo>
                  <a:pt x="575" y="120"/>
                  <a:pt x="589" y="139"/>
                  <a:pt x="664" y="192"/>
                </a:cubicBezTo>
                <a:cubicBezTo>
                  <a:pt x="739" y="245"/>
                  <a:pt x="791" y="232"/>
                  <a:pt x="912" y="408"/>
                </a:cubicBezTo>
                <a:cubicBezTo>
                  <a:pt x="1033" y="584"/>
                  <a:pt x="1212" y="916"/>
                  <a:pt x="1392" y="1248"/>
                </a:cubicBezTo>
              </a:path>
            </a:pathLst>
          </a:custGeom>
          <a:noFill/>
          <a:ln w="38100" cap="flat" cmpd="sng">
            <a:solidFill>
              <a:srgbClr val="996600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en-AU"/>
          </a:p>
        </p:txBody>
      </p:sp>
      <p:sp>
        <p:nvSpPr>
          <p:cNvPr id="43044" name="Text Box 36"/>
          <p:cNvSpPr txBox="1">
            <a:spLocks noChangeArrowheads="1"/>
          </p:cNvSpPr>
          <p:nvPr/>
        </p:nvSpPr>
        <p:spPr bwMode="auto">
          <a:xfrm>
            <a:off x="4418013" y="2247900"/>
            <a:ext cx="1092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baseline="0">
                <a:solidFill>
                  <a:srgbClr val="996600"/>
                </a:solidFill>
                <a:effectLst/>
                <a:latin typeface="Arial" charset="0"/>
              </a:rPr>
              <a:t>Melanin</a:t>
            </a:r>
          </a:p>
        </p:txBody>
      </p:sp>
      <p:sp>
        <p:nvSpPr>
          <p:cNvPr id="43045" name="Freeform 37"/>
          <p:cNvSpPr>
            <a:spLocks/>
          </p:cNvSpPr>
          <p:nvPr/>
        </p:nvSpPr>
        <p:spPr bwMode="auto">
          <a:xfrm>
            <a:off x="4078288" y="2484438"/>
            <a:ext cx="1901825" cy="1292225"/>
          </a:xfrm>
          <a:custGeom>
            <a:avLst/>
            <a:gdLst/>
            <a:ahLst/>
            <a:cxnLst>
              <a:cxn ang="0">
                <a:pos x="0" y="72"/>
              </a:cxn>
              <a:cxn ang="0">
                <a:pos x="201" y="126"/>
              </a:cxn>
              <a:cxn ang="0">
                <a:pos x="521" y="172"/>
              </a:cxn>
              <a:cxn ang="0">
                <a:pos x="704" y="35"/>
              </a:cxn>
              <a:cxn ang="0">
                <a:pos x="796" y="382"/>
              </a:cxn>
              <a:cxn ang="0">
                <a:pos x="878" y="200"/>
              </a:cxn>
              <a:cxn ang="0">
                <a:pos x="978" y="739"/>
              </a:cxn>
              <a:cxn ang="0">
                <a:pos x="1042" y="648"/>
              </a:cxn>
              <a:cxn ang="0">
                <a:pos x="1198" y="584"/>
              </a:cxn>
            </a:cxnLst>
            <a:rect l="0" t="0" r="r" b="b"/>
            <a:pathLst>
              <a:path w="1198" h="814">
                <a:moveTo>
                  <a:pt x="0" y="72"/>
                </a:moveTo>
                <a:cubicBezTo>
                  <a:pt x="57" y="90"/>
                  <a:pt x="114" y="109"/>
                  <a:pt x="201" y="126"/>
                </a:cubicBezTo>
                <a:cubicBezTo>
                  <a:pt x="288" y="143"/>
                  <a:pt x="437" y="187"/>
                  <a:pt x="521" y="172"/>
                </a:cubicBezTo>
                <a:cubicBezTo>
                  <a:pt x="605" y="157"/>
                  <a:pt x="658" y="0"/>
                  <a:pt x="704" y="35"/>
                </a:cubicBezTo>
                <a:cubicBezTo>
                  <a:pt x="750" y="70"/>
                  <a:pt x="767" y="355"/>
                  <a:pt x="796" y="382"/>
                </a:cubicBezTo>
                <a:cubicBezTo>
                  <a:pt x="825" y="409"/>
                  <a:pt x="848" y="141"/>
                  <a:pt x="878" y="200"/>
                </a:cubicBezTo>
                <a:cubicBezTo>
                  <a:pt x="908" y="259"/>
                  <a:pt x="951" y="664"/>
                  <a:pt x="978" y="739"/>
                </a:cubicBezTo>
                <a:cubicBezTo>
                  <a:pt x="1005" y="814"/>
                  <a:pt x="1005" y="674"/>
                  <a:pt x="1042" y="648"/>
                </a:cubicBezTo>
                <a:cubicBezTo>
                  <a:pt x="1079" y="622"/>
                  <a:pt x="1171" y="593"/>
                  <a:pt x="1198" y="584"/>
                </a:cubicBezTo>
              </a:path>
            </a:pathLst>
          </a:custGeom>
          <a:noFill/>
          <a:ln w="38100" cap="flat" cmpd="sng">
            <a:solidFill>
              <a:srgbClr val="CC0000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en-AU"/>
          </a:p>
        </p:txBody>
      </p:sp>
      <p:grpSp>
        <p:nvGrpSpPr>
          <p:cNvPr id="43046" name="Group 38"/>
          <p:cNvGrpSpPr>
            <a:grpSpLocks/>
          </p:cNvGrpSpPr>
          <p:nvPr/>
        </p:nvGrpSpPr>
        <p:grpSpPr bwMode="auto">
          <a:xfrm>
            <a:off x="4964113" y="5029200"/>
            <a:ext cx="869950" cy="115888"/>
            <a:chOff x="316" y="2774"/>
            <a:chExt cx="548" cy="73"/>
          </a:xfrm>
        </p:grpSpPr>
        <p:sp>
          <p:nvSpPr>
            <p:cNvPr id="43047" name="Rectangle 39"/>
            <p:cNvSpPr>
              <a:spLocks noChangeArrowheads="1"/>
            </p:cNvSpPr>
            <p:nvPr/>
          </p:nvSpPr>
          <p:spPr bwMode="auto">
            <a:xfrm>
              <a:off x="504" y="2774"/>
              <a:ext cx="72" cy="73"/>
            </a:xfrm>
            <a:prstGeom prst="rect">
              <a:avLst/>
            </a:prstGeom>
            <a:gradFill rotWithShape="1">
              <a:gsLst>
                <a:gs pos="0">
                  <a:srgbClr val="0000FF"/>
                </a:gs>
                <a:gs pos="100000">
                  <a:srgbClr val="00FF0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43048" name="Rectangle 40"/>
            <p:cNvSpPr>
              <a:spLocks noChangeArrowheads="1"/>
            </p:cNvSpPr>
            <p:nvPr/>
          </p:nvSpPr>
          <p:spPr bwMode="auto">
            <a:xfrm>
              <a:off x="720" y="2774"/>
              <a:ext cx="72" cy="73"/>
            </a:xfrm>
            <a:prstGeom prst="rect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FF000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43049" name="Rectangle 41"/>
            <p:cNvSpPr>
              <a:spLocks noChangeArrowheads="1"/>
            </p:cNvSpPr>
            <p:nvPr/>
          </p:nvSpPr>
          <p:spPr bwMode="auto">
            <a:xfrm>
              <a:off x="316" y="2774"/>
              <a:ext cx="188" cy="73"/>
            </a:xfrm>
            <a:prstGeom prst="rect">
              <a:avLst/>
            </a:prstGeom>
            <a:gradFill rotWithShape="1">
              <a:gsLst>
                <a:gs pos="0">
                  <a:srgbClr val="660066"/>
                </a:gs>
                <a:gs pos="100000">
                  <a:srgbClr val="0000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43050" name="Rectangle 42"/>
            <p:cNvSpPr>
              <a:spLocks noChangeArrowheads="1"/>
            </p:cNvSpPr>
            <p:nvPr/>
          </p:nvSpPr>
          <p:spPr bwMode="auto">
            <a:xfrm>
              <a:off x="576" y="2774"/>
              <a:ext cx="72" cy="73"/>
            </a:xfrm>
            <a:prstGeom prst="rect">
              <a:avLst/>
            </a:prstGeom>
            <a:gradFill rotWithShape="1">
              <a:gsLst>
                <a:gs pos="0">
                  <a:srgbClr val="00CC00"/>
                </a:gs>
                <a:gs pos="100000">
                  <a:srgbClr val="FFFF0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43051" name="Rectangle 43"/>
            <p:cNvSpPr>
              <a:spLocks noChangeArrowheads="1"/>
            </p:cNvSpPr>
            <p:nvPr/>
          </p:nvSpPr>
          <p:spPr bwMode="auto">
            <a:xfrm>
              <a:off x="648" y="2774"/>
              <a:ext cx="72" cy="73"/>
            </a:xfrm>
            <a:prstGeom prst="rect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FF660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43052" name="Rectangle 44"/>
            <p:cNvSpPr>
              <a:spLocks noChangeArrowheads="1"/>
            </p:cNvSpPr>
            <p:nvPr/>
          </p:nvSpPr>
          <p:spPr bwMode="auto">
            <a:xfrm>
              <a:off x="792" y="2774"/>
              <a:ext cx="72" cy="73"/>
            </a:xfrm>
            <a:prstGeom prst="rect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A5002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</p:grpSp>
      <p:sp>
        <p:nvSpPr>
          <p:cNvPr id="43053" name="Text Box 45"/>
          <p:cNvSpPr txBox="1">
            <a:spLocks noChangeArrowheads="1"/>
          </p:cNvSpPr>
          <p:nvPr/>
        </p:nvSpPr>
        <p:spPr bwMode="auto">
          <a:xfrm>
            <a:off x="7856538" y="1452563"/>
            <a:ext cx="233362" cy="366712"/>
          </a:xfrm>
          <a:prstGeom prst="rect">
            <a:avLst/>
          </a:prstGeom>
          <a:noFill/>
          <a:ln w="3556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AU" sz="1800" b="1" baseline="0">
              <a:solidFill>
                <a:srgbClr val="CC0000"/>
              </a:solidFill>
              <a:effectLst/>
              <a:latin typeface="Arial" charset="0"/>
            </a:endParaRPr>
          </a:p>
        </p:txBody>
      </p:sp>
      <p:sp>
        <p:nvSpPr>
          <p:cNvPr id="43054" name="Text Box 46"/>
          <p:cNvSpPr txBox="1">
            <a:spLocks noChangeArrowheads="1"/>
          </p:cNvSpPr>
          <p:nvPr/>
        </p:nvSpPr>
        <p:spPr bwMode="auto">
          <a:xfrm>
            <a:off x="212725" y="673100"/>
            <a:ext cx="184150" cy="366713"/>
          </a:xfrm>
          <a:prstGeom prst="rect">
            <a:avLst/>
          </a:prstGeom>
          <a:noFill/>
          <a:ln w="3556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AU" sz="1800" b="1" baseline="0">
              <a:solidFill>
                <a:srgbClr val="CC0000"/>
              </a:solidFill>
              <a:effectLst/>
              <a:latin typeface="Arial" charset="0"/>
            </a:endParaRPr>
          </a:p>
        </p:txBody>
      </p:sp>
      <p:sp>
        <p:nvSpPr>
          <p:cNvPr id="43055" name="Text Box 47"/>
          <p:cNvSpPr txBox="1">
            <a:spLocks noChangeArrowheads="1"/>
          </p:cNvSpPr>
          <p:nvPr/>
        </p:nvSpPr>
        <p:spPr bwMode="auto">
          <a:xfrm>
            <a:off x="6242050" y="1830388"/>
            <a:ext cx="1265238" cy="303212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 baseline="0">
                <a:solidFill>
                  <a:srgbClr val="0000FF"/>
                </a:solidFill>
                <a:effectLst/>
                <a:latin typeface="Arial" charset="0"/>
              </a:rPr>
              <a:t>1320 Nd:YAG</a:t>
            </a:r>
          </a:p>
        </p:txBody>
      </p:sp>
      <p:sp>
        <p:nvSpPr>
          <p:cNvPr id="43056" name="Line 48"/>
          <p:cNvSpPr>
            <a:spLocks noChangeShapeType="1"/>
          </p:cNvSpPr>
          <p:nvPr/>
        </p:nvSpPr>
        <p:spPr bwMode="auto">
          <a:xfrm>
            <a:off x="5867400" y="1981200"/>
            <a:ext cx="0" cy="3021013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AU"/>
          </a:p>
        </p:txBody>
      </p:sp>
      <p:sp>
        <p:nvSpPr>
          <p:cNvPr id="43057" name="Text Box 49"/>
          <p:cNvSpPr txBox="1">
            <a:spLocks noChangeArrowheads="1"/>
          </p:cNvSpPr>
          <p:nvPr/>
        </p:nvSpPr>
        <p:spPr bwMode="auto">
          <a:xfrm>
            <a:off x="4602163" y="1873250"/>
            <a:ext cx="1265237" cy="303213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 baseline="0">
                <a:solidFill>
                  <a:srgbClr val="CC0000"/>
                </a:solidFill>
                <a:effectLst/>
                <a:latin typeface="Arial" charset="0"/>
              </a:rPr>
              <a:t>810- 940-980</a:t>
            </a:r>
          </a:p>
        </p:txBody>
      </p:sp>
      <p:sp>
        <p:nvSpPr>
          <p:cNvPr id="43059" name="Text Box 51"/>
          <p:cNvSpPr txBox="1">
            <a:spLocks noChangeArrowheads="1"/>
          </p:cNvSpPr>
          <p:nvPr/>
        </p:nvSpPr>
        <p:spPr bwMode="auto">
          <a:xfrm>
            <a:off x="685800" y="6462713"/>
            <a:ext cx="2667000" cy="244475"/>
          </a:xfrm>
          <a:prstGeom prst="rect">
            <a:avLst/>
          </a:prstGeom>
          <a:noFill/>
          <a:ln w="3556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 baseline="0">
                <a:solidFill>
                  <a:schemeClr val="bg1"/>
                </a:solidFill>
                <a:effectLst/>
                <a:latin typeface="Arial" charset="0"/>
                <a:sym typeface="Symbol" pitchFamily="18" charset="2"/>
              </a:rPr>
              <a:t> 2005 CoolTouch Inc.</a:t>
            </a:r>
            <a:endParaRPr lang="en-US" sz="1000" b="1" baseline="0"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EVLA – </a:t>
            </a:r>
            <a:r>
              <a:rPr lang="en-AU" dirty="0" err="1" smtClean="0"/>
              <a:t>truncal</a:t>
            </a:r>
            <a:r>
              <a:rPr lang="en-AU" dirty="0" smtClean="0"/>
              <a:t> varicosities</a:t>
            </a:r>
            <a:endParaRPr lang="en-AU" dirty="0"/>
          </a:p>
        </p:txBody>
      </p:sp>
      <p:pic>
        <p:nvPicPr>
          <p:cNvPr id="5" name="Content Placeholder 4" descr="CTEV pre-treatment 18.4 (1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70106" y="1447800"/>
            <a:ext cx="3038263" cy="4572000"/>
          </a:xfrm>
        </p:spPr>
      </p:pic>
      <p:pic>
        <p:nvPicPr>
          <p:cNvPr id="6" name="Content Placeholder 5" descr="CTEV U-S fbl22485-20130418.bmp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933950" y="1483995"/>
            <a:ext cx="3749675" cy="449961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92100"/>
            <a:ext cx="8856984" cy="1384300"/>
          </a:xfrm>
        </p:spPr>
        <p:txBody>
          <a:bodyPr/>
          <a:lstStyle/>
          <a:p>
            <a:r>
              <a:rPr lang="en-AU" dirty="0" smtClean="0"/>
              <a:t>CTEV- </a:t>
            </a:r>
            <a:r>
              <a:rPr lang="en-AU" dirty="0" err="1" smtClean="0"/>
              <a:t>truncal</a:t>
            </a:r>
            <a:r>
              <a:rPr lang="en-AU" dirty="0" smtClean="0"/>
              <a:t> venous insufficiency</a:t>
            </a:r>
            <a:endParaRPr lang="en-AU" dirty="0"/>
          </a:p>
        </p:txBody>
      </p:sp>
      <p:pic>
        <p:nvPicPr>
          <p:cNvPr id="5" name="Content Placeholder 4" descr="CTEV LA compression00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700808"/>
            <a:ext cx="3038048" cy="4572000"/>
          </a:xfrm>
        </p:spPr>
      </p:pic>
      <p:pic>
        <p:nvPicPr>
          <p:cNvPr id="8" name="Content Placeholder 7" descr="CTEV peri-venous compression 001-1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3851920" y="2061878"/>
            <a:ext cx="4927848" cy="3273498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EVLA – </a:t>
            </a:r>
            <a:r>
              <a:rPr lang="en-AU" dirty="0" err="1" smtClean="0"/>
              <a:t>truncal</a:t>
            </a:r>
            <a:r>
              <a:rPr lang="en-AU" dirty="0" smtClean="0"/>
              <a:t> incompetence</a:t>
            </a:r>
            <a:br>
              <a:rPr lang="en-AU" dirty="0" smtClean="0"/>
            </a:br>
            <a:r>
              <a:rPr lang="en-AU" dirty="0" smtClean="0"/>
              <a:t>Immediately after</a:t>
            </a:r>
            <a:endParaRPr lang="en-AU" dirty="0"/>
          </a:p>
        </p:txBody>
      </p:sp>
      <p:pic>
        <p:nvPicPr>
          <p:cNvPr id="7" name="Content Placeholder 6" descr="CTEV post- treatment 1 00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739775"/>
            <a:ext cx="7704856" cy="5118225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EVLA – both legs</a:t>
            </a:r>
            <a:endParaRPr lang="en-AU" dirty="0"/>
          </a:p>
        </p:txBody>
      </p:sp>
      <p:pic>
        <p:nvPicPr>
          <p:cNvPr id="3" name="Picture 2" descr="2 catheters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1586215"/>
            <a:ext cx="3168352" cy="476956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EVLA – Management of the Varicose Tributaries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AU" dirty="0" smtClean="0"/>
              <a:t>UGS – usually 1 to 4 weeks following </a:t>
            </a:r>
            <a:r>
              <a:rPr lang="en-AU" dirty="0" err="1" smtClean="0"/>
              <a:t>evla</a:t>
            </a:r>
            <a:endParaRPr lang="en-AU" dirty="0" smtClean="0"/>
          </a:p>
          <a:p>
            <a:r>
              <a:rPr lang="en-AU" dirty="0" err="1" smtClean="0"/>
              <a:t>Phlebectomies</a:t>
            </a:r>
            <a:r>
              <a:rPr lang="en-AU" dirty="0" smtClean="0"/>
              <a:t> – usually at time of </a:t>
            </a:r>
            <a:r>
              <a:rPr lang="en-AU" dirty="0" err="1" smtClean="0"/>
              <a:t>evla</a:t>
            </a:r>
            <a:endParaRPr lang="en-AU" dirty="0" smtClean="0"/>
          </a:p>
          <a:p>
            <a:pPr>
              <a:buNone/>
            </a:pPr>
            <a:endParaRPr lang="en-A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12776"/>
            <a:ext cx="14428053" cy="446449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475656" y="5537200"/>
            <a:ext cx="7272807" cy="258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1" dirty="0" smtClean="0">
                <a:solidFill>
                  <a:srgbClr val="333399"/>
                </a:solidFill>
              </a:rPr>
              <a:t>8</a:t>
            </a:r>
            <a:endParaRPr lang="en-US" sz="1600" b="1" dirty="0">
              <a:solidFill>
                <a:srgbClr val="333399"/>
              </a:solidFill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408113" y="606425"/>
            <a:ext cx="6824662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</a:rPr>
              <a:t>Ultrasound Success Rates for Surgery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8081963" y="2828925"/>
            <a:ext cx="593725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1">
                <a:solidFill>
                  <a:srgbClr val="000000"/>
                </a:solidFill>
                <a:latin typeface="Comic Sans MS" pitchFamily="64" charset="0"/>
              </a:rPr>
              <a:t>58%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8102600" y="1939925"/>
            <a:ext cx="593725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1">
                <a:solidFill>
                  <a:srgbClr val="000000"/>
                </a:solidFill>
                <a:latin typeface="Comic Sans MS" pitchFamily="64" charset="0"/>
              </a:rPr>
              <a:t>85%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AU" smtClean="0"/>
              <a:t>Courtesy of Prof Ken Myers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1408113" y="606425"/>
            <a:ext cx="6075362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</a:rPr>
              <a:t>Primary Ultrasound Success Rates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412875"/>
            <a:ext cx="10072687" cy="4038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AU" smtClean="0"/>
              <a:t>Courtesy of Prof Ken Myers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827584" y="5445224"/>
            <a:ext cx="8137525" cy="23814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dirty="0" smtClean="0">
                <a:solidFill>
                  <a:srgbClr val="000000"/>
                </a:solidFill>
                <a:latin typeface="Comic Sans MS" pitchFamily="64" charset="0"/>
              </a:rPr>
              <a:t>N</a:t>
            </a:r>
            <a:endParaRPr lang="en-US" sz="1600" b="1" dirty="0">
              <a:solidFill>
                <a:srgbClr val="99CC00"/>
              </a:solidFill>
              <a:latin typeface="Comic Sans MS" pitchFamily="64" charset="0"/>
            </a:endParaRPr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1362075" y="606425"/>
            <a:ext cx="6372225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</a:rPr>
              <a:t>Ultrasound Success Rates for EVLT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2663" y="1408113"/>
            <a:ext cx="9493250" cy="40370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AU" smtClean="0"/>
              <a:t>Courtesy of Prof Ken Myers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89" name="Object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07" r:id="rId4" imgW="4572000" imgH="3429000" progId="PowerPoint.Slide.8">
                  <p:embed/>
                </p:oleObj>
              </mc:Choice>
              <mc:Fallback>
                <p:oleObj r:id="rId4" imgW="4572000" imgH="3429000" progId="PowerPoint.Slide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Widmer’s Classification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AU" sz="2800" dirty="0"/>
              <a:t>Chronic Venous Insufficiency</a:t>
            </a:r>
          </a:p>
          <a:p>
            <a:pPr lvl="1"/>
            <a:r>
              <a:rPr lang="en-AU" sz="2400" dirty="0"/>
              <a:t>Grade I: Dilated subcutaneous veins including corona </a:t>
            </a:r>
            <a:r>
              <a:rPr lang="en-AU" sz="2400" dirty="0" err="1"/>
              <a:t>phlebectatica</a:t>
            </a:r>
            <a:endParaRPr lang="en-AU" sz="2400" dirty="0"/>
          </a:p>
          <a:p>
            <a:pPr lvl="1"/>
            <a:r>
              <a:rPr lang="en-AU" sz="2400" dirty="0"/>
              <a:t>Grade II: Hyper- or </a:t>
            </a:r>
            <a:r>
              <a:rPr lang="en-AU" sz="2400" dirty="0" err="1"/>
              <a:t>depigmented</a:t>
            </a:r>
            <a:r>
              <a:rPr lang="en-AU" sz="2400" dirty="0"/>
              <a:t> areas, with or without corona </a:t>
            </a:r>
            <a:r>
              <a:rPr lang="en-AU" sz="2400" dirty="0" err="1"/>
              <a:t>phlebectatica</a:t>
            </a:r>
            <a:endParaRPr lang="en-AU" sz="2400" dirty="0"/>
          </a:p>
          <a:p>
            <a:pPr lvl="1"/>
            <a:r>
              <a:rPr lang="en-AU" sz="2400" dirty="0"/>
              <a:t>Grade III: Active or healed venous ulcer</a:t>
            </a:r>
          </a:p>
          <a:p>
            <a:pPr lvl="1"/>
            <a:endParaRPr lang="en-AU" sz="2400" dirty="0"/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7" y="3136696"/>
            <a:ext cx="2376264" cy="357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4077072"/>
            <a:ext cx="3768452" cy="2503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8224838" cy="1139825"/>
          </a:xfrm>
          <a:ln/>
        </p:spPr>
        <p:txBody>
          <a:bodyPr>
            <a:normAutofit fontScale="90000"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AU" sz="1800" b="1" dirty="0">
                <a:solidFill>
                  <a:srgbClr val="7030A0"/>
                </a:solidFill>
              </a:rPr>
              <a:t>Rasmussen et al, Br J </a:t>
            </a:r>
            <a:r>
              <a:rPr lang="en-AU" sz="1800" b="1" dirty="0" smtClean="0">
                <a:solidFill>
                  <a:srgbClr val="7030A0"/>
                </a:solidFill>
              </a:rPr>
              <a:t>Surg </a:t>
            </a:r>
            <a:r>
              <a:rPr lang="en-AU" sz="1800" b="1" dirty="0">
                <a:solidFill>
                  <a:srgbClr val="7030A0"/>
                </a:solidFill>
              </a:rPr>
              <a:t>2011</a:t>
            </a:r>
            <a:br>
              <a:rPr lang="en-AU" sz="1800" b="1" dirty="0">
                <a:solidFill>
                  <a:srgbClr val="7030A0"/>
                </a:solidFill>
              </a:rPr>
            </a:br>
            <a:r>
              <a:rPr lang="en-AU" sz="1800" b="1" dirty="0">
                <a:solidFill>
                  <a:srgbClr val="7030A0"/>
                </a:solidFill>
              </a:rPr>
              <a:t>Randomized clinical trial comparing </a:t>
            </a:r>
            <a:r>
              <a:rPr lang="en-AU" sz="1800" b="1" dirty="0" err="1">
                <a:solidFill>
                  <a:srgbClr val="7030A0"/>
                </a:solidFill>
              </a:rPr>
              <a:t>endovenous</a:t>
            </a:r>
            <a:r>
              <a:rPr lang="en-AU" sz="1800" b="1" dirty="0">
                <a:solidFill>
                  <a:srgbClr val="7030A0"/>
                </a:solidFill>
              </a:rPr>
              <a:t> laser ablation, radiofrequency ablation, foam </a:t>
            </a:r>
            <a:r>
              <a:rPr lang="en-AU" sz="1800" b="1" dirty="0" err="1">
                <a:solidFill>
                  <a:srgbClr val="7030A0"/>
                </a:solidFill>
              </a:rPr>
              <a:t>sclerotherapy</a:t>
            </a:r>
            <a:r>
              <a:rPr lang="en-AU" sz="1800" b="1" dirty="0">
                <a:solidFill>
                  <a:srgbClr val="7030A0"/>
                </a:solidFill>
              </a:rPr>
              <a:t> and surgical stripping for great </a:t>
            </a:r>
            <a:r>
              <a:rPr lang="en-AU" sz="1800" b="1" dirty="0" err="1">
                <a:solidFill>
                  <a:srgbClr val="7030A0"/>
                </a:solidFill>
              </a:rPr>
              <a:t>saphenous</a:t>
            </a:r>
            <a:r>
              <a:rPr lang="en-AU" sz="1800" b="1" dirty="0">
                <a:solidFill>
                  <a:srgbClr val="7030A0"/>
                </a:solidFill>
              </a:rPr>
              <a:t> varicose veins</a:t>
            </a:r>
            <a:r>
              <a:rPr lang="en-AU" sz="1800" b="1" dirty="0"/>
              <a:t>.</a:t>
            </a: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360363" y="4077072"/>
            <a:ext cx="8224837" cy="2380878"/>
          </a:xfrm>
          <a:prstGeom prst="rect">
            <a:avLst/>
          </a:prstGeom>
          <a:noFill/>
          <a:ln/>
        </p:spPr>
        <p:txBody>
          <a:bodyPr lIns="0" tIns="0" rIns="0" bIns="0" anchor="ctr">
            <a:normAutofit/>
          </a:bodyPr>
          <a:lstStyle/>
          <a:p>
            <a:pPr marL="338138" indent="-336550">
              <a:spcAft>
                <a:spcPct val="0"/>
              </a:spcAft>
              <a:buClr>
                <a:srgbClr val="FFD320"/>
              </a:buClr>
              <a:buSzPct val="45000"/>
              <a:buFont typeface="Wingdings" charset="2"/>
              <a:buChar char="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AU" sz="1800" dirty="0"/>
              <a:t>1 year follow-up 580 legs</a:t>
            </a:r>
          </a:p>
          <a:p>
            <a:pPr marL="338138" indent="-336550">
              <a:spcAft>
                <a:spcPct val="0"/>
              </a:spcAft>
              <a:buClrTx/>
              <a:buSzPct val="45000"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AU" sz="1800" dirty="0" smtClean="0"/>
              <a:t> </a:t>
            </a:r>
            <a:endParaRPr lang="en-AU" sz="1800" dirty="0"/>
          </a:p>
          <a:p>
            <a:pPr marL="338138" indent="-336550">
              <a:spcAft>
                <a:spcPct val="0"/>
              </a:spcAft>
              <a:buClrTx/>
              <a:buSzPct val="45000"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AU" sz="1800" dirty="0">
                <a:solidFill>
                  <a:srgbClr val="FFD320"/>
                </a:solidFill>
              </a:rPr>
              <a:t>Conclusion.</a:t>
            </a:r>
            <a:r>
              <a:rPr lang="en-AU" sz="1800" dirty="0"/>
              <a:t>  All treatments were efficacious. </a:t>
            </a:r>
            <a:endParaRPr lang="en-AU" sz="1800" dirty="0" smtClean="0"/>
          </a:p>
          <a:p>
            <a:pPr marL="338138" indent="-336550">
              <a:spcAft>
                <a:spcPct val="0"/>
              </a:spcAft>
              <a:buClrTx/>
              <a:buSzPct val="45000"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AU" sz="1800" dirty="0" smtClean="0"/>
              <a:t>Technical </a:t>
            </a:r>
            <a:r>
              <a:rPr lang="en-AU" sz="1800" dirty="0"/>
              <a:t>failure was highest with Foam UGS. </a:t>
            </a:r>
            <a:endParaRPr lang="en-AU" sz="1800" dirty="0" smtClean="0"/>
          </a:p>
          <a:p>
            <a:pPr marL="338138" indent="-336550">
              <a:spcAft>
                <a:spcPct val="0"/>
              </a:spcAft>
              <a:buClrTx/>
              <a:buSzPct val="45000"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AU" sz="1800" dirty="0" smtClean="0"/>
              <a:t>RFA</a:t>
            </a:r>
            <a:r>
              <a:rPr lang="en-AU" sz="1800" dirty="0"/>
              <a:t>, Foam UGS associated with faster recovery and less post </a:t>
            </a:r>
            <a:r>
              <a:rPr lang="en-AU" sz="1800" dirty="0" smtClean="0"/>
              <a:t>procedure </a:t>
            </a:r>
            <a:r>
              <a:rPr lang="en-AU" sz="1800" dirty="0"/>
              <a:t>pain that </a:t>
            </a:r>
            <a:r>
              <a:rPr lang="en-AU" sz="1800" dirty="0" err="1" smtClean="0"/>
              <a:t>evla</a:t>
            </a:r>
            <a:r>
              <a:rPr lang="en-AU" sz="1800" dirty="0" smtClean="0"/>
              <a:t> </a:t>
            </a:r>
            <a:r>
              <a:rPr lang="en-AU" sz="1800" dirty="0"/>
              <a:t>and surgery</a:t>
            </a:r>
          </a:p>
          <a:p>
            <a:pPr marL="338138" indent="-336550">
              <a:spcAft>
                <a:spcPct val="0"/>
              </a:spcAft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en-AU" sz="1800" dirty="0"/>
          </a:p>
        </p:txBody>
      </p:sp>
      <p:graphicFrame>
        <p:nvGraphicFramePr>
          <p:cNvPr id="34819" name="Group 3"/>
          <p:cNvGraphicFramePr>
            <a:graphicFrameLocks noGrp="1"/>
          </p:cNvGraphicFramePr>
          <p:nvPr/>
        </p:nvGraphicFramePr>
        <p:xfrm>
          <a:off x="1115616" y="1628800"/>
          <a:ext cx="6408711" cy="2304254"/>
        </p:xfrm>
        <a:graphic>
          <a:graphicData uri="http://schemas.openxmlformats.org/drawingml/2006/table">
            <a:tbl>
              <a:tblPr/>
              <a:tblGrid>
                <a:gridCol w="1542772"/>
                <a:gridCol w="1125124"/>
                <a:gridCol w="1126925"/>
                <a:gridCol w="1432959"/>
                <a:gridCol w="1180931"/>
              </a:tblGrid>
              <a:tr h="82621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6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A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 Unicode MS" charset="0"/>
                        </a:rPr>
                        <a:t>Recurrence</a:t>
                      </a:r>
                    </a:p>
                  </a:txBody>
                  <a:tcPr marL="90000" marR="90000" marT="4188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6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A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 Unicode MS" charset="0"/>
                        </a:rPr>
                        <a:t>EVLT</a:t>
                      </a:r>
                    </a:p>
                  </a:txBody>
                  <a:tcPr marL="90000" marR="90000" marT="4188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6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A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 Unicode MS" charset="0"/>
                        </a:rPr>
                        <a:t>RFA</a:t>
                      </a:r>
                    </a:p>
                  </a:txBody>
                  <a:tcPr marL="90000" marR="90000" marT="4188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6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A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 Unicode MS" charset="0"/>
                        </a:rPr>
                        <a:t>FoamUGS</a:t>
                      </a:r>
                    </a:p>
                  </a:txBody>
                  <a:tcPr marL="90000" marR="90000" marT="4188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6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A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 Unicode MS" charset="0"/>
                        </a:rPr>
                        <a:t>Surgery</a:t>
                      </a:r>
                    </a:p>
                  </a:txBody>
                  <a:tcPr marL="90000" marR="90000" marT="4188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</a:tr>
              <a:tr h="651834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6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A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 Unicode MS" charset="0"/>
                        </a:rPr>
                        <a:t>Clinical</a:t>
                      </a:r>
                    </a:p>
                  </a:txBody>
                  <a:tcPr marL="90000" marR="90000" marT="4188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6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A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 Unicode MS" charset="0"/>
                        </a:rPr>
                        <a:t>11.6%</a:t>
                      </a:r>
                    </a:p>
                  </a:txBody>
                  <a:tcPr marL="90000" marR="90000" marT="4188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6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A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 Unicode MS" charset="0"/>
                        </a:rPr>
                        <a:t>7.3%</a:t>
                      </a:r>
                    </a:p>
                  </a:txBody>
                  <a:tcPr marL="90000" marR="90000" marT="4188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6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 Unicode MS" charset="0"/>
                        </a:rPr>
                        <a:t>13.8%</a:t>
                      </a:r>
                    </a:p>
                  </a:txBody>
                  <a:tcPr marL="90000" marR="90000" marT="4188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6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A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 Unicode MS" charset="0"/>
                        </a:rPr>
                        <a:t>14.8%</a:t>
                      </a:r>
                    </a:p>
                  </a:txBody>
                  <a:tcPr marL="90000" marR="90000" marT="4188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</a:tr>
              <a:tr h="82621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6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A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 Unicode MS" charset="0"/>
                        </a:rPr>
                        <a:t>GSV channel</a:t>
                      </a:r>
                    </a:p>
                  </a:txBody>
                  <a:tcPr marL="90000" marR="90000" marT="4188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6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A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 Unicode MS" charset="0"/>
                        </a:rPr>
                        <a:t>5.8%</a:t>
                      </a:r>
                    </a:p>
                  </a:txBody>
                  <a:tcPr marL="90000" marR="90000" marT="4188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6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A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 Unicode MS" charset="0"/>
                        </a:rPr>
                        <a:t>4.8%</a:t>
                      </a:r>
                    </a:p>
                  </a:txBody>
                  <a:tcPr marL="90000" marR="90000" marT="4188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6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 Unicode MS" charset="0"/>
                        </a:rPr>
                        <a:t>16.3%</a:t>
                      </a:r>
                      <a:r>
                        <a:rPr kumimoji="0" lang="en-A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 Unicode MS" charset="0"/>
                        </a:rPr>
                        <a:t>.</a:t>
                      </a:r>
                    </a:p>
                  </a:txBody>
                  <a:tcPr marL="90000" marR="90000" marT="4188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6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A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 Unicode MS" charset="0"/>
                        </a:rPr>
                        <a:t>4.8%</a:t>
                      </a:r>
                    </a:p>
                  </a:txBody>
                  <a:tcPr marL="90000" marR="90000" marT="4188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Vascular (Cutaneous) Laser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Limited applications in phlebology</a:t>
            </a:r>
          </a:p>
          <a:p>
            <a:pPr lvl="1"/>
            <a:r>
              <a:rPr lang="en-US"/>
              <a:t>Progressive ascending telangiectasia</a:t>
            </a:r>
          </a:p>
          <a:p>
            <a:pPr lvl="1"/>
            <a:r>
              <a:rPr lang="en-US"/>
              <a:t>Vascular malformations</a:t>
            </a:r>
          </a:p>
          <a:p>
            <a:pPr lvl="1"/>
            <a:r>
              <a:rPr lang="en-US"/>
              <a:t>Post-sclerotherapy pigmentation</a:t>
            </a:r>
          </a:p>
          <a:p>
            <a:r>
              <a:rPr lang="en-US"/>
              <a:t>Wavelengths 532nM – 585nM (green-yellow)</a:t>
            </a:r>
          </a:p>
          <a:p>
            <a:pPr lvl="1"/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Vascular (Cutaneous) Laser</a:t>
            </a:r>
            <a:endParaRPr lang="en-AU"/>
          </a:p>
        </p:txBody>
      </p:sp>
      <p:pic>
        <p:nvPicPr>
          <p:cNvPr id="27651" name="Picture 3" descr="essential tels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371600"/>
            <a:ext cx="350678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/>
              <a:t>C</a:t>
            </a:r>
            <a:r>
              <a:rPr lang="en-AU" baseline="-25000"/>
              <a:t>1</a:t>
            </a:r>
            <a:r>
              <a:rPr lang="en-AU"/>
              <a:t> </a:t>
            </a:r>
            <a:br>
              <a:rPr lang="en-AU"/>
            </a:br>
            <a:r>
              <a:rPr lang="en-AU" sz="2400"/>
              <a:t>Telangiectasias and reticular veins</a:t>
            </a:r>
            <a:br>
              <a:rPr lang="en-AU" sz="2400"/>
            </a:br>
            <a:endParaRPr lang="en-AU" sz="240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24000"/>
            <a:ext cx="4495800" cy="4495800"/>
          </a:xfrm>
        </p:spPr>
        <p:txBody>
          <a:bodyPr/>
          <a:lstStyle/>
          <a:p>
            <a:r>
              <a:rPr lang="en-AU" sz="2800"/>
              <a:t>Standard sclerotherapy</a:t>
            </a:r>
          </a:p>
          <a:p>
            <a:r>
              <a:rPr lang="en-AU" sz="2800"/>
              <a:t>Microsclerotherapy</a:t>
            </a:r>
          </a:p>
        </p:txBody>
      </p:sp>
      <p:pic>
        <p:nvPicPr>
          <p:cNvPr id="50180" name="Picture 4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38200" y="2590800"/>
            <a:ext cx="2984500" cy="3810000"/>
          </a:xfrm>
        </p:spPr>
      </p:pic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1295400"/>
            <a:ext cx="3535363" cy="528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</a:t>
            </a:r>
            <a:r>
              <a:rPr lang="en-AU" baseline="-25000"/>
              <a:t>2</a:t>
            </a:r>
            <a:r>
              <a:rPr lang="en-AU"/>
              <a:t/>
            </a:r>
            <a:br>
              <a:rPr lang="en-AU"/>
            </a:br>
            <a:r>
              <a:rPr lang="en-AU" sz="2400"/>
              <a:t>Varicose veins</a:t>
            </a:r>
            <a:endParaRPr lang="en-AU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495800" cy="4114800"/>
          </a:xfrm>
        </p:spPr>
        <p:txBody>
          <a:bodyPr/>
          <a:lstStyle/>
          <a:p>
            <a:r>
              <a:rPr lang="en-AU" sz="2800" b="1"/>
              <a:t>UGS</a:t>
            </a:r>
          </a:p>
          <a:p>
            <a:r>
              <a:rPr lang="en-AU" sz="2800"/>
              <a:t>Standard sclerotherapy</a:t>
            </a:r>
          </a:p>
        </p:txBody>
      </p:sp>
      <p:pic>
        <p:nvPicPr>
          <p:cNvPr id="51204" name="Picture 4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868145" y="2926918"/>
            <a:ext cx="2736304" cy="3544597"/>
          </a:xfrm>
        </p:spPr>
      </p:pic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3124200"/>
            <a:ext cx="266065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</a:t>
            </a:r>
            <a:r>
              <a:rPr lang="en-AU" baseline="-25000"/>
              <a:t>2</a:t>
            </a:r>
            <a:r>
              <a:rPr lang="en-AU"/>
              <a:t/>
            </a:r>
            <a:br>
              <a:rPr lang="en-AU"/>
            </a:br>
            <a:r>
              <a:rPr lang="en-AU" sz="2400"/>
              <a:t>Varicose veins</a:t>
            </a:r>
            <a:endParaRPr lang="en-AU"/>
          </a:p>
        </p:txBody>
      </p:sp>
      <p:sp>
        <p:nvSpPr>
          <p:cNvPr id="52227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495800" cy="4114800"/>
          </a:xfrm>
        </p:spPr>
        <p:txBody>
          <a:bodyPr/>
          <a:lstStyle/>
          <a:p>
            <a:r>
              <a:rPr lang="en-AU" sz="2800" b="1" dirty="0" err="1"/>
              <a:t>Endovenous</a:t>
            </a:r>
            <a:r>
              <a:rPr lang="en-AU" sz="2800" b="1" dirty="0"/>
              <a:t> laser</a:t>
            </a:r>
          </a:p>
          <a:p>
            <a:r>
              <a:rPr lang="en-AU" sz="2800" dirty="0" smtClean="0"/>
              <a:t>UGS or </a:t>
            </a:r>
            <a:r>
              <a:rPr lang="en-AU" sz="2800" dirty="0" err="1" smtClean="0"/>
              <a:t>phlebectomy</a:t>
            </a:r>
            <a:endParaRPr lang="en-AU" sz="2800" dirty="0"/>
          </a:p>
        </p:txBody>
      </p:sp>
      <p:pic>
        <p:nvPicPr>
          <p:cNvPr id="52231" name="Picture 1031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81600" y="304800"/>
            <a:ext cx="3635375" cy="6172200"/>
          </a:xfrm>
        </p:spPr>
      </p:pic>
      <p:pic>
        <p:nvPicPr>
          <p:cNvPr id="52230" name="Picture 10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3200400"/>
            <a:ext cx="19970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384300"/>
          </a:xfrm>
        </p:spPr>
        <p:txBody>
          <a:bodyPr/>
          <a:lstStyle/>
          <a:p>
            <a:r>
              <a:rPr lang="en-AU"/>
              <a:t>C</a:t>
            </a:r>
            <a:r>
              <a:rPr lang="en-AU" baseline="-25000"/>
              <a:t>4</a:t>
            </a:r>
            <a:r>
              <a:rPr lang="en-AU"/>
              <a:t> </a:t>
            </a:r>
            <a:br>
              <a:rPr lang="en-AU"/>
            </a:br>
            <a:r>
              <a:rPr lang="en-AU" sz="2400"/>
              <a:t>Lipodermatosclerosis, eczema, vvs, corona phlebectasia</a:t>
            </a:r>
            <a:endParaRPr lang="en-AU"/>
          </a:p>
        </p:txBody>
      </p:sp>
      <p:pic>
        <p:nvPicPr>
          <p:cNvPr id="48131" name="Picture 3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81000" y="1447800"/>
            <a:ext cx="3748088" cy="5181600"/>
          </a:xfrm>
        </p:spPr>
      </p:pic>
      <p:graphicFrame>
        <p:nvGraphicFramePr>
          <p:cNvPr id="60416" name="Object 0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4953000" y="1905000"/>
          <a:ext cx="34290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17" name="Bitmap Image" r:id="rId4" imgW="3809524" imgH="4572396" progId="PBrush">
                  <p:embed/>
                </p:oleObj>
              </mc:Choice>
              <mc:Fallback>
                <p:oleObj name="Bitmap Image" r:id="rId4" imgW="3809524" imgH="4572396" progId="PBrush">
                  <p:embed/>
                  <p:pic>
                    <p:nvPicPr>
                      <p:cNvPr id="0" name="Picture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905000"/>
                        <a:ext cx="3429000" cy="411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384300"/>
          </a:xfrm>
        </p:spPr>
        <p:txBody>
          <a:bodyPr/>
          <a:lstStyle/>
          <a:p>
            <a:r>
              <a:rPr lang="en-AU"/>
              <a:t>C</a:t>
            </a:r>
            <a:r>
              <a:rPr lang="en-AU" baseline="-25000"/>
              <a:t>4</a:t>
            </a:r>
            <a:r>
              <a:rPr lang="en-AU"/>
              <a:t> </a:t>
            </a:r>
            <a:br>
              <a:rPr lang="en-AU"/>
            </a:br>
            <a:r>
              <a:rPr lang="en-AU" sz="2400"/>
              <a:t>Lipodermatosclerosis, eczema, vvs, corona phlebectasia</a:t>
            </a:r>
            <a:endParaRPr lang="en-AU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AU" sz="2800"/>
              <a:t>Endovenous laser</a:t>
            </a:r>
          </a:p>
          <a:p>
            <a:r>
              <a:rPr lang="en-AU" sz="2800"/>
              <a:t>UGS</a:t>
            </a:r>
          </a:p>
          <a:p>
            <a:r>
              <a:rPr lang="en-AU" sz="2800"/>
              <a:t>Post-treatment compression</a:t>
            </a:r>
          </a:p>
        </p:txBody>
      </p:sp>
      <p:graphicFrame>
        <p:nvGraphicFramePr>
          <p:cNvPr id="61440" name="Object 0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4953000" y="1905000"/>
          <a:ext cx="34290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1" name="Bitmap Image" r:id="rId3" imgW="3809524" imgH="4572396" progId="PBrush">
                  <p:embed/>
                </p:oleObj>
              </mc:Choice>
              <mc:Fallback>
                <p:oleObj name="Bitmap Image" r:id="rId3" imgW="3809524" imgH="4572396" progId="PBrush">
                  <p:embed/>
                  <p:pic>
                    <p:nvPicPr>
                      <p:cNvPr id="0" name="Picture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905000"/>
                        <a:ext cx="3429000" cy="411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800" y="3962400"/>
            <a:ext cx="18732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</a:t>
            </a:r>
            <a:r>
              <a:rPr lang="en-AU" baseline="-25000"/>
              <a:t>6</a:t>
            </a:r>
            <a:br>
              <a:rPr lang="en-AU" baseline="-25000"/>
            </a:br>
            <a:r>
              <a:rPr lang="en-AU"/>
              <a:t>Active ulceration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AU" sz="2400"/>
              <a:t>Assess venous incompetence with Duplex scan</a:t>
            </a:r>
          </a:p>
          <a:p>
            <a:r>
              <a:rPr lang="en-AU" sz="2400"/>
              <a:t>Gentle wound debridement - Silvazine</a:t>
            </a:r>
          </a:p>
          <a:p>
            <a:r>
              <a:rPr lang="en-AU" sz="2400"/>
              <a:t>Commence compression Rx</a:t>
            </a:r>
          </a:p>
          <a:p>
            <a:r>
              <a:rPr lang="en-AU" sz="2400"/>
              <a:t>Organise definitive Rx of venous incompetence</a:t>
            </a:r>
          </a:p>
        </p:txBody>
      </p:sp>
      <p:pic>
        <p:nvPicPr>
          <p:cNvPr id="53252" name="Picture 4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48614" y="1905000"/>
            <a:ext cx="3037772" cy="41148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C</a:t>
            </a:r>
            <a:r>
              <a:rPr lang="en-AU" baseline="-25000" dirty="0"/>
              <a:t>6</a:t>
            </a:r>
            <a:br>
              <a:rPr lang="en-AU" baseline="-25000" dirty="0"/>
            </a:br>
            <a:r>
              <a:rPr lang="en-AU" sz="2800" dirty="0"/>
              <a:t>Active ulceration</a:t>
            </a:r>
            <a:r>
              <a:rPr lang="en-AU" dirty="0"/>
              <a:t/>
            </a:r>
            <a:br>
              <a:rPr lang="en-AU" dirty="0"/>
            </a:br>
            <a:r>
              <a:rPr lang="en-AU" sz="2800" dirty="0"/>
              <a:t>Compression –multi-layer technique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AU" sz="2400" dirty="0"/>
              <a:t>Sterile wound contact layer</a:t>
            </a:r>
          </a:p>
          <a:p>
            <a:r>
              <a:rPr lang="en-AU" sz="2400" dirty="0"/>
              <a:t>Natural padding bandage</a:t>
            </a:r>
          </a:p>
          <a:p>
            <a:r>
              <a:rPr lang="en-AU" sz="2400" dirty="0"/>
              <a:t>Light conformable bandage</a:t>
            </a:r>
          </a:p>
          <a:p>
            <a:r>
              <a:rPr lang="en-AU" sz="2400" dirty="0"/>
              <a:t>Light compression bandage</a:t>
            </a:r>
          </a:p>
          <a:p>
            <a:r>
              <a:rPr lang="en-AU" sz="2400" dirty="0"/>
              <a:t>Flexible cohesive bandage</a:t>
            </a:r>
          </a:p>
          <a:p>
            <a:r>
              <a:rPr lang="en-AU" sz="2400" dirty="0"/>
              <a:t>May be worn for up to 7 days at a time.</a:t>
            </a:r>
          </a:p>
          <a:p>
            <a:endParaRPr lang="en-AU" sz="2400" dirty="0"/>
          </a:p>
        </p:txBody>
      </p:sp>
      <p:pic>
        <p:nvPicPr>
          <p:cNvPr id="54276" name="Picture 4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tretch>
            <a:fillRect/>
          </a:stretch>
        </p:blipFill>
        <p:spPr/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CEAP Classification (1995)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AU"/>
              <a:t>C  -  </a:t>
            </a:r>
            <a:r>
              <a:rPr lang="en-AU" b="1"/>
              <a:t>C</a:t>
            </a:r>
            <a:r>
              <a:rPr lang="en-AU"/>
              <a:t>linical signs</a:t>
            </a:r>
          </a:p>
          <a:p>
            <a:r>
              <a:rPr lang="en-AU"/>
              <a:t>E  -  </a:t>
            </a:r>
            <a:r>
              <a:rPr lang="en-AU" b="1"/>
              <a:t>E</a:t>
            </a:r>
            <a:r>
              <a:rPr lang="en-AU"/>
              <a:t>tiology</a:t>
            </a:r>
          </a:p>
          <a:p>
            <a:r>
              <a:rPr lang="en-AU"/>
              <a:t>A  -  </a:t>
            </a:r>
            <a:r>
              <a:rPr lang="en-AU" b="1"/>
              <a:t>A</a:t>
            </a:r>
            <a:r>
              <a:rPr lang="en-AU"/>
              <a:t>natomic distribution</a:t>
            </a:r>
          </a:p>
          <a:p>
            <a:r>
              <a:rPr lang="en-AU"/>
              <a:t>P  -  </a:t>
            </a:r>
            <a:r>
              <a:rPr lang="en-AU" b="1"/>
              <a:t>P</a:t>
            </a:r>
            <a:r>
              <a:rPr lang="en-AU"/>
              <a:t>athophysiologic dysfunction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7" name="Rectangle 9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/>
              <a:t>C</a:t>
            </a:r>
            <a:r>
              <a:rPr lang="en-AU" baseline="-25000"/>
              <a:t>6</a:t>
            </a:r>
            <a:r>
              <a:rPr lang="en-AU"/>
              <a:t/>
            </a:r>
            <a:br>
              <a:rPr lang="en-AU"/>
            </a:br>
            <a:r>
              <a:rPr lang="en-AU" sz="2800"/>
              <a:t>Active ulceration</a:t>
            </a:r>
            <a:br>
              <a:rPr lang="en-AU" sz="2800"/>
            </a:br>
            <a:r>
              <a:rPr lang="en-AU" sz="2800"/>
              <a:t>Treat underlying incompetence</a:t>
            </a:r>
          </a:p>
        </p:txBody>
      </p:sp>
      <p:sp>
        <p:nvSpPr>
          <p:cNvPr id="58378" name="Rectangle 10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AU" sz="2800"/>
              <a:t>UGS to incompetent perforators</a:t>
            </a:r>
          </a:p>
        </p:txBody>
      </p:sp>
      <p:pic>
        <p:nvPicPr>
          <p:cNvPr id="58380" name="Picture 12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76800" y="2133600"/>
            <a:ext cx="3389313" cy="44958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</a:t>
            </a:r>
            <a:r>
              <a:rPr lang="en-AU" baseline="-25000"/>
              <a:t>6</a:t>
            </a:r>
            <a:br>
              <a:rPr lang="en-AU" baseline="-25000"/>
            </a:br>
            <a:r>
              <a:rPr lang="en-AU" sz="2800"/>
              <a:t>Active ulceration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AU" sz="2800"/>
              <a:t>Consider long-term compression with Class 2 stockings if venous incompetence not corrected or if chronic lymphatic damage.</a:t>
            </a:r>
          </a:p>
        </p:txBody>
      </p:sp>
      <p:pic>
        <p:nvPicPr>
          <p:cNvPr id="55300" name="Picture 4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94568" y="1905000"/>
            <a:ext cx="2945864" cy="41148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84976" cy="1384300"/>
          </a:xfrm>
        </p:spPr>
        <p:txBody>
          <a:bodyPr/>
          <a:lstStyle/>
          <a:p>
            <a:r>
              <a:rPr lang="en-AU" sz="4000" dirty="0" smtClean="0"/>
              <a:t>Active Management of Venous Ulcers</a:t>
            </a:r>
            <a:endParaRPr lang="en-AU" sz="4000" dirty="0"/>
          </a:p>
        </p:txBody>
      </p:sp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8"/>
            <a:ext cx="3862400" cy="463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13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700808"/>
            <a:ext cx="3291846" cy="4955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Active Management of Venous Ulcers</a:t>
            </a: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539552" y="1600200"/>
            <a:ext cx="3312368" cy="4495800"/>
          </a:xfrm>
        </p:spPr>
        <p:txBody>
          <a:bodyPr/>
          <a:lstStyle/>
          <a:p>
            <a:r>
              <a:rPr lang="en-AU" dirty="0" smtClean="0"/>
              <a:t>After 2 treatments with foam UGS to GSV and ALTV</a:t>
            </a:r>
          </a:p>
          <a:p>
            <a:r>
              <a:rPr lang="en-AU" dirty="0" smtClean="0"/>
              <a:t>4 months after initial treatment</a:t>
            </a:r>
          </a:p>
          <a:p>
            <a:endParaRPr lang="en-AU" dirty="0"/>
          </a:p>
        </p:txBody>
      </p:sp>
      <p:pic>
        <p:nvPicPr>
          <p:cNvPr id="5" name="Content Placeholder 4" descr="Charlton, Kerry 13.1.11 02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139953" y="1484784"/>
            <a:ext cx="3314132" cy="4989017"/>
          </a:xfrm>
        </p:spPr>
      </p:pic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852936"/>
            <a:ext cx="2229929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ight Arrow 8"/>
          <p:cNvSpPr/>
          <p:nvPr/>
        </p:nvSpPr>
        <p:spPr bwMode="auto">
          <a:xfrm>
            <a:off x="3275856" y="2204864"/>
            <a:ext cx="978408" cy="4846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32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Active Management of Venous Ulcers</a:t>
            </a: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AU" dirty="0" smtClean="0"/>
              <a:t>2 further  minor treatments to residual channel in GSV and lower leg tributaries</a:t>
            </a:r>
          </a:p>
          <a:p>
            <a:endParaRPr lang="en-AU" dirty="0" smtClean="0"/>
          </a:p>
          <a:p>
            <a:r>
              <a:rPr lang="en-AU" dirty="0" smtClean="0"/>
              <a:t>5 months after initial treatment</a:t>
            </a:r>
            <a:endParaRPr lang="en-AU" dirty="0"/>
          </a:p>
        </p:txBody>
      </p:sp>
      <p:pic>
        <p:nvPicPr>
          <p:cNvPr id="6" name="Content Placeholder 5" descr="Charlton, Kerry 1.6.11 016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4336554" y="1600200"/>
            <a:ext cx="2985492" cy="4495800"/>
          </a:xfrm>
        </p:spPr>
      </p:pic>
      <p:sp>
        <p:nvSpPr>
          <p:cNvPr id="7" name="Right Arrow 6"/>
          <p:cNvSpPr/>
          <p:nvPr/>
        </p:nvSpPr>
        <p:spPr bwMode="auto">
          <a:xfrm>
            <a:off x="2627784" y="2780928"/>
            <a:ext cx="1224136" cy="43204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32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pic>
        <p:nvPicPr>
          <p:cNvPr id="1034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3321379"/>
            <a:ext cx="2268190" cy="3414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579296" cy="1384300"/>
          </a:xfrm>
        </p:spPr>
        <p:txBody>
          <a:bodyPr/>
          <a:lstStyle/>
          <a:p>
            <a:r>
              <a:rPr lang="en-AU" sz="4000" dirty="0" smtClean="0"/>
              <a:t>Active Management of Venous Ulcers</a:t>
            </a:r>
            <a:endParaRPr lang="en-AU" sz="4000" dirty="0"/>
          </a:p>
        </p:txBody>
      </p:sp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17643"/>
            <a:ext cx="4366964" cy="5240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4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8280" y="1628800"/>
            <a:ext cx="3473569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Active Management of Venous Ulcers</a:t>
            </a: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AU" dirty="0" smtClean="0"/>
              <a:t>3 treatments with foam UGS</a:t>
            </a:r>
          </a:p>
          <a:p>
            <a:endParaRPr lang="en-AU" dirty="0" smtClean="0"/>
          </a:p>
          <a:p>
            <a:r>
              <a:rPr lang="en-AU" dirty="0" smtClean="0"/>
              <a:t>2 months after initial treatment</a:t>
            </a:r>
          </a:p>
          <a:p>
            <a:endParaRPr lang="en-AU" dirty="0" smtClean="0"/>
          </a:p>
          <a:p>
            <a:endParaRPr lang="en-AU" dirty="0"/>
          </a:p>
        </p:txBody>
      </p:sp>
      <p:pic>
        <p:nvPicPr>
          <p:cNvPr id="5" name="Content Placeholder 4" descr="Duewell, Heinz 15.07.1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336554" y="1600200"/>
            <a:ext cx="2985492" cy="4495800"/>
          </a:xfrm>
        </p:spPr>
      </p:pic>
      <p:sp>
        <p:nvSpPr>
          <p:cNvPr id="6" name="Right Arrow 5"/>
          <p:cNvSpPr/>
          <p:nvPr/>
        </p:nvSpPr>
        <p:spPr bwMode="auto">
          <a:xfrm>
            <a:off x="2699792" y="2780928"/>
            <a:ext cx="1584176" cy="43204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32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356992"/>
            <a:ext cx="2086432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Active Management of Venous Ulcers</a:t>
            </a: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AU" dirty="0" smtClean="0"/>
              <a:t>12 months after initial treatment</a:t>
            </a:r>
            <a:endParaRPr lang="en-AU" dirty="0"/>
          </a:p>
        </p:txBody>
      </p:sp>
      <p:pic>
        <p:nvPicPr>
          <p:cNvPr id="5" name="Content Placeholder 4" descr="Duewell, Heinz 11.8.11 04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336554" y="1600200"/>
            <a:ext cx="2985492" cy="4495800"/>
          </a:xfrm>
        </p:spPr>
      </p:pic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564904"/>
            <a:ext cx="2652925" cy="3993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ight Arrow 6"/>
          <p:cNvSpPr/>
          <p:nvPr/>
        </p:nvSpPr>
        <p:spPr bwMode="auto">
          <a:xfrm>
            <a:off x="2627784" y="1916832"/>
            <a:ext cx="1440160" cy="36004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32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3200" dirty="0" smtClean="0"/>
              <a:t>Summary of Management of Venous Diseases</a:t>
            </a:r>
            <a:endParaRPr lang="en-AU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AU" sz="3200" b="1" dirty="0" smtClean="0"/>
              <a:t>A</a:t>
            </a:r>
            <a:r>
              <a:rPr lang="en-AU" dirty="0" smtClean="0"/>
              <a:t>ssess the clinical problem</a:t>
            </a:r>
          </a:p>
          <a:p>
            <a:r>
              <a:rPr lang="en-AU" b="1" dirty="0" smtClean="0"/>
              <a:t>I</a:t>
            </a:r>
            <a:r>
              <a:rPr lang="en-AU" dirty="0" smtClean="0"/>
              <a:t>nvestigate  the condition appropriately (Duplex Ultrasound)</a:t>
            </a:r>
          </a:p>
          <a:p>
            <a:r>
              <a:rPr lang="en-AU" b="1" dirty="0" smtClean="0"/>
              <a:t>P</a:t>
            </a:r>
            <a:r>
              <a:rPr lang="en-AU" dirty="0" smtClean="0"/>
              <a:t>athology - Reflux or Obstruction</a:t>
            </a:r>
          </a:p>
          <a:p>
            <a:r>
              <a:rPr lang="en-AU" b="1" dirty="0" smtClean="0"/>
              <a:t>M</a:t>
            </a:r>
            <a:r>
              <a:rPr lang="en-AU" dirty="0" smtClean="0"/>
              <a:t>odalities of therapy</a:t>
            </a:r>
          </a:p>
          <a:p>
            <a:pPr lvl="1"/>
            <a:r>
              <a:rPr lang="en-AU" b="1" dirty="0" smtClean="0"/>
              <a:t>C</a:t>
            </a:r>
            <a:r>
              <a:rPr lang="en-AU" dirty="0" smtClean="0"/>
              <a:t>ompression</a:t>
            </a:r>
          </a:p>
          <a:p>
            <a:pPr lvl="1"/>
            <a:r>
              <a:rPr lang="en-AU" b="1" dirty="0" smtClean="0"/>
              <a:t>A</a:t>
            </a:r>
            <a:r>
              <a:rPr lang="en-AU" dirty="0" smtClean="0"/>
              <a:t>blation to superficial incompetent (refluxing) veins</a:t>
            </a:r>
          </a:p>
          <a:p>
            <a:pPr lvl="1"/>
            <a:r>
              <a:rPr lang="en-AU" b="1" dirty="0" smtClean="0"/>
              <a:t>L</a:t>
            </a:r>
            <a:r>
              <a:rPr lang="en-AU" dirty="0" smtClean="0"/>
              <a:t>ifestyle modifications – weight, activity, medications</a:t>
            </a:r>
          </a:p>
          <a:p>
            <a:r>
              <a:rPr lang="en-AU" b="1" dirty="0" smtClean="0"/>
              <a:t>A</a:t>
            </a:r>
            <a:r>
              <a:rPr lang="en-AU" dirty="0" smtClean="0"/>
              <a:t>ppropriate follow-up</a:t>
            </a:r>
            <a:endParaRPr lang="en-A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b="1"/>
              <a:t>C</a:t>
            </a:r>
            <a:r>
              <a:rPr lang="en-AU"/>
              <a:t>linical Classification</a:t>
            </a:r>
            <a:endParaRPr lang="en-AU" b="1"/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371600"/>
            <a:ext cx="82296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AU" sz="2800"/>
              <a:t>Class 0:  No visible or palpable signs of venous disease</a:t>
            </a:r>
          </a:p>
          <a:p>
            <a:pPr>
              <a:lnSpc>
                <a:spcPct val="90000"/>
              </a:lnSpc>
            </a:pPr>
            <a:r>
              <a:rPr lang="en-AU" sz="2800"/>
              <a:t>Class 1: Telangiectasias and reticular veins</a:t>
            </a:r>
          </a:p>
          <a:p>
            <a:pPr>
              <a:lnSpc>
                <a:spcPct val="90000"/>
              </a:lnSpc>
            </a:pPr>
            <a:r>
              <a:rPr lang="en-AU" sz="2800"/>
              <a:t>Class 2: Varicose veins</a:t>
            </a:r>
          </a:p>
          <a:p>
            <a:pPr>
              <a:lnSpc>
                <a:spcPct val="90000"/>
              </a:lnSpc>
            </a:pPr>
            <a:r>
              <a:rPr lang="en-AU" sz="2800"/>
              <a:t>Class 3: Oedema</a:t>
            </a:r>
          </a:p>
          <a:p>
            <a:pPr>
              <a:lnSpc>
                <a:spcPct val="90000"/>
              </a:lnSpc>
            </a:pPr>
            <a:r>
              <a:rPr lang="en-AU" sz="2800"/>
              <a:t>Class 4: Skin changes (pigmentation, eczema, lipodermatosclerosis)</a:t>
            </a:r>
          </a:p>
          <a:p>
            <a:pPr>
              <a:lnSpc>
                <a:spcPct val="90000"/>
              </a:lnSpc>
            </a:pPr>
            <a:r>
              <a:rPr lang="en-AU" sz="2800"/>
              <a:t>Class 5: Healed ulceration</a:t>
            </a:r>
          </a:p>
          <a:p>
            <a:pPr>
              <a:lnSpc>
                <a:spcPct val="90000"/>
              </a:lnSpc>
            </a:pPr>
            <a:r>
              <a:rPr lang="en-AU" sz="2800"/>
              <a:t>Class 6: Active ulceration</a:t>
            </a:r>
          </a:p>
          <a:p>
            <a:pPr>
              <a:lnSpc>
                <a:spcPct val="90000"/>
              </a:lnSpc>
            </a:pPr>
            <a:endParaRPr lang="en-AU" sz="280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Compression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9388" y="1905000"/>
            <a:ext cx="8964612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Bandages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High stretch (high resting pressure, medium working pressure)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Low stretch (low resting pressure, high working pressure)</a:t>
            </a:r>
          </a:p>
          <a:p>
            <a:pPr>
              <a:lnSpc>
                <a:spcPct val="80000"/>
              </a:lnSpc>
            </a:pPr>
            <a:r>
              <a:rPr lang="en-US" sz="2800"/>
              <a:t>Compression stockings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Class 1 (15-25mmHg)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Class 2 (25-35mmHg)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Class 3 (35-45mmHg)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Class 4 (45-60mmHg)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Knee high, Thigh high, with or without waste attachment, pantyhose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179388" y="292100"/>
            <a:ext cx="8785225" cy="1384300"/>
          </a:xfrm>
        </p:spPr>
        <p:txBody>
          <a:bodyPr/>
          <a:lstStyle/>
          <a:p>
            <a:r>
              <a:rPr lang="en-US" sz="4000"/>
              <a:t>Conditions Managed by Compression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/>
          </a:p>
          <a:p>
            <a:r>
              <a:rPr lang="en-US"/>
              <a:t>Varicose veins</a:t>
            </a:r>
          </a:p>
          <a:p>
            <a:r>
              <a:rPr lang="en-US"/>
              <a:t>Prevention of vv</a:t>
            </a:r>
          </a:p>
          <a:p>
            <a:r>
              <a:rPr lang="en-US"/>
              <a:t>VVs in pregnancy</a:t>
            </a:r>
          </a:p>
          <a:p>
            <a:r>
              <a:rPr lang="en-US"/>
              <a:t>Post-partum vvs</a:t>
            </a:r>
          </a:p>
          <a:p>
            <a:r>
              <a:rPr lang="en-US"/>
              <a:t>Functional problems</a:t>
            </a:r>
          </a:p>
          <a:p>
            <a:endParaRPr 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Venous thrombosis</a:t>
            </a:r>
          </a:p>
          <a:p>
            <a:r>
              <a:rPr lang="en-US"/>
              <a:t>Chronic DVI</a:t>
            </a:r>
          </a:p>
          <a:p>
            <a:r>
              <a:rPr lang="en-US"/>
              <a:t>Venous ulcers</a:t>
            </a:r>
          </a:p>
          <a:p>
            <a:r>
              <a:rPr lang="en-US"/>
              <a:t>Lymphoedema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Compression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Often used in conjunction with</a:t>
            </a:r>
          </a:p>
          <a:p>
            <a:pPr lvl="1"/>
            <a:r>
              <a:rPr lang="en-US"/>
              <a:t>Surgery</a:t>
            </a:r>
          </a:p>
          <a:p>
            <a:pPr lvl="1"/>
            <a:r>
              <a:rPr lang="en-US"/>
              <a:t>Sclerotherapy</a:t>
            </a:r>
          </a:p>
          <a:p>
            <a:pPr lvl="1"/>
            <a:r>
              <a:rPr lang="en-US"/>
              <a:t>Physical ablation techniques</a:t>
            </a:r>
          </a:p>
          <a:p>
            <a:pPr lvl="1"/>
            <a:r>
              <a:rPr lang="en-US"/>
              <a:t>MOBILIZATION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865</TotalTime>
  <Words>1154</Words>
  <Application>Microsoft Office PowerPoint</Application>
  <PresentationFormat>On-screen Show (4:3)</PresentationFormat>
  <Paragraphs>274</Paragraphs>
  <Slides>58</Slides>
  <Notes>11</Notes>
  <HiddenSlides>1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58</vt:i4>
      </vt:variant>
    </vt:vector>
  </HeadingPairs>
  <TitlesOfParts>
    <vt:vector size="62" baseType="lpstr">
      <vt:lpstr>Equity</vt:lpstr>
      <vt:lpstr>Default Design</vt:lpstr>
      <vt:lpstr>Microsoft PowerPoint 97-2003 Slide</vt:lpstr>
      <vt:lpstr>Bitmap Image</vt:lpstr>
      <vt:lpstr>PowerPoint Presentation</vt:lpstr>
      <vt:lpstr>Modern Management of Varicose Veins and CVI</vt:lpstr>
      <vt:lpstr>What is Venous Disease?</vt:lpstr>
      <vt:lpstr>Widmer’s Classification</vt:lpstr>
      <vt:lpstr>CEAP Classification (1995)</vt:lpstr>
      <vt:lpstr>Clinical Classification</vt:lpstr>
      <vt:lpstr>Compression</vt:lpstr>
      <vt:lpstr>Conditions Managed by Compression</vt:lpstr>
      <vt:lpstr>Compression</vt:lpstr>
      <vt:lpstr>Surgery</vt:lpstr>
      <vt:lpstr>Surgery</vt:lpstr>
      <vt:lpstr>Ligation of Junctions and Perforators</vt:lpstr>
      <vt:lpstr>Surgical Ligation and Stripping</vt:lpstr>
      <vt:lpstr>External Valvular “Cuffing”</vt:lpstr>
      <vt:lpstr>Mini-Phlebectomy (Muller)</vt:lpstr>
      <vt:lpstr>Sclerotherapy</vt:lpstr>
      <vt:lpstr>Ultrasound-Guided Sclerotherapy</vt:lpstr>
      <vt:lpstr>Principles of UGS </vt:lpstr>
      <vt:lpstr>Principles of UGS</vt:lpstr>
      <vt:lpstr>PowerPoint Presentation</vt:lpstr>
      <vt:lpstr>PowerPoint Presentation</vt:lpstr>
      <vt:lpstr>Longitudinal View</vt:lpstr>
      <vt:lpstr>PowerPoint Presentation</vt:lpstr>
      <vt:lpstr>Ultrasound-Guided Sclerotherapy</vt:lpstr>
      <vt:lpstr>Physical Ablation Techniques</vt:lpstr>
      <vt:lpstr>VNUS   Closure ® </vt:lpstr>
      <vt:lpstr>3 Randomised Trials  VNUS vs Surgery</vt:lpstr>
      <vt:lpstr>Neovascularization</vt:lpstr>
      <vt:lpstr>Endovenous Laser Ablation</vt:lpstr>
      <vt:lpstr>PowerPoint Presentation</vt:lpstr>
      <vt:lpstr>EVLA – truncal varicosities</vt:lpstr>
      <vt:lpstr>CTEV- truncal venous insufficiency</vt:lpstr>
      <vt:lpstr>EVLA – truncal incompetence Immediately after</vt:lpstr>
      <vt:lpstr>EVLA – both legs</vt:lpstr>
      <vt:lpstr>EVLA – Management of the Varicose Tributaries</vt:lpstr>
      <vt:lpstr>PowerPoint Presentation</vt:lpstr>
      <vt:lpstr>PowerPoint Presentation</vt:lpstr>
      <vt:lpstr>PowerPoint Presentation</vt:lpstr>
      <vt:lpstr>PowerPoint Presentation</vt:lpstr>
      <vt:lpstr>Rasmussen et al, Br J Surg 2011 Randomized clinical trial comparing endovenous laser ablation, radiofrequency ablation, foam sclerotherapy and surgical stripping for great saphenous varicose veins.</vt:lpstr>
      <vt:lpstr>Vascular (Cutaneous) Laser</vt:lpstr>
      <vt:lpstr>Vascular (Cutaneous) Laser</vt:lpstr>
      <vt:lpstr>C1  Telangiectasias and reticular veins </vt:lpstr>
      <vt:lpstr>C2 Varicose veins</vt:lpstr>
      <vt:lpstr>C2 Varicose veins</vt:lpstr>
      <vt:lpstr>C4  Lipodermatosclerosis, eczema, vvs, corona phlebectasia</vt:lpstr>
      <vt:lpstr>C4  Lipodermatosclerosis, eczema, vvs, corona phlebectasia</vt:lpstr>
      <vt:lpstr>C6 Active ulceration</vt:lpstr>
      <vt:lpstr>C6 Active ulceration Compression –multi-layer technique</vt:lpstr>
      <vt:lpstr>C6 Active ulceration Treat underlying incompetence</vt:lpstr>
      <vt:lpstr>C6 Active ulceration</vt:lpstr>
      <vt:lpstr>Active Management of Venous Ulcers</vt:lpstr>
      <vt:lpstr>Active Management of Venous Ulcers</vt:lpstr>
      <vt:lpstr>Active Management of Venous Ulcers</vt:lpstr>
      <vt:lpstr>Active Management of Venous Ulcers</vt:lpstr>
      <vt:lpstr>Active Management of Venous Ulcers</vt:lpstr>
      <vt:lpstr>Active Management of Venous Ulcers</vt:lpstr>
      <vt:lpstr>Summary of Management of Venous Diseases</vt:lpstr>
    </vt:vector>
  </TitlesOfParts>
  <Company>El Prado Alpacas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Treatment Overview</dc:title>
  <dc:creator>Paul Thibault</dc:creator>
  <cp:lastModifiedBy>Shipleys Show Server</cp:lastModifiedBy>
  <cp:revision>91</cp:revision>
  <dcterms:created xsi:type="dcterms:W3CDTF">2006-08-12T00:32:12Z</dcterms:created>
  <dcterms:modified xsi:type="dcterms:W3CDTF">2013-08-15T23:50:42Z</dcterms:modified>
</cp:coreProperties>
</file>