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handoutMasterIdLst>
    <p:handoutMasterId r:id="rId34"/>
  </p:handoutMasterIdLst>
  <p:sldIdLst>
    <p:sldId id="287" r:id="rId3"/>
    <p:sldId id="256" r:id="rId4"/>
    <p:sldId id="285" r:id="rId5"/>
    <p:sldId id="271" r:id="rId6"/>
    <p:sldId id="257" r:id="rId7"/>
    <p:sldId id="284" r:id="rId8"/>
    <p:sldId id="258" r:id="rId9"/>
    <p:sldId id="272" r:id="rId10"/>
    <p:sldId id="259" r:id="rId11"/>
    <p:sldId id="273" r:id="rId12"/>
    <p:sldId id="260" r:id="rId13"/>
    <p:sldId id="261" r:id="rId14"/>
    <p:sldId id="274" r:id="rId15"/>
    <p:sldId id="262" r:id="rId16"/>
    <p:sldId id="275" r:id="rId17"/>
    <p:sldId id="283" r:id="rId18"/>
    <p:sldId id="263" r:id="rId19"/>
    <p:sldId id="264" r:id="rId20"/>
    <p:sldId id="276" r:id="rId21"/>
    <p:sldId id="265" r:id="rId22"/>
    <p:sldId id="277" r:id="rId23"/>
    <p:sldId id="278" r:id="rId24"/>
    <p:sldId id="266" r:id="rId25"/>
    <p:sldId id="279" r:id="rId26"/>
    <p:sldId id="267" r:id="rId27"/>
    <p:sldId id="280" r:id="rId28"/>
    <p:sldId id="268" r:id="rId29"/>
    <p:sldId id="282" r:id="rId30"/>
    <p:sldId id="269" r:id="rId31"/>
    <p:sldId id="270" r:id="rId32"/>
    <p:sldId id="286" r:id="rId33"/>
  </p:sldIdLst>
  <p:sldSz cx="9144000" cy="6858000" type="screen4x3"/>
  <p:notesSz cx="10018713" cy="68881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131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442" cy="344408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74952" y="0"/>
            <a:ext cx="4341442" cy="344408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19582164-6604-4614-9CBC-68C0688B481C}" type="datetimeFigureOut">
              <a:rPr lang="en-NZ" smtClean="0"/>
              <a:t>16/08/2013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42560"/>
            <a:ext cx="4341442" cy="344408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74952" y="6542560"/>
            <a:ext cx="4341442" cy="344408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F2288119-315C-430C-8E4F-66E14E65218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347944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5E10995-C2D3-4BE9-AAF8-EABE55DE6DE9}" type="datetimeFigureOut">
              <a:rPr lang="en-NZ" smtClean="0"/>
              <a:t>16/08/2013</a:t>
            </a:fld>
            <a:endParaRPr lang="en-NZ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NZ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F7160AA-BB23-4161-8CDD-F39C807415AA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E10995-C2D3-4BE9-AAF8-EABE55DE6DE9}" type="datetimeFigureOut">
              <a:rPr lang="en-NZ" smtClean="0"/>
              <a:t>16/08/2013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7160AA-BB23-4161-8CDD-F39C807415AA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E10995-C2D3-4BE9-AAF8-EABE55DE6DE9}" type="datetimeFigureOut">
              <a:rPr lang="en-NZ" smtClean="0"/>
              <a:t>16/08/2013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7160AA-BB23-4161-8CDD-F39C807415AA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813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5582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585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876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5147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848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0511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3666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E10995-C2D3-4BE9-AAF8-EABE55DE6DE9}" type="datetimeFigureOut">
              <a:rPr lang="en-NZ" smtClean="0"/>
              <a:t>16/08/2013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7160AA-BB23-4161-8CDD-F39C807415AA}" type="slidenum">
              <a:rPr lang="en-NZ" smtClean="0"/>
              <a:t>‹#›</a:t>
            </a:fld>
            <a:endParaRPr lang="en-NZ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93544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3580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764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769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74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E10995-C2D3-4BE9-AAF8-EABE55DE6DE9}" type="datetimeFigureOut">
              <a:rPr lang="en-NZ" smtClean="0"/>
              <a:t>16/08/2013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7160AA-BB23-4161-8CDD-F39C807415AA}" type="slidenum">
              <a:rPr lang="en-NZ" smtClean="0"/>
              <a:t>‹#›</a:t>
            </a:fld>
            <a:endParaRPr lang="en-NZ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E10995-C2D3-4BE9-AAF8-EABE55DE6DE9}" type="datetimeFigureOut">
              <a:rPr lang="en-NZ" smtClean="0"/>
              <a:t>16/08/2013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7160AA-BB23-4161-8CDD-F39C807415AA}" type="slidenum">
              <a:rPr lang="en-NZ" smtClean="0"/>
              <a:t>‹#›</a:t>
            </a:fld>
            <a:endParaRPr lang="en-N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E10995-C2D3-4BE9-AAF8-EABE55DE6DE9}" type="datetimeFigureOut">
              <a:rPr lang="en-NZ" smtClean="0"/>
              <a:t>16/08/2013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7160AA-BB23-4161-8CDD-F39C807415AA}" type="slidenum">
              <a:rPr lang="en-NZ" smtClean="0"/>
              <a:t>‹#›</a:t>
            </a:fld>
            <a:endParaRPr lang="en-N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E10995-C2D3-4BE9-AAF8-EABE55DE6DE9}" type="datetimeFigureOut">
              <a:rPr lang="en-NZ" smtClean="0"/>
              <a:t>16/08/2013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7160AA-BB23-4161-8CDD-F39C807415AA}" type="slidenum">
              <a:rPr lang="en-NZ" smtClean="0"/>
              <a:t>‹#›</a:t>
            </a:fld>
            <a:endParaRPr lang="en-NZ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E10995-C2D3-4BE9-AAF8-EABE55DE6DE9}" type="datetimeFigureOut">
              <a:rPr lang="en-NZ" smtClean="0"/>
              <a:t>16/08/2013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7160AA-BB23-4161-8CDD-F39C807415AA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5E10995-C2D3-4BE9-AAF8-EABE55DE6DE9}" type="datetimeFigureOut">
              <a:rPr lang="en-NZ" smtClean="0"/>
              <a:t>16/08/2013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7160AA-BB23-4161-8CDD-F39C807415AA}" type="slidenum">
              <a:rPr lang="en-NZ" smtClean="0"/>
              <a:t>‹#›</a:t>
            </a:fld>
            <a:endParaRPr lang="en-N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5E10995-C2D3-4BE9-AAF8-EABE55DE6DE9}" type="datetimeFigureOut">
              <a:rPr lang="en-NZ" smtClean="0"/>
              <a:t>16/08/2013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F7160AA-BB23-4161-8CDD-F39C807415AA}" type="slidenum">
              <a:rPr lang="en-NZ" smtClean="0"/>
              <a:t>‹#›</a:t>
            </a:fld>
            <a:endParaRPr lang="en-N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5E10995-C2D3-4BE9-AAF8-EABE55DE6DE9}" type="datetimeFigureOut">
              <a:rPr lang="en-NZ" smtClean="0"/>
              <a:t>16/08/2013</a:t>
            </a:fld>
            <a:endParaRPr lang="en-NZ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NZ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F7160AA-BB23-4161-8CDD-F39C807415AA}" type="slidenum">
              <a:rPr lang="en-NZ" smtClean="0"/>
              <a:t>‹#›</a:t>
            </a:fld>
            <a:endParaRPr lang="en-N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89625"/>
            <a:ext cx="9144000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1261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9" name="Rectangle 293"/>
          <p:cNvSpPr>
            <a:spLocks noChangeArrowheads="1"/>
          </p:cNvSpPr>
          <p:nvPr/>
        </p:nvSpPr>
        <p:spPr bwMode="auto">
          <a:xfrm>
            <a:off x="3200400" y="1143000"/>
            <a:ext cx="4513263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82" tIns="47891" rIns="95782" bIns="47891"/>
          <a:lstStyle>
            <a:lvl1pPr defTabSz="9572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77875" indent="-298450" defTabSz="9572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96975" indent="-239713" defTabSz="9572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76400" indent="-239713" defTabSz="9572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54238" indent="-238125" defTabSz="9572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114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686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258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830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en-US" sz="3400" smtClean="0">
                <a:solidFill>
                  <a:srgbClr val="000000"/>
                </a:solidFill>
              </a:rPr>
              <a:t>Dr Chris Milne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en-US" sz="1900" smtClean="0">
                <a:solidFill>
                  <a:srgbClr val="000000"/>
                </a:solidFill>
              </a:rPr>
              <a:t>Sports Physician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en-US" sz="1900" smtClean="0">
                <a:solidFill>
                  <a:srgbClr val="000000"/>
                </a:solidFill>
              </a:rPr>
              <a:t>Hamilton</a:t>
            </a:r>
            <a:endParaRPr lang="en-US" altLang="en-US" sz="1900" b="1" smtClean="0">
              <a:solidFill>
                <a:srgbClr val="000000"/>
              </a:solidFill>
            </a:endParaRPr>
          </a:p>
        </p:txBody>
      </p:sp>
      <p:pic>
        <p:nvPicPr>
          <p:cNvPr id="3175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1"/>
          <a:stretch>
            <a:fillRect/>
          </a:stretch>
        </p:blipFill>
        <p:spPr bwMode="auto">
          <a:xfrm>
            <a:off x="533400" y="4343400"/>
            <a:ext cx="8077200" cy="69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59" name="Picture 15" descr="ChrisMilne20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9" b="7936"/>
          <a:stretch>
            <a:fillRect/>
          </a:stretch>
        </p:blipFill>
        <p:spPr bwMode="auto">
          <a:xfrm>
            <a:off x="1023938" y="1143000"/>
            <a:ext cx="1778000" cy="2133600"/>
          </a:xfrm>
          <a:prstGeom prst="rect">
            <a:avLst/>
          </a:prstGeom>
          <a:noFill/>
          <a:ln w="28575">
            <a:solidFill>
              <a:srgbClr val="0099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554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 smtClean="0"/>
              <a:t>All the philosophy you will ever need</a:t>
            </a:r>
            <a:endParaRPr lang="en-N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508787"/>
            <a:ext cx="6876764" cy="4584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99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NZ" dirty="0" smtClean="0"/>
          </a:p>
          <a:p>
            <a:r>
              <a:rPr lang="en-NZ" dirty="0" smtClean="0"/>
              <a:t>Jerry Morris + Ralph Paffenbarger –the fathers of exercise medicine</a:t>
            </a:r>
          </a:p>
          <a:p>
            <a:endParaRPr lang="en-NZ" dirty="0"/>
          </a:p>
          <a:p>
            <a:r>
              <a:rPr lang="en-NZ" dirty="0" smtClean="0"/>
              <a:t>Tim Noakes – Doctor and physiologist, possibly the greatest living South African after Nelson Mandela</a:t>
            </a:r>
          </a:p>
          <a:p>
            <a:endParaRPr lang="en-NZ" dirty="0"/>
          </a:p>
          <a:p>
            <a:r>
              <a:rPr lang="en-NZ" dirty="0" smtClean="0"/>
              <a:t>John Davies – Olympic bronze medallist in the 1500m at Tokyo Olympics in 1964, later renowned athletics coach and President of NZOC- the embodiment of Olympism</a:t>
            </a:r>
          </a:p>
          <a:p>
            <a:endParaRPr lang="en-NZ" dirty="0"/>
          </a:p>
          <a:p>
            <a:endParaRPr lang="en-N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 smtClean="0"/>
              <a:t>My influences/ inspirations for exercise in middle age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64193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smtClean="0"/>
              <a:t>Physiological peak between ages 25 and 30</a:t>
            </a:r>
          </a:p>
          <a:p>
            <a:endParaRPr lang="en-NZ" dirty="0"/>
          </a:p>
          <a:p>
            <a:r>
              <a:rPr lang="en-NZ" dirty="0" smtClean="0"/>
              <a:t>After that, decline in organ function by about 10% per decade</a:t>
            </a:r>
          </a:p>
          <a:p>
            <a:endParaRPr lang="en-NZ" dirty="0"/>
          </a:p>
          <a:p>
            <a:r>
              <a:rPr lang="en-NZ" dirty="0" smtClean="0"/>
              <a:t>However, regular exercise can slow this decline, possibly by about half</a:t>
            </a:r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Physiological ageing 101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18081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Decline in VO2 max with age</a:t>
            </a:r>
            <a:endParaRPr lang="en-NZ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1620765"/>
            <a:ext cx="7119158" cy="4256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077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smtClean="0"/>
              <a:t>CV/respiratory systems- still trainable</a:t>
            </a:r>
          </a:p>
          <a:p>
            <a:r>
              <a:rPr lang="en-NZ" dirty="0" smtClean="0"/>
              <a:t>Muscular strength- reduced muscle mass, less type 2 fibres. Result- limb girdle weakness, but muscles still trainable</a:t>
            </a:r>
          </a:p>
          <a:p>
            <a:r>
              <a:rPr lang="en-NZ" dirty="0" smtClean="0"/>
              <a:t>Decreased proprioception [ joint position sense] and righting reflexes- more prone to ankle sprains and falls</a:t>
            </a:r>
          </a:p>
          <a:p>
            <a:r>
              <a:rPr lang="en-NZ" dirty="0" smtClean="0"/>
              <a:t>Tendon tissue is less resilient- result is tendinopathy – the middle aged equivalent of teenage acne</a:t>
            </a:r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 smtClean="0"/>
              <a:t>Physiology 101, the specifics of exercise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70046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 smtClean="0"/>
              <a:t>Tendinopathy- it takes very little time to get worse, but ages to get better</a:t>
            </a:r>
            <a:endParaRPr lang="en-NZ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571802"/>
            <a:ext cx="6120680" cy="4709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537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 smtClean="0"/>
              <a:t>Tibialis posterior- the ‘shin splint’ tendon</a:t>
            </a:r>
            <a:endParaRPr lang="en-NZ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553912"/>
            <a:ext cx="5190770" cy="4827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9944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NZ" dirty="0" smtClean="0"/>
              <a:t>Increased body fat, with distribution around the waist in men, and the hips in women</a:t>
            </a:r>
          </a:p>
          <a:p>
            <a:r>
              <a:rPr lang="en-NZ" dirty="0" smtClean="0"/>
              <a:t>Deceased bone mass, with increased risk of fractures</a:t>
            </a:r>
          </a:p>
          <a:p>
            <a:r>
              <a:rPr lang="en-NZ" dirty="0" smtClean="0"/>
              <a:t>The good news is that brain function tends to remain well preserved though middle age, unless you have been a heavy smoker, when micro-infarcts can be an issue [remember the 5 year plans of the former USSR, hatched in smoke filled rooms- hardly quality thinking]- and let’s not mention the vodka!</a:t>
            </a:r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Physiology 101 continued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30105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NZ" dirty="0" smtClean="0"/>
              <a:t>Pre 1990s – thought that it was necessary to train hard enough to increase physical fitness to make health gains. This involved sweat, so not an easy sell, particularly to Americans [think Segway]</a:t>
            </a:r>
          </a:p>
          <a:p>
            <a:r>
              <a:rPr lang="en-NZ" dirty="0" smtClean="0"/>
              <a:t>Mid 1990s – US Surgeon General’s report. No longer need to train as hard to get health benefits. </a:t>
            </a:r>
          </a:p>
          <a:p>
            <a:r>
              <a:rPr lang="en-NZ" dirty="0" smtClean="0"/>
              <a:t>Result- ADL for health, eg climb stairs, walk/cycle to work, do gardening, have sex. All good healthy activities, and contribute to better health status.</a:t>
            </a:r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Paradigm shift in 1990s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21369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 smtClean="0"/>
              <a:t>The new fitness training for dads</a:t>
            </a:r>
            <a:endParaRPr lang="en-NZ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3" y="1633601"/>
            <a:ext cx="3286183" cy="4819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206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NZ" dirty="0" smtClean="0"/>
              <a:t>The Politically </a:t>
            </a:r>
            <a:r>
              <a:rPr lang="en-NZ" dirty="0"/>
              <a:t>I</a:t>
            </a:r>
            <a:r>
              <a:rPr lang="en-NZ" dirty="0" smtClean="0"/>
              <a:t>ncorrect guide to Exercise in Middle </a:t>
            </a:r>
            <a:r>
              <a:rPr lang="en-NZ" dirty="0"/>
              <a:t>A</a:t>
            </a:r>
            <a:r>
              <a:rPr lang="en-NZ" dirty="0" smtClean="0"/>
              <a:t>ge 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NZ" dirty="0" smtClean="0"/>
              <a:t>Dr Chris Milne</a:t>
            </a:r>
          </a:p>
          <a:p>
            <a:r>
              <a:rPr lang="en-NZ" dirty="0" smtClean="0"/>
              <a:t>Sports Physician</a:t>
            </a:r>
          </a:p>
          <a:p>
            <a:r>
              <a:rPr lang="en-NZ" dirty="0" smtClean="0"/>
              <a:t>Hamilton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87955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NZ" dirty="0" smtClean="0"/>
              <a:t>Burns calories during/after activity [EPOC]</a:t>
            </a:r>
          </a:p>
          <a:p>
            <a:r>
              <a:rPr lang="en-NZ" dirty="0" smtClean="0"/>
              <a:t>Decreases body weight</a:t>
            </a:r>
          </a:p>
          <a:p>
            <a:r>
              <a:rPr lang="en-NZ" dirty="0" smtClean="0"/>
              <a:t>Decreases body fat</a:t>
            </a:r>
          </a:p>
          <a:p>
            <a:r>
              <a:rPr lang="en-NZ" dirty="0" smtClean="0"/>
              <a:t>Increases lean muscle</a:t>
            </a:r>
          </a:p>
          <a:p>
            <a:r>
              <a:rPr lang="en-NZ" dirty="0" smtClean="0"/>
              <a:t>Increases insulin sensitivity</a:t>
            </a:r>
          </a:p>
          <a:p>
            <a:r>
              <a:rPr lang="en-NZ" dirty="0" smtClean="0"/>
              <a:t>Increases micro-circulation [higher capillary density]</a:t>
            </a:r>
          </a:p>
          <a:p>
            <a:r>
              <a:rPr lang="en-NZ" dirty="0" smtClean="0"/>
              <a:t>Increases fibrinolysis- less risk of clotting</a:t>
            </a:r>
          </a:p>
          <a:p>
            <a:r>
              <a:rPr lang="en-NZ" dirty="0" smtClean="0"/>
              <a:t>Decreases blood pressure</a:t>
            </a:r>
          </a:p>
          <a:p>
            <a:r>
              <a:rPr lang="en-NZ" dirty="0" smtClean="0"/>
              <a:t>Decreases heart rate at a given workload</a:t>
            </a:r>
          </a:p>
          <a:p>
            <a:r>
              <a:rPr lang="en-NZ" dirty="0" smtClean="0"/>
              <a:t>Improves mood</a:t>
            </a:r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 smtClean="0"/>
              <a:t>How does exercise work to improve health?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25115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 smtClean="0"/>
              <a:t>How exercise works- what you don’t need to know today</a:t>
            </a:r>
            <a:endParaRPr lang="en-NZ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57782"/>
            <a:ext cx="6001322" cy="4563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740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 smtClean="0"/>
              <a:t>How exercise works, what you do need to know today</a:t>
            </a:r>
            <a:endParaRPr lang="en-NZ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692168"/>
            <a:ext cx="6461374" cy="4329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21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Health hazards of activity</a:t>
            </a:r>
            <a:endParaRPr lang="en-NZ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smtClean="0"/>
              <a:t>Youth = bullet proof</a:t>
            </a:r>
            <a:endParaRPr lang="en-NZ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3"/>
          </p:nvPr>
        </p:nvSpPr>
        <p:spPr/>
        <p:txBody>
          <a:bodyPr>
            <a:normAutofit lnSpcReduction="10000"/>
          </a:bodyPr>
          <a:lstStyle/>
          <a:p>
            <a:r>
              <a:rPr lang="en-NZ" dirty="0" smtClean="0"/>
              <a:t>Middle age = not so much</a:t>
            </a:r>
            <a:endParaRPr lang="en-NZ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NZ" dirty="0" smtClean="0"/>
              <a:t>Youth</a:t>
            </a:r>
          </a:p>
          <a:p>
            <a:endParaRPr lang="en-NZ" dirty="0"/>
          </a:p>
          <a:p>
            <a:r>
              <a:rPr lang="en-NZ" dirty="0" smtClean="0"/>
              <a:t>Acute- collision related</a:t>
            </a:r>
          </a:p>
          <a:p>
            <a:r>
              <a:rPr lang="en-NZ" dirty="0" smtClean="0"/>
              <a:t>Pristine anatomy + physiology- body is a temple</a:t>
            </a:r>
          </a:p>
          <a:p>
            <a:r>
              <a:rPr lang="en-NZ" dirty="0" smtClean="0"/>
              <a:t>Sudden death is rare</a:t>
            </a:r>
            <a:endParaRPr lang="en-NZ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NZ" dirty="0" smtClean="0"/>
              <a:t>Middle age</a:t>
            </a:r>
          </a:p>
          <a:p>
            <a:endParaRPr lang="en-NZ" dirty="0"/>
          </a:p>
          <a:p>
            <a:r>
              <a:rPr lang="en-NZ" dirty="0" smtClean="0"/>
              <a:t>Chronic- overuse</a:t>
            </a:r>
          </a:p>
          <a:p>
            <a:r>
              <a:rPr lang="en-NZ" dirty="0" smtClean="0"/>
              <a:t>Ageing body- still a temple, but with battle scars</a:t>
            </a:r>
          </a:p>
          <a:p>
            <a:r>
              <a:rPr lang="en-NZ" dirty="0" smtClean="0"/>
              <a:t>Sudden death more common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22139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The weekend warriors’ curse</a:t>
            </a:r>
            <a:endParaRPr lang="en-NZ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470382"/>
            <a:ext cx="5868652" cy="4694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83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 smtClean="0"/>
              <a:t>Attitudes of middle agers to exercise</a:t>
            </a:r>
            <a:endParaRPr lang="en-N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smtClean="0"/>
              <a:t>Politically correct</a:t>
            </a:r>
            <a:endParaRPr lang="en-NZ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NZ" dirty="0" smtClean="0"/>
              <a:t>Politically incorrect</a:t>
            </a:r>
            <a:endParaRPr lang="en-N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NZ" dirty="0" smtClean="0"/>
              <a:t>Prevention and management of non communicable disease</a:t>
            </a:r>
          </a:p>
          <a:p>
            <a:endParaRPr lang="en-NZ" dirty="0"/>
          </a:p>
          <a:p>
            <a:r>
              <a:rPr lang="en-NZ" dirty="0" smtClean="0"/>
              <a:t>Extend life span</a:t>
            </a:r>
          </a:p>
          <a:p>
            <a:endParaRPr lang="en-NZ" dirty="0"/>
          </a:p>
          <a:p>
            <a:r>
              <a:rPr lang="en-NZ" dirty="0" smtClean="0"/>
              <a:t>Improve mood</a:t>
            </a:r>
            <a:endParaRPr lang="en-NZ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NZ" dirty="0" smtClean="0"/>
              <a:t>Limit weight gain- enjoy more food and wine</a:t>
            </a:r>
          </a:p>
          <a:p>
            <a:endParaRPr lang="en-NZ" dirty="0"/>
          </a:p>
          <a:p>
            <a:r>
              <a:rPr lang="en-NZ" dirty="0" smtClean="0"/>
              <a:t>Improve your sex life</a:t>
            </a:r>
          </a:p>
          <a:p>
            <a:endParaRPr lang="en-NZ" dirty="0"/>
          </a:p>
          <a:p>
            <a:r>
              <a:rPr lang="en-NZ" dirty="0" smtClean="0"/>
              <a:t>Push the limits- sometimes too far!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03576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 smtClean="0"/>
              <a:t>Reasons for middle agers to keep exercising</a:t>
            </a:r>
            <a:endParaRPr lang="en-N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smtClean="0"/>
              <a:t>Is this a hook-up?</a:t>
            </a:r>
            <a:endParaRPr lang="en-NZ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>
            <a:normAutofit lnSpcReduction="10000"/>
          </a:bodyPr>
          <a:lstStyle/>
          <a:p>
            <a:r>
              <a:rPr lang="en-NZ" dirty="0" smtClean="0"/>
              <a:t>Looks like they have just exercised</a:t>
            </a:r>
            <a:endParaRPr lang="en-N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marL="109728" indent="0">
              <a:buNone/>
            </a:pPr>
            <a:endParaRPr lang="en-NZ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109728" indent="0">
              <a:buNone/>
            </a:pPr>
            <a:endParaRPr lang="en-NZ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631" y="1952836"/>
            <a:ext cx="4040028" cy="2484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49" y="1952836"/>
            <a:ext cx="3972869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737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NZ" dirty="0" smtClean="0"/>
          </a:p>
          <a:p>
            <a:pPr marL="109728" indent="0">
              <a:buNone/>
            </a:pPr>
            <a:r>
              <a:rPr lang="en-NZ" dirty="0" smtClean="0"/>
              <a:t>1-Look after your tendons- do heel drops when you have some spare time</a:t>
            </a:r>
          </a:p>
          <a:p>
            <a:pPr marL="109728" indent="0">
              <a:buNone/>
            </a:pPr>
            <a:r>
              <a:rPr lang="en-NZ" dirty="0" smtClean="0"/>
              <a:t>2-If running hard, try it on an empty stomach</a:t>
            </a:r>
          </a:p>
          <a:p>
            <a:pPr marL="109728" indent="0">
              <a:buNone/>
            </a:pPr>
            <a:r>
              <a:rPr lang="en-NZ" dirty="0" smtClean="0"/>
              <a:t>3-Salt is not necessarily a bad thing for the middle aged exerciser</a:t>
            </a:r>
          </a:p>
          <a:p>
            <a:pPr marL="109728" indent="0">
              <a:buNone/>
            </a:pPr>
            <a:r>
              <a:rPr lang="en-NZ" dirty="0" smtClean="0"/>
              <a:t>4-Taking NSAID prior to provocative activity is not a bad thing in most circumstances</a:t>
            </a:r>
          </a:p>
          <a:p>
            <a:pPr marL="109728" indent="0">
              <a:buNone/>
            </a:pPr>
            <a:r>
              <a:rPr lang="en-NZ" dirty="0" smtClean="0"/>
              <a:t>5-Lying prone and propping yourself up on your elbows can help low back pain [with thanks to the late, great Robin McKenzie]</a:t>
            </a:r>
          </a:p>
          <a:p>
            <a:endParaRPr lang="en-N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NZ" dirty="0" smtClean="0"/>
              <a:t>Advice you may not have heard elsewhere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94503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7211143" cy="4395943"/>
          </a:xfrm>
        </p:spPr>
        <p:txBody>
          <a:bodyPr/>
          <a:lstStyle/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 smtClean="0"/>
              <a:t>Passive lumbar extension- try it some time</a:t>
            </a:r>
            <a:endParaRPr lang="en-NZ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67076"/>
            <a:ext cx="3834730" cy="2528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482174"/>
            <a:ext cx="6665092" cy="4395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997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 smtClean="0"/>
              <a:t>Remember your youth- life should be fun!</a:t>
            </a:r>
            <a:endParaRPr lang="en-NZ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924944"/>
            <a:ext cx="5292588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58" y="1412776"/>
            <a:ext cx="3432969" cy="362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428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 smtClean="0"/>
              <a:t>Activity for life, my personal creed</a:t>
            </a:r>
            <a:endParaRPr lang="en-NZ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465145"/>
            <a:ext cx="4081893" cy="5060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945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 dirty="0" smtClean="0"/>
          </a:p>
          <a:p>
            <a:endParaRPr lang="en-NZ" dirty="0"/>
          </a:p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 smtClean="0"/>
              <a:t>We are all athletes, just in middle age we tend to be more cerebral athletes</a:t>
            </a:r>
            <a:endParaRPr lang="en-NZ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490839"/>
            <a:ext cx="3384376" cy="5060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503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Thank you</a:t>
            </a:r>
            <a:endParaRPr lang="en-NZ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7" y="1608114"/>
            <a:ext cx="6848234" cy="4557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352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 smtClean="0"/>
              <a:t>Why spoil a good walk with a golf ball?</a:t>
            </a:r>
            <a:endParaRPr lang="en-N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600568"/>
            <a:ext cx="6900433" cy="449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443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smtClean="0"/>
              <a:t>Doctor</a:t>
            </a:r>
          </a:p>
          <a:p>
            <a:r>
              <a:rPr lang="en-NZ" dirty="0" smtClean="0"/>
              <a:t>General and specialist training and experience- 2 yrs as medical registrar, 15 yrs in general practice, 10 yrs in specialist practice</a:t>
            </a:r>
          </a:p>
          <a:p>
            <a:r>
              <a:rPr lang="en-NZ" dirty="0" smtClean="0"/>
              <a:t>Middle aged- in my fifties</a:t>
            </a:r>
          </a:p>
          <a:p>
            <a:r>
              <a:rPr lang="en-NZ" dirty="0" smtClean="0"/>
              <a:t>Not particularly politically correct</a:t>
            </a:r>
          </a:p>
          <a:p>
            <a:r>
              <a:rPr lang="en-NZ" dirty="0" smtClean="0"/>
              <a:t>Athlete in my youth, still trying to be an athlete now</a:t>
            </a:r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My background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46352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 smtClean="0"/>
              <a:t>Possibly Twin Oaks Drive, Cornwall Park Auckland, late 1970s</a:t>
            </a:r>
            <a:endParaRPr lang="en-NZ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592796"/>
            <a:ext cx="6288698" cy="4716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877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 smtClean="0"/>
              <a:t>Youth vs Middle Age- attitudes to exercise</a:t>
            </a:r>
            <a:endParaRPr lang="en-N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smtClean="0"/>
              <a:t>Early maturity</a:t>
            </a:r>
            <a:endParaRPr lang="en-NZ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NZ" dirty="0" smtClean="0"/>
              <a:t>Late maturity</a:t>
            </a:r>
            <a:endParaRPr lang="en-NZ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NZ" dirty="0" smtClean="0"/>
              <a:t>Youth</a:t>
            </a:r>
          </a:p>
          <a:p>
            <a:endParaRPr lang="en-NZ" dirty="0"/>
          </a:p>
          <a:p>
            <a:r>
              <a:rPr lang="en-NZ" dirty="0" smtClean="0"/>
              <a:t>Maximising performance</a:t>
            </a:r>
          </a:p>
          <a:p>
            <a:endParaRPr lang="en-NZ" dirty="0"/>
          </a:p>
          <a:p>
            <a:r>
              <a:rPr lang="en-NZ" dirty="0" smtClean="0"/>
              <a:t>Goal oriented=winning</a:t>
            </a:r>
          </a:p>
          <a:p>
            <a:endParaRPr lang="en-NZ" dirty="0"/>
          </a:p>
          <a:p>
            <a:r>
              <a:rPr lang="en-NZ" dirty="0" smtClean="0"/>
              <a:t>Social- Hang out with mates</a:t>
            </a:r>
            <a:endParaRPr lang="en-NZ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NZ" dirty="0" smtClean="0"/>
              <a:t>Middle Age</a:t>
            </a:r>
          </a:p>
          <a:p>
            <a:endParaRPr lang="en-NZ" dirty="0"/>
          </a:p>
          <a:p>
            <a:r>
              <a:rPr lang="en-NZ" dirty="0" smtClean="0"/>
              <a:t>Preservation of remaining function</a:t>
            </a:r>
          </a:p>
          <a:p>
            <a:endParaRPr lang="en-NZ" dirty="0"/>
          </a:p>
          <a:p>
            <a:r>
              <a:rPr lang="en-NZ" dirty="0" smtClean="0"/>
              <a:t>Self discovery [can I do a marathon?]</a:t>
            </a:r>
          </a:p>
          <a:p>
            <a:endParaRPr lang="en-NZ" dirty="0"/>
          </a:p>
          <a:p>
            <a:r>
              <a:rPr lang="en-NZ" dirty="0" smtClean="0"/>
              <a:t>Social- Still hanging out with mates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76686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Is this the next Marco Rojas?</a:t>
            </a:r>
            <a:endParaRPr lang="en-N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73648"/>
            <a:ext cx="6587334" cy="4383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035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Political Correctness</a:t>
            </a:r>
            <a:endParaRPr lang="en-NZ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NZ" dirty="0" smtClean="0"/>
              <a:t>Policy advisor to Helen Clark</a:t>
            </a:r>
            <a:endParaRPr lang="en-NZ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half" idx="3"/>
          </p:nvPr>
        </p:nvSpPr>
        <p:spPr/>
        <p:txBody>
          <a:bodyPr>
            <a:normAutofit lnSpcReduction="10000"/>
          </a:bodyPr>
          <a:lstStyle/>
          <a:p>
            <a:r>
              <a:rPr lang="en-NZ" dirty="0" smtClean="0"/>
              <a:t>Drinking buddy of Danny Crane</a:t>
            </a:r>
            <a:endParaRPr lang="en-NZ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NZ" dirty="0" smtClean="0"/>
              <a:t>Correct</a:t>
            </a:r>
          </a:p>
          <a:p>
            <a:endParaRPr lang="en-NZ" dirty="0"/>
          </a:p>
          <a:p>
            <a:endParaRPr lang="en-NZ" dirty="0" smtClean="0"/>
          </a:p>
          <a:p>
            <a:pPr marL="109728" indent="0">
              <a:buNone/>
            </a:pPr>
            <a:r>
              <a:rPr lang="en-NZ" dirty="0" smtClean="0"/>
              <a:t>  Dr Finlay or Dr  Kildare</a:t>
            </a:r>
          </a:p>
          <a:p>
            <a:pPr marL="109728" indent="0">
              <a:buNone/>
            </a:pPr>
            <a:endParaRPr lang="en-NZ" dirty="0" smtClean="0"/>
          </a:p>
          <a:p>
            <a:pPr marL="109728" indent="0">
              <a:buNone/>
            </a:pPr>
            <a:endParaRPr lang="en-NZ" dirty="0" smtClean="0"/>
          </a:p>
          <a:p>
            <a:pPr marL="109728" indent="0">
              <a:buNone/>
            </a:pPr>
            <a:r>
              <a:rPr lang="en-NZ" dirty="0"/>
              <a:t> </a:t>
            </a:r>
            <a:r>
              <a:rPr lang="en-NZ" dirty="0" smtClean="0"/>
              <a:t> Helen Clark</a:t>
            </a:r>
          </a:p>
          <a:p>
            <a:endParaRPr lang="en-NZ" dirty="0"/>
          </a:p>
          <a:p>
            <a:endParaRPr lang="en-NZ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NZ" dirty="0" smtClean="0"/>
              <a:t>Incorrect</a:t>
            </a:r>
          </a:p>
          <a:p>
            <a:endParaRPr lang="en-NZ" dirty="0"/>
          </a:p>
          <a:p>
            <a:endParaRPr lang="en-NZ" dirty="0" smtClean="0"/>
          </a:p>
          <a:p>
            <a:pPr marL="109728" indent="0">
              <a:buNone/>
            </a:pPr>
            <a:r>
              <a:rPr lang="en-NZ" dirty="0" smtClean="0"/>
              <a:t>Dr Gregory House</a:t>
            </a:r>
          </a:p>
          <a:p>
            <a:endParaRPr lang="en-NZ" dirty="0" smtClean="0"/>
          </a:p>
          <a:p>
            <a:endParaRPr lang="en-NZ" dirty="0"/>
          </a:p>
          <a:p>
            <a:pPr marL="109728" indent="0">
              <a:buNone/>
            </a:pPr>
            <a:endParaRPr lang="en-NZ" dirty="0" smtClean="0"/>
          </a:p>
          <a:p>
            <a:pPr marL="109728" indent="0">
              <a:buNone/>
            </a:pPr>
            <a:r>
              <a:rPr lang="en-NZ" dirty="0" smtClean="0"/>
              <a:t>Tim Shadbolt</a:t>
            </a:r>
          </a:p>
        </p:txBody>
      </p:sp>
    </p:spTree>
    <p:extLst>
      <p:ext uri="{BB962C8B-B14F-4D97-AF65-F5344CB8AC3E}">
        <p14:creationId xmlns:p14="http://schemas.microsoft.com/office/powerpoint/2010/main" val="246318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130</TotalTime>
  <Words>856</Words>
  <Application>Microsoft Office PowerPoint</Application>
  <PresentationFormat>On-screen Show (4:3)</PresentationFormat>
  <Paragraphs>138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Concourse</vt:lpstr>
      <vt:lpstr>Default Design</vt:lpstr>
      <vt:lpstr>PowerPoint Presentation</vt:lpstr>
      <vt:lpstr>The Politically Incorrect guide to Exercise in Middle Age </vt:lpstr>
      <vt:lpstr>Activity for life, my personal creed</vt:lpstr>
      <vt:lpstr>Why spoil a good walk with a golf ball?</vt:lpstr>
      <vt:lpstr>My background</vt:lpstr>
      <vt:lpstr>Possibly Twin Oaks Drive, Cornwall Park Auckland, late 1970s</vt:lpstr>
      <vt:lpstr>Youth vs Middle Age- attitudes to exercise</vt:lpstr>
      <vt:lpstr>Is this the next Marco Rojas?</vt:lpstr>
      <vt:lpstr>Political Correctness</vt:lpstr>
      <vt:lpstr>All the philosophy you will ever need</vt:lpstr>
      <vt:lpstr>My influences/ inspirations for exercise in middle age</vt:lpstr>
      <vt:lpstr>Physiological ageing 101</vt:lpstr>
      <vt:lpstr>Decline in VO2 max with age</vt:lpstr>
      <vt:lpstr>Physiology 101, the specifics of exercise</vt:lpstr>
      <vt:lpstr>Tendinopathy- it takes very little time to get worse, but ages to get better</vt:lpstr>
      <vt:lpstr>Tibialis posterior- the ‘shin splint’ tendon</vt:lpstr>
      <vt:lpstr>Physiology 101 continued</vt:lpstr>
      <vt:lpstr>Paradigm shift in 1990s</vt:lpstr>
      <vt:lpstr>The new fitness training for dads</vt:lpstr>
      <vt:lpstr>How does exercise work to improve health?</vt:lpstr>
      <vt:lpstr>How exercise works- what you don’t need to know today</vt:lpstr>
      <vt:lpstr>How exercise works, what you do need to know today</vt:lpstr>
      <vt:lpstr>Health hazards of activity</vt:lpstr>
      <vt:lpstr>The weekend warriors’ curse</vt:lpstr>
      <vt:lpstr>Attitudes of middle agers to exercise</vt:lpstr>
      <vt:lpstr>Reasons for middle agers to keep exercising</vt:lpstr>
      <vt:lpstr>Advice you may not have heard elsewhere</vt:lpstr>
      <vt:lpstr>Passive lumbar extension- try it some time</vt:lpstr>
      <vt:lpstr>Remember your youth- life should be fun!</vt:lpstr>
      <vt:lpstr>We are all athletes, just in middle age we tend to be more cerebral athletes</vt:lpstr>
      <vt:lpstr>Thank you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Politically Incorrect guide to Exercise in Middle Age</dc:title>
  <dc:creator>Home</dc:creator>
  <cp:lastModifiedBy>Shipleys Show Server</cp:lastModifiedBy>
  <cp:revision>15</cp:revision>
  <cp:lastPrinted>2013-06-30T03:13:50Z</cp:lastPrinted>
  <dcterms:created xsi:type="dcterms:W3CDTF">2013-06-29T22:53:11Z</dcterms:created>
  <dcterms:modified xsi:type="dcterms:W3CDTF">2013-08-15T19:31:37Z</dcterms:modified>
</cp:coreProperties>
</file>