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 id="2147483718" r:id="rId2"/>
  </p:sldMasterIdLst>
  <p:notesMasterIdLst>
    <p:notesMasterId r:id="rId62"/>
  </p:notesMasterIdLst>
  <p:sldIdLst>
    <p:sldId id="453" r:id="rId3"/>
    <p:sldId id="256" r:id="rId4"/>
    <p:sldId id="347" r:id="rId5"/>
    <p:sldId id="363" r:id="rId6"/>
    <p:sldId id="354" r:id="rId7"/>
    <p:sldId id="355" r:id="rId8"/>
    <p:sldId id="361" r:id="rId9"/>
    <p:sldId id="356" r:id="rId10"/>
    <p:sldId id="362" r:id="rId11"/>
    <p:sldId id="350" r:id="rId12"/>
    <p:sldId id="436" r:id="rId13"/>
    <p:sldId id="332" r:id="rId14"/>
    <p:sldId id="417" r:id="rId15"/>
    <p:sldId id="450" r:id="rId16"/>
    <p:sldId id="434" r:id="rId17"/>
    <p:sldId id="451" r:id="rId18"/>
    <p:sldId id="420" r:id="rId19"/>
    <p:sldId id="452" r:id="rId20"/>
    <p:sldId id="365" r:id="rId21"/>
    <p:sldId id="368" r:id="rId22"/>
    <p:sldId id="393" r:id="rId23"/>
    <p:sldId id="394" r:id="rId24"/>
    <p:sldId id="443" r:id="rId25"/>
    <p:sldId id="444" r:id="rId26"/>
    <p:sldId id="382" r:id="rId27"/>
    <p:sldId id="440" r:id="rId28"/>
    <p:sldId id="384" r:id="rId29"/>
    <p:sldId id="385" r:id="rId30"/>
    <p:sldId id="441" r:id="rId31"/>
    <p:sldId id="386" r:id="rId32"/>
    <p:sldId id="442" r:id="rId33"/>
    <p:sldId id="387" r:id="rId34"/>
    <p:sldId id="388" r:id="rId35"/>
    <p:sldId id="389" r:id="rId36"/>
    <p:sldId id="392" r:id="rId37"/>
    <p:sldId id="426" r:id="rId38"/>
    <p:sldId id="424" r:id="rId39"/>
    <p:sldId id="427" r:id="rId40"/>
    <p:sldId id="267" r:id="rId41"/>
    <p:sldId id="397" r:id="rId42"/>
    <p:sldId id="422" r:id="rId43"/>
    <p:sldId id="340" r:id="rId44"/>
    <p:sldId id="404" r:id="rId45"/>
    <p:sldId id="403" r:id="rId46"/>
    <p:sldId id="405" r:id="rId47"/>
    <p:sldId id="406" r:id="rId48"/>
    <p:sldId id="407" r:id="rId49"/>
    <p:sldId id="408" r:id="rId50"/>
    <p:sldId id="409" r:id="rId51"/>
    <p:sldId id="358" r:id="rId52"/>
    <p:sldId id="357" r:id="rId53"/>
    <p:sldId id="428" r:id="rId54"/>
    <p:sldId id="359" r:id="rId55"/>
    <p:sldId id="414" r:id="rId56"/>
    <p:sldId id="445" r:id="rId57"/>
    <p:sldId id="415" r:id="rId58"/>
    <p:sldId id="416" r:id="rId59"/>
    <p:sldId id="429" r:id="rId60"/>
    <p:sldId id="419"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94" autoAdjust="0"/>
    <p:restoredTop sz="94660"/>
  </p:normalViewPr>
  <p:slideViewPr>
    <p:cSldViewPr>
      <p:cViewPr varScale="1">
        <p:scale>
          <a:sx n="129" d="100"/>
          <a:sy n="129" d="100"/>
        </p:scale>
        <p:origin x="-1236" y="-96"/>
      </p:cViewPr>
      <p:guideLst>
        <p:guide orient="horz" pos="2160"/>
        <p:guide pos="2880"/>
      </p:guideLst>
    </p:cSldViewPr>
  </p:slideViewPr>
  <p:notesTextViewPr>
    <p:cViewPr>
      <p:scale>
        <a:sx n="1" d="1"/>
        <a:sy n="1" d="1"/>
      </p:scale>
      <p:origin x="0" y="0"/>
    </p:cViewPr>
  </p:notesTextViewPr>
  <p:sorterViewPr>
    <p:cViewPr>
      <p:scale>
        <a:sx n="100" d="100"/>
        <a:sy n="100" d="100"/>
      </p:scale>
      <p:origin x="0" y="70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B894DC-7424-40FC-A147-F5058A1DEC75}" type="datetimeFigureOut">
              <a:rPr lang="en-GB" smtClean="0"/>
              <a:t>16/08/2013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9B329-4F04-4D5C-BB6F-AE915EE604BD}" type="slidenum">
              <a:rPr lang="en-GB" smtClean="0"/>
              <a:t>‹#›</a:t>
            </a:fld>
            <a:endParaRPr lang="en-GB"/>
          </a:p>
        </p:txBody>
      </p:sp>
    </p:spTree>
    <p:extLst>
      <p:ext uri="{BB962C8B-B14F-4D97-AF65-F5344CB8AC3E}">
        <p14:creationId xmlns:p14="http://schemas.microsoft.com/office/powerpoint/2010/main" val="4056883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1A14781-3D07-434F-9516-DEE6674B63D2}"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BF670B-5DBB-450A-94AE-95EE45293423}" type="slidenum">
              <a:rPr lang="en-GB" smtClean="0"/>
              <a:t>‹#›</a:t>
            </a:fld>
            <a:endParaRPr lang="en-GB"/>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4781-3D07-434F-9516-DEE6674B63D2}"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4781-3D07-434F-9516-DEE6674B63D2}"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19912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11682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44140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79424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93950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52363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2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05592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4781-3D07-434F-9516-DEE6674B63D2}"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BF670B-5DBB-450A-94AE-95EE45293423}" type="slidenum">
              <a:rPr lang="en-GB" smtClean="0"/>
              <a:t>‹#›</a:t>
            </a:fld>
            <a:endParaRPr lang="en-GB"/>
          </a:p>
        </p:txBody>
      </p:sp>
      <p:pic>
        <p:nvPicPr>
          <p:cNvPr id="8"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363924" y="6315075"/>
            <a:ext cx="729138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52400" y="5855853"/>
            <a:ext cx="9144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51793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7022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55279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A14781-3D07-434F-9516-DEE6674B63D2}"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BF670B-5DBB-450A-94AE-95EE45293423}" type="slidenum">
              <a:rPr lang="en-GB" smtClean="0"/>
              <a:t>‹#›</a:t>
            </a:fld>
            <a:endParaRPr lang="en-GB"/>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A14781-3D07-434F-9516-DEE6674B63D2}"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A14781-3D07-434F-9516-DEE6674B63D2}" type="datetimeFigureOut">
              <a:rPr lang="en-GB" smtClean="0"/>
              <a:t>16/08/2013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DBF670B-5DBB-450A-94AE-95EE45293423}" type="slidenum">
              <a:rPr lang="en-GB" smtClean="0"/>
              <a:t>‹#›</a:t>
            </a:fld>
            <a:endParaRPr lang="en-GB"/>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1A14781-3D07-434F-9516-DEE6674B63D2}" type="datetimeFigureOut">
              <a:rPr lang="en-GB" smtClean="0"/>
              <a:t>16/08/2013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14781-3D07-434F-9516-DEE6674B63D2}" type="datetimeFigureOut">
              <a:rPr lang="en-GB" smtClean="0"/>
              <a:t>16/08/2013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4781-3D07-434F-9516-DEE6674B63D2}"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BF670B-5DBB-450A-94AE-95EE45293423}" type="slidenum">
              <a:rPr lang="en-GB" smtClean="0"/>
              <a:t>‹#›</a:t>
            </a:fld>
            <a:endParaRPr lang="en-GB"/>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4781-3D07-434F-9516-DEE6674B63D2}"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BF670B-5DBB-450A-94AE-95EE45293423}"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1A14781-3D07-434F-9516-DEE6674B63D2}" type="datetimeFigureOut">
              <a:rPr lang="en-GB" smtClean="0"/>
              <a:t>16/08/2013</a:t>
            </a:fld>
            <a:endParaRPr lang="en-GB"/>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GB"/>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DBF670B-5DBB-450A-94AE-95EE45293423}" type="slidenum">
              <a:rPr lang="en-GB" smtClean="0"/>
              <a:t>‹#›</a:t>
            </a:fld>
            <a:endParaRPr lang="en-GB"/>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8750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worldwise.co.nz/"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oleObject" Target="../embeddings/Microsoft_Excel_97-2003_Worksheet1.xls"/></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nc.cdc.gov/travel/destinations/list.htm" TargetMode="External"/><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hyperlink" Target="http://www.worldwise.co.nz/" TargetMode="External"/><Relationship Id="rId4" Type="http://schemas.openxmlformats.org/officeDocument/2006/relationships/hyperlink" Target="http://www.who.int/"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marc.shaw@worldwise.co.nz" TargetMode="External"/><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bestokednow.com/2011/02/uttarakhand.html" TargetMode="External"/><Relationship Id="rId2" Type="http://schemas.openxmlformats.org/officeDocument/2006/relationships/hyperlink" Target="http://www.who.int/csr/Mass_gatherings2.pdf" TargetMode="External"/><Relationship Id="rId1" Type="http://schemas.openxmlformats.org/officeDocument/2006/relationships/slideLayout" Target="../slideLayouts/slideLayout2.xml"/><Relationship Id="rId6" Type="http://schemas.openxmlformats.org/officeDocument/2006/relationships/hyperlink" Target="http://www.prague.tv/" TargetMode="External"/><Relationship Id="rId5" Type="http://schemas.openxmlformats.org/officeDocument/2006/relationships/hyperlink" Target="http://www.dailymail.co.uk/sport/euro2012/article-2163555/Euro-2012-Russia-hit-28-000-UEFA-fine-fans-display-illicit-banners-lob-fireworks-Greece-loss.html" TargetMode="External"/><Relationship Id="rId4" Type="http://schemas.openxmlformats.org/officeDocument/2006/relationships/hyperlink" Target="http://www.wallpaperswala.com/kumbh-mela/"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93"/>
          <p:cNvSpPr>
            <a:spLocks noChangeArrowheads="1"/>
          </p:cNvSpPr>
          <p:nvPr/>
        </p:nvSpPr>
        <p:spPr bwMode="auto">
          <a:xfrm>
            <a:off x="3200400" y="1143000"/>
            <a:ext cx="5503863"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fontAlgn="base">
              <a:spcBef>
                <a:spcPct val="20000"/>
              </a:spcBef>
              <a:spcAft>
                <a:spcPct val="0"/>
              </a:spcAft>
            </a:pPr>
            <a:r>
              <a:rPr lang="en-NZ" altLang="en-US" sz="3400" smtClean="0">
                <a:solidFill>
                  <a:srgbClr val="000000"/>
                </a:solidFill>
              </a:rPr>
              <a:t>Prof Marc Shaw</a:t>
            </a:r>
            <a:endParaRPr lang="en-US" altLang="en-US" sz="3400" smtClean="0">
              <a:solidFill>
                <a:srgbClr val="000000"/>
              </a:solidFill>
            </a:endParaRPr>
          </a:p>
          <a:p>
            <a:pPr fontAlgn="base">
              <a:spcBef>
                <a:spcPct val="20000"/>
              </a:spcBef>
              <a:spcAft>
                <a:spcPct val="0"/>
              </a:spcAft>
            </a:pPr>
            <a:r>
              <a:rPr lang="en-NZ" altLang="en-US" sz="1900" smtClean="0">
                <a:solidFill>
                  <a:srgbClr val="000000"/>
                </a:solidFill>
              </a:rPr>
              <a:t>Medical Director</a:t>
            </a:r>
          </a:p>
          <a:p>
            <a:pPr fontAlgn="base">
              <a:spcBef>
                <a:spcPct val="20000"/>
              </a:spcBef>
              <a:spcAft>
                <a:spcPct val="0"/>
              </a:spcAft>
            </a:pPr>
            <a:r>
              <a:rPr lang="en-NZ" altLang="en-US" sz="1900" smtClean="0">
                <a:solidFill>
                  <a:srgbClr val="000000"/>
                </a:solidFill>
              </a:rPr>
              <a:t>Worldwise Travellers Health Centres </a:t>
            </a:r>
            <a:r>
              <a:rPr lang="en-US" altLang="en-US" sz="1900" b="1" smtClean="0">
                <a:solidFill>
                  <a:srgbClr val="000000"/>
                </a:solidFill>
              </a:rPr>
              <a:t/>
            </a:r>
            <a:br>
              <a:rPr lang="en-US" altLang="en-US" sz="1900" b="1" smtClean="0">
                <a:solidFill>
                  <a:srgbClr val="000000"/>
                </a:solidFill>
              </a:rPr>
            </a:br>
            <a:endParaRPr lang="en-US" altLang="en-US" sz="1900" b="1" smtClean="0">
              <a:solidFill>
                <a:srgbClr val="000000"/>
              </a:solidFill>
            </a:endParaRPr>
          </a:p>
        </p:txBody>
      </p:sp>
      <p:pic>
        <p:nvPicPr>
          <p:cNvPr id="23576"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18351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77" name="Picture 25"/>
          <p:cNvPicPr>
            <a:picLocks noChangeAspect="1" noChangeArrowheads="1"/>
          </p:cNvPicPr>
          <p:nvPr/>
        </p:nvPicPr>
        <p:blipFill>
          <a:blip r:embed="rId3">
            <a:extLst>
              <a:ext uri="{28A0092B-C50C-407E-A947-70E740481C1C}">
                <a14:useLocalDpi xmlns:a14="http://schemas.microsoft.com/office/drawing/2010/main" val="0"/>
              </a:ext>
            </a:extLst>
          </a:blip>
          <a:srcRect r="652"/>
          <a:stretch>
            <a:fillRect/>
          </a:stretch>
        </p:blipFill>
        <p:spPr bwMode="auto">
          <a:xfrm>
            <a:off x="533400" y="4343400"/>
            <a:ext cx="807720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190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4jobs.pk/news/wp-content/uploads/2012/08/0204f__oly-aroundworld-3.jpg"/>
          <p:cNvPicPr>
            <a:picLocks noChangeAspect="1" noChangeArrowheads="1"/>
          </p:cNvPicPr>
          <p:nvPr/>
        </p:nvPicPr>
        <p:blipFill rotWithShape="1">
          <a:blip r:embed="rId2">
            <a:extLst>
              <a:ext uri="{28A0092B-C50C-407E-A947-70E740481C1C}">
                <a14:useLocalDpi xmlns:a14="http://schemas.microsoft.com/office/drawing/2010/main" val="0"/>
              </a:ext>
            </a:extLst>
          </a:blip>
          <a:srcRect l="22406" r="39188"/>
          <a:stretch/>
        </p:blipFill>
        <p:spPr bwMode="auto">
          <a:xfrm>
            <a:off x="4932040" y="404664"/>
            <a:ext cx="3380882" cy="5843736"/>
          </a:xfrm>
          <a:prstGeom prst="rect">
            <a:avLst/>
          </a:prstGeom>
          <a:noFill/>
          <a:extLst>
            <a:ext uri="{909E8E84-426E-40DD-AFC4-6F175D3DCCD1}">
              <a14:hiddenFill xmlns:a14="http://schemas.microsoft.com/office/drawing/2010/main">
                <a:solidFill>
                  <a:srgbClr val="FFFFFF"/>
                </a:solidFill>
              </a14:hiddenFill>
            </a:ext>
          </a:extLst>
        </p:spPr>
      </p:pic>
      <p:sp>
        <p:nvSpPr>
          <p:cNvPr id="466946" name="Rectangle 2"/>
          <p:cNvSpPr>
            <a:spLocks noGrp="1" noChangeArrowheads="1"/>
          </p:cNvSpPr>
          <p:nvPr>
            <p:ph type="title"/>
          </p:nvPr>
        </p:nvSpPr>
        <p:spPr/>
        <p:txBody>
          <a:bodyPr>
            <a:normAutofit/>
          </a:bodyPr>
          <a:lstStyle/>
          <a:p>
            <a:pPr algn="l"/>
            <a:r>
              <a:rPr lang="en-NZ" sz="4400" dirty="0">
                <a:latin typeface="Arial Narrow" pitchFamily="34" charset="0"/>
              </a:rPr>
              <a:t>Year </a:t>
            </a:r>
            <a:r>
              <a:rPr lang="en-NZ" sz="4400" dirty="0" smtClean="0">
                <a:latin typeface="Arial Narrow" pitchFamily="34" charset="0"/>
              </a:rPr>
              <a:t>2013 </a:t>
            </a:r>
            <a:r>
              <a:rPr lang="en-NZ" sz="4400" dirty="0">
                <a:latin typeface="Arial Narrow" pitchFamily="34" charset="0"/>
              </a:rPr>
              <a:t>… </a:t>
            </a:r>
            <a:r>
              <a:rPr lang="en-NZ" sz="4400" i="1" dirty="0">
                <a:latin typeface="Arial Narrow" pitchFamily="34" charset="0"/>
              </a:rPr>
              <a:t>Now</a:t>
            </a:r>
            <a:endParaRPr lang="en-NZ" sz="4400" dirty="0">
              <a:latin typeface="Arial Narrow" pitchFamily="34" charset="0"/>
            </a:endParaRPr>
          </a:p>
        </p:txBody>
      </p:sp>
      <p:sp>
        <p:nvSpPr>
          <p:cNvPr id="466947" name="Rectangle 3"/>
          <p:cNvSpPr>
            <a:spLocks noGrp="1" noChangeArrowheads="1"/>
          </p:cNvSpPr>
          <p:nvPr>
            <p:ph type="body" idx="1"/>
          </p:nvPr>
        </p:nvSpPr>
        <p:spPr>
          <a:xfrm>
            <a:off x="539750" y="908050"/>
            <a:ext cx="8305800" cy="4876800"/>
          </a:xfrm>
        </p:spPr>
        <p:txBody>
          <a:bodyPr/>
          <a:lstStyle/>
          <a:p>
            <a:pPr>
              <a:lnSpc>
                <a:spcPct val="90000"/>
              </a:lnSpc>
              <a:buFontTx/>
              <a:buNone/>
            </a:pPr>
            <a:r>
              <a:rPr lang="en-NZ" sz="2800" b="0" dirty="0" smtClean="0">
                <a:solidFill>
                  <a:srgbClr val="C00000"/>
                </a:solidFill>
                <a:effectLst>
                  <a:outerShdw blurRad="38100" dist="38100" dir="2700000" algn="tl">
                    <a:srgbClr val="000000">
                      <a:alpha val="43137"/>
                    </a:srgbClr>
                  </a:outerShdw>
                </a:effectLst>
                <a:latin typeface="Arial Narrow" pitchFamily="34" charset="0"/>
              </a:rPr>
              <a:t>Today’s travel </a:t>
            </a:r>
            <a:r>
              <a:rPr lang="en-NZ" sz="2800" b="0" dirty="0">
                <a:solidFill>
                  <a:srgbClr val="C00000"/>
                </a:solidFill>
                <a:effectLst>
                  <a:outerShdw blurRad="38100" dist="38100" dir="2700000" algn="tl">
                    <a:srgbClr val="000000">
                      <a:alpha val="43137"/>
                    </a:srgbClr>
                  </a:outerShdw>
                </a:effectLst>
                <a:latin typeface="Arial Narrow" pitchFamily="34" charset="0"/>
              </a:rPr>
              <a:t>health </a:t>
            </a:r>
            <a:r>
              <a:rPr lang="en-NZ" sz="2800" b="0" dirty="0" smtClean="0">
                <a:solidFill>
                  <a:srgbClr val="C00000"/>
                </a:solidFill>
                <a:effectLst>
                  <a:outerShdw blurRad="38100" dist="38100" dir="2700000" algn="tl">
                    <a:srgbClr val="000000">
                      <a:alpha val="43137"/>
                    </a:srgbClr>
                  </a:outerShdw>
                </a:effectLst>
                <a:latin typeface="Arial Narrow" pitchFamily="34" charset="0"/>
              </a:rPr>
              <a:t>issues: com</a:t>
            </a:r>
            <a:r>
              <a:rPr lang="en-NZ" sz="2800" b="0" dirty="0" smtClean="0">
                <a:solidFill>
                  <a:schemeClr val="bg1"/>
                </a:solidFill>
                <a:effectLst>
                  <a:outerShdw blurRad="38100" dist="38100" dir="2700000" algn="tl">
                    <a:srgbClr val="000000">
                      <a:alpha val="43137"/>
                    </a:srgbClr>
                  </a:outerShdw>
                </a:effectLst>
                <a:latin typeface="Arial Narrow" pitchFamily="34" charset="0"/>
              </a:rPr>
              <a:t>plex</a:t>
            </a:r>
            <a:r>
              <a:rPr lang="en-NZ" sz="2800" b="0" dirty="0">
                <a:solidFill>
                  <a:srgbClr val="C00000"/>
                </a:solidFill>
                <a:effectLst>
                  <a:outerShdw blurRad="38100" dist="38100" dir="2700000" algn="tl">
                    <a:srgbClr val="000000">
                      <a:alpha val="43137"/>
                    </a:srgbClr>
                  </a:outerShdw>
                </a:effectLst>
                <a:latin typeface="Arial Narrow" pitchFamily="34" charset="0"/>
              </a:rPr>
              <a:t>:</a:t>
            </a:r>
          </a:p>
          <a:p>
            <a:pPr>
              <a:lnSpc>
                <a:spcPct val="90000"/>
              </a:lnSpc>
              <a:buFontTx/>
              <a:buNone/>
            </a:pPr>
            <a:endParaRPr lang="en-NZ" sz="1200" b="0" dirty="0">
              <a:solidFill>
                <a:srgbClr val="C00000"/>
              </a:solidFill>
              <a:effectLst>
                <a:outerShdw blurRad="38100" dist="38100" dir="2700000" algn="tl">
                  <a:srgbClr val="000000">
                    <a:alpha val="43137"/>
                  </a:srgbClr>
                </a:outerShdw>
              </a:effectLst>
              <a:latin typeface="Arial Narrow" pitchFamily="34" charset="0"/>
            </a:endParaRPr>
          </a:p>
          <a:p>
            <a:pPr lvl="1">
              <a:lnSpc>
                <a:spcPct val="90000"/>
              </a:lnSpc>
              <a:buFontTx/>
              <a:buNone/>
            </a:pPr>
            <a:r>
              <a:rPr lang="en-NZ" sz="2400" b="0" dirty="0">
                <a:latin typeface="Arial Narrow" pitchFamily="34" charset="0"/>
              </a:rPr>
              <a:t>1.</a:t>
            </a:r>
            <a:r>
              <a:rPr lang="en-NZ" sz="2400" b="0" dirty="0">
                <a:effectLst>
                  <a:outerShdw blurRad="38100" dist="38100" dir="2700000" algn="tl">
                    <a:srgbClr val="000000"/>
                  </a:outerShdw>
                </a:effectLst>
                <a:latin typeface="Arial Narrow" pitchFamily="34" charset="0"/>
              </a:rPr>
              <a:t> </a:t>
            </a:r>
            <a:r>
              <a:rPr lang="en-NZ" sz="2400" b="0" dirty="0">
                <a:solidFill>
                  <a:srgbClr val="C00000"/>
                </a:solidFill>
                <a:latin typeface="Arial Narrow" pitchFamily="34" charset="0"/>
              </a:rPr>
              <a:t>The Traveller</a:t>
            </a:r>
          </a:p>
          <a:p>
            <a:pPr lvl="2">
              <a:lnSpc>
                <a:spcPct val="90000"/>
              </a:lnSpc>
            </a:pPr>
            <a:r>
              <a:rPr lang="en-NZ" sz="1600" b="0" dirty="0">
                <a:latin typeface="Arial Narrow" pitchFamily="34" charset="0"/>
              </a:rPr>
              <a:t>Appropriateness of advice for type of travel: </a:t>
            </a:r>
            <a:endParaRPr lang="en-NZ" sz="1600" b="0" dirty="0" smtClean="0">
              <a:latin typeface="Arial Narrow" pitchFamily="34" charset="0"/>
            </a:endParaRPr>
          </a:p>
          <a:p>
            <a:pPr lvl="2">
              <a:lnSpc>
                <a:spcPct val="90000"/>
              </a:lnSpc>
            </a:pPr>
            <a:r>
              <a:rPr lang="en-NZ" sz="1600" b="0" dirty="0" smtClean="0">
                <a:latin typeface="Arial Narrow" pitchFamily="34" charset="0"/>
              </a:rPr>
              <a:t>Affect </a:t>
            </a:r>
            <a:r>
              <a:rPr lang="en-NZ" sz="1600" b="0" dirty="0">
                <a:latin typeface="Arial Narrow" pitchFamily="34" charset="0"/>
              </a:rPr>
              <a:t>of </a:t>
            </a:r>
            <a:r>
              <a:rPr lang="en-NZ" sz="1600" b="0" dirty="0" smtClean="0">
                <a:latin typeface="Arial Narrow" pitchFamily="34" charset="0"/>
              </a:rPr>
              <a:t>traveller </a:t>
            </a:r>
            <a:r>
              <a:rPr lang="en-NZ" sz="1600" b="0" dirty="0">
                <a:latin typeface="Arial Narrow" pitchFamily="34" charset="0"/>
              </a:rPr>
              <a:t>on </a:t>
            </a:r>
            <a:r>
              <a:rPr lang="en-NZ" sz="1600" b="0" dirty="0" smtClean="0">
                <a:latin typeface="Arial Narrow" pitchFamily="34" charset="0"/>
              </a:rPr>
              <a:t>host </a:t>
            </a:r>
            <a:r>
              <a:rPr lang="en-NZ" sz="1600" b="0" dirty="0">
                <a:latin typeface="Arial Narrow" pitchFamily="34" charset="0"/>
              </a:rPr>
              <a:t>nations </a:t>
            </a:r>
            <a:r>
              <a:rPr lang="en-NZ" sz="1600" b="0" dirty="0" smtClean="0">
                <a:latin typeface="Arial Narrow" pitchFamily="34" charset="0"/>
              </a:rPr>
              <a:t>+ vice </a:t>
            </a:r>
            <a:r>
              <a:rPr lang="en-NZ" sz="1600" b="0" dirty="0">
                <a:latin typeface="Arial Narrow" pitchFamily="34" charset="0"/>
              </a:rPr>
              <a:t>versa</a:t>
            </a:r>
          </a:p>
          <a:p>
            <a:pPr lvl="2">
              <a:lnSpc>
                <a:spcPct val="90000"/>
              </a:lnSpc>
            </a:pPr>
            <a:r>
              <a:rPr lang="en-NZ" sz="1600" b="0" dirty="0" smtClean="0">
                <a:latin typeface="Arial Narrow" pitchFamily="34" charset="0"/>
              </a:rPr>
              <a:t>Effect </a:t>
            </a:r>
            <a:r>
              <a:rPr lang="en-NZ" sz="1600" b="0" dirty="0">
                <a:latin typeface="Arial Narrow" pitchFamily="34" charset="0"/>
              </a:rPr>
              <a:t>of Migrants </a:t>
            </a:r>
            <a:r>
              <a:rPr lang="en-NZ" sz="1600" b="0" dirty="0" smtClean="0">
                <a:latin typeface="Arial Narrow" pitchFamily="34" charset="0"/>
              </a:rPr>
              <a:t>on new </a:t>
            </a:r>
            <a:r>
              <a:rPr lang="en-NZ" sz="1600" b="0" dirty="0">
                <a:latin typeface="Arial Narrow" pitchFamily="34" charset="0"/>
              </a:rPr>
              <a:t>regions</a:t>
            </a:r>
          </a:p>
          <a:p>
            <a:pPr lvl="2">
              <a:lnSpc>
                <a:spcPct val="90000"/>
              </a:lnSpc>
            </a:pPr>
            <a:endParaRPr lang="en-NZ" sz="1200" b="0" dirty="0">
              <a:latin typeface="Arial Narrow" pitchFamily="34" charset="0"/>
            </a:endParaRPr>
          </a:p>
          <a:p>
            <a:pPr lvl="1">
              <a:lnSpc>
                <a:spcPct val="90000"/>
              </a:lnSpc>
              <a:buFontTx/>
              <a:buNone/>
            </a:pPr>
            <a:r>
              <a:rPr lang="en-NZ" sz="2400" b="0" dirty="0">
                <a:latin typeface="Arial Narrow" pitchFamily="34" charset="0"/>
              </a:rPr>
              <a:t>2</a:t>
            </a:r>
            <a:r>
              <a:rPr lang="en-NZ" sz="2400" b="0" dirty="0">
                <a:effectLst>
                  <a:outerShdw blurRad="38100" dist="38100" dir="2700000" algn="tl">
                    <a:srgbClr val="000000"/>
                  </a:outerShdw>
                </a:effectLst>
                <a:latin typeface="Arial Narrow" pitchFamily="34" charset="0"/>
              </a:rPr>
              <a:t>. </a:t>
            </a:r>
            <a:r>
              <a:rPr lang="en-NZ" sz="2400" b="0" dirty="0">
                <a:solidFill>
                  <a:srgbClr val="C00000"/>
                </a:solidFill>
                <a:latin typeface="Arial Narrow" pitchFamily="34" charset="0"/>
              </a:rPr>
              <a:t>Environmental Travel</a:t>
            </a:r>
          </a:p>
          <a:p>
            <a:pPr lvl="2">
              <a:lnSpc>
                <a:spcPct val="90000"/>
              </a:lnSpc>
            </a:pPr>
            <a:r>
              <a:rPr lang="en-NZ" sz="1600" b="0" dirty="0">
                <a:latin typeface="Arial Narrow" pitchFamily="34" charset="0"/>
              </a:rPr>
              <a:t>Eco-economy</a:t>
            </a:r>
          </a:p>
          <a:p>
            <a:pPr lvl="2">
              <a:lnSpc>
                <a:spcPct val="90000"/>
              </a:lnSpc>
            </a:pPr>
            <a:r>
              <a:rPr lang="en-NZ" sz="1600" b="0" dirty="0">
                <a:latin typeface="Arial Narrow" pitchFamily="34" charset="0"/>
              </a:rPr>
              <a:t>Expeditions and adventure</a:t>
            </a:r>
          </a:p>
          <a:p>
            <a:pPr lvl="2">
              <a:lnSpc>
                <a:spcPct val="90000"/>
              </a:lnSpc>
            </a:pPr>
            <a:r>
              <a:rPr lang="en-NZ" sz="1600" b="0" dirty="0">
                <a:latin typeface="Arial Narrow" pitchFamily="34" charset="0"/>
              </a:rPr>
              <a:t>Religious travellers and </a:t>
            </a:r>
            <a:r>
              <a:rPr lang="en-NZ" sz="1600" b="0" dirty="0" smtClean="0">
                <a:latin typeface="Arial Narrow" pitchFamily="34" charset="0"/>
              </a:rPr>
              <a:t>its impact</a:t>
            </a:r>
          </a:p>
          <a:p>
            <a:pPr lvl="2">
              <a:lnSpc>
                <a:spcPct val="90000"/>
              </a:lnSpc>
            </a:pPr>
            <a:endParaRPr lang="en-NZ" sz="1200" b="0" dirty="0">
              <a:latin typeface="Arial Narrow" pitchFamily="34" charset="0"/>
            </a:endParaRPr>
          </a:p>
          <a:p>
            <a:pPr lvl="1">
              <a:lnSpc>
                <a:spcPct val="90000"/>
              </a:lnSpc>
              <a:buFontTx/>
              <a:buNone/>
            </a:pPr>
            <a:r>
              <a:rPr lang="en-NZ" sz="2400" b="0" dirty="0">
                <a:latin typeface="Arial Narrow" pitchFamily="34" charset="0"/>
              </a:rPr>
              <a:t>3. </a:t>
            </a:r>
            <a:r>
              <a:rPr lang="en-NZ" sz="2400" b="0" dirty="0">
                <a:solidFill>
                  <a:srgbClr val="C00000"/>
                </a:solidFill>
                <a:latin typeface="Arial Narrow" pitchFamily="34" charset="0"/>
              </a:rPr>
              <a:t>Safety and Security: </a:t>
            </a:r>
            <a:r>
              <a:rPr lang="en-NZ" sz="2400" b="0" dirty="0" smtClean="0">
                <a:solidFill>
                  <a:srgbClr val="C00000"/>
                </a:solidFill>
                <a:latin typeface="Arial Narrow" pitchFamily="34" charset="0"/>
              </a:rPr>
              <a:t>Terrorism!</a:t>
            </a:r>
            <a:endParaRPr lang="en-NZ" sz="2400" b="0" dirty="0">
              <a:solidFill>
                <a:srgbClr val="C00000"/>
              </a:solidFill>
              <a:latin typeface="Arial Narrow" pitchFamily="34" charset="0"/>
            </a:endParaRPr>
          </a:p>
          <a:p>
            <a:pPr lvl="2">
              <a:lnSpc>
                <a:spcPct val="90000"/>
              </a:lnSpc>
            </a:pPr>
            <a:r>
              <a:rPr lang="en-NZ" sz="1600" b="0" dirty="0">
                <a:latin typeface="Arial Narrow" pitchFamily="34" charset="0"/>
              </a:rPr>
              <a:t>Personal Security </a:t>
            </a:r>
          </a:p>
          <a:p>
            <a:pPr lvl="2">
              <a:lnSpc>
                <a:spcPct val="90000"/>
              </a:lnSpc>
            </a:pPr>
            <a:r>
              <a:rPr lang="en-NZ" sz="1600" b="0" dirty="0">
                <a:latin typeface="Arial Narrow" pitchFamily="34" charset="0"/>
              </a:rPr>
              <a:t>Social security</a:t>
            </a:r>
          </a:p>
          <a:p>
            <a:pPr lvl="2">
              <a:lnSpc>
                <a:spcPct val="90000"/>
              </a:lnSpc>
            </a:pPr>
            <a:r>
              <a:rPr lang="en-NZ" sz="1600" b="0" dirty="0">
                <a:latin typeface="Arial Narrow" pitchFamily="34" charset="0"/>
              </a:rPr>
              <a:t>Biosecurity </a:t>
            </a:r>
          </a:p>
          <a:p>
            <a:pPr lvl="2">
              <a:lnSpc>
                <a:spcPct val="90000"/>
              </a:lnSpc>
              <a:buFontTx/>
              <a:buNone/>
            </a:pPr>
            <a:endParaRPr lang="en-NZ" sz="1600" b="0" dirty="0">
              <a:latin typeface="Arial Narrow" pitchFamily="34" charset="0"/>
            </a:endParaRPr>
          </a:p>
          <a:p>
            <a:pPr lvl="1">
              <a:lnSpc>
                <a:spcPct val="90000"/>
              </a:lnSpc>
              <a:buFontTx/>
              <a:buNone/>
            </a:pPr>
            <a:endParaRPr lang="en-NZ" sz="2000" b="0" dirty="0">
              <a:solidFill>
                <a:srgbClr val="FFFF66"/>
              </a:solidFill>
              <a:latin typeface="Arial Narrow" pitchFamily="34" charset="0"/>
            </a:endParaRPr>
          </a:p>
        </p:txBody>
      </p:sp>
      <p:sp>
        <p:nvSpPr>
          <p:cNvPr id="466948" name="Rectangle 4"/>
          <p:cNvSpPr>
            <a:spLocks noChangeArrowheads="1"/>
          </p:cNvSpPr>
          <p:nvPr/>
        </p:nvSpPr>
        <p:spPr bwMode="auto">
          <a:xfrm>
            <a:off x="304800" y="1447800"/>
            <a:ext cx="8610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latin typeface="Arial Narrow" pitchFamily="34" charset="0"/>
            </a:endParaRPr>
          </a:p>
        </p:txBody>
      </p:sp>
    </p:spTree>
    <p:extLst>
      <p:ext uri="{BB962C8B-B14F-4D97-AF65-F5344CB8AC3E}">
        <p14:creationId xmlns:p14="http://schemas.microsoft.com/office/powerpoint/2010/main" val="2927250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626424" cy="1600200"/>
          </a:xfrm>
        </p:spPr>
        <p:txBody>
          <a:bodyPr>
            <a:normAutofit/>
          </a:bodyPr>
          <a:lstStyle/>
          <a:p>
            <a:r>
              <a:rPr lang="en-NZ" sz="4400" dirty="0" smtClean="0">
                <a:latin typeface="Arial Narrow" pitchFamily="34" charset="0"/>
              </a:rPr>
              <a:t>Sometimes it is hard to plan!</a:t>
            </a:r>
            <a:endParaRPr lang="en-GB" sz="4400" dirty="0">
              <a:latin typeface="Arial Narrow" pitchFamily="34" charset="0"/>
            </a:endParaRPr>
          </a:p>
        </p:txBody>
      </p:sp>
      <p:sp>
        <p:nvSpPr>
          <p:cNvPr id="3" name="Content Placeholder 2"/>
          <p:cNvSpPr>
            <a:spLocks noGrp="1"/>
          </p:cNvSpPr>
          <p:nvPr>
            <p:ph idx="1"/>
          </p:nvPr>
        </p:nvSpPr>
        <p:spPr>
          <a:xfrm>
            <a:off x="683568" y="620688"/>
            <a:ext cx="7543800" cy="4896544"/>
          </a:xfrm>
        </p:spPr>
        <p:txBody>
          <a:bodyPr>
            <a:normAutofit fontScale="85000" lnSpcReduction="10000"/>
          </a:bodyPr>
          <a:lstStyle/>
          <a:p>
            <a:r>
              <a:rPr lang="en-GB" sz="3300" dirty="0" smtClean="0">
                <a:solidFill>
                  <a:srgbClr val="C00000"/>
                </a:solidFill>
                <a:effectLst>
                  <a:outerShdw blurRad="38100" dist="38100" dir="2700000" algn="tl">
                    <a:srgbClr val="000000">
                      <a:alpha val="43137"/>
                    </a:srgbClr>
                  </a:outerShdw>
                </a:effectLst>
                <a:latin typeface="Arial Narrow" pitchFamily="34" charset="0"/>
              </a:rPr>
              <a:t>UK Travellers </a:t>
            </a:r>
            <a:r>
              <a:rPr lang="en-GB" sz="3300" i="1" dirty="0" smtClean="0">
                <a:solidFill>
                  <a:srgbClr val="C00000"/>
                </a:solidFill>
                <a:effectLst>
                  <a:outerShdw blurRad="38100" dist="38100" dir="2700000" algn="tl">
                    <a:srgbClr val="000000">
                      <a:alpha val="43137"/>
                    </a:srgbClr>
                  </a:outerShdw>
                </a:effectLst>
                <a:latin typeface="Arial Narrow" pitchFamily="34" charset="0"/>
              </a:rPr>
              <a:t>‘en masse’</a:t>
            </a:r>
          </a:p>
          <a:p>
            <a:endParaRPr lang="en-NZ" sz="3300" i="1" dirty="0">
              <a:solidFill>
                <a:srgbClr val="C00000"/>
              </a:solidFill>
              <a:effectLst>
                <a:outerShdw blurRad="38100" dist="38100" dir="2700000" algn="tl">
                  <a:srgbClr val="000000">
                    <a:alpha val="43137"/>
                  </a:srgbClr>
                </a:outerShdw>
              </a:effectLst>
              <a:latin typeface="Arial Narrow" pitchFamily="34" charset="0"/>
            </a:endParaRPr>
          </a:p>
          <a:p>
            <a:r>
              <a:rPr lang="en-NZ" sz="3300" i="1" dirty="0" smtClean="0">
                <a:solidFill>
                  <a:srgbClr val="C00000"/>
                </a:solidFill>
                <a:effectLst>
                  <a:outerShdw blurRad="38100" dist="38100" dir="2700000" algn="tl">
                    <a:srgbClr val="000000">
                      <a:alpha val="43137"/>
                    </a:srgbClr>
                  </a:outerShdw>
                </a:effectLst>
                <a:latin typeface="Arial Narrow" pitchFamily="34" charset="0"/>
              </a:rPr>
              <a:t>No homework done by health resources!!</a:t>
            </a:r>
            <a:endParaRPr lang="en-GB" sz="3300" i="1" dirty="0" smtClean="0">
              <a:solidFill>
                <a:srgbClr val="C00000"/>
              </a:solidFill>
              <a:effectLst>
                <a:outerShdw blurRad="38100" dist="38100" dir="2700000" algn="tl">
                  <a:srgbClr val="000000">
                    <a:alpha val="43137"/>
                  </a:srgbClr>
                </a:outerShdw>
              </a:effectLst>
              <a:latin typeface="Arial Narrow" pitchFamily="34" charset="0"/>
            </a:endParaRPr>
          </a:p>
          <a:p>
            <a:endParaRPr lang="en-GB" dirty="0">
              <a:latin typeface="Arial Narrow" pitchFamily="34" charset="0"/>
            </a:endParaRPr>
          </a:p>
          <a:p>
            <a:r>
              <a:rPr lang="en-GB" dirty="0" smtClean="0">
                <a:latin typeface="Arial Narrow" pitchFamily="34" charset="0"/>
              </a:rPr>
              <a:t>The </a:t>
            </a:r>
            <a:r>
              <a:rPr lang="en-GB" dirty="0">
                <a:solidFill>
                  <a:srgbClr val="C00000"/>
                </a:solidFill>
                <a:latin typeface="Arial Narrow" pitchFamily="34" charset="0"/>
              </a:rPr>
              <a:t>"massive influx" of UK stag and hen parties to Prague </a:t>
            </a:r>
            <a:r>
              <a:rPr lang="en-GB" dirty="0">
                <a:latin typeface="Arial Narrow" pitchFamily="34" charset="0"/>
              </a:rPr>
              <a:t>has made the Czech Republic a hotspot for British travellers in trouble, figures </a:t>
            </a:r>
            <a:r>
              <a:rPr lang="en-GB" dirty="0" smtClean="0">
                <a:latin typeface="Arial Narrow" pitchFamily="34" charset="0"/>
              </a:rPr>
              <a:t>suggest</a:t>
            </a:r>
            <a:endParaRPr lang="en-GB" dirty="0">
              <a:latin typeface="Arial Narrow" pitchFamily="34" charset="0"/>
            </a:endParaRPr>
          </a:p>
          <a:p>
            <a:r>
              <a:rPr lang="en-GB" dirty="0">
                <a:latin typeface="Arial Narrow" pitchFamily="34" charset="0"/>
              </a:rPr>
              <a:t>A Foreign and Commonwealth Office (FCO) report says Britons visiting the Czech Republic need a "disproportionate" amount of consular </a:t>
            </a:r>
            <a:r>
              <a:rPr lang="en-GB" dirty="0" smtClean="0">
                <a:latin typeface="Arial Narrow" pitchFamily="34" charset="0"/>
              </a:rPr>
              <a:t>assistance</a:t>
            </a:r>
            <a:endParaRPr lang="en-GB" dirty="0">
              <a:latin typeface="Arial Narrow" pitchFamily="34" charset="0"/>
            </a:endParaRPr>
          </a:p>
          <a:p>
            <a:r>
              <a:rPr lang="en-GB" dirty="0">
                <a:latin typeface="Arial Narrow" pitchFamily="34" charset="0"/>
              </a:rPr>
              <a:t>More Britons lose their passports, get arrested or taken to hospital in the country than some more popular </a:t>
            </a:r>
            <a:r>
              <a:rPr lang="en-GB" dirty="0" smtClean="0">
                <a:latin typeface="Arial Narrow" pitchFamily="34" charset="0"/>
              </a:rPr>
              <a:t>places </a:t>
            </a:r>
            <a:endParaRPr lang="en-GB" dirty="0">
              <a:latin typeface="Arial Narrow" pitchFamily="34" charset="0"/>
            </a:endParaRPr>
          </a:p>
          <a:p>
            <a:r>
              <a:rPr lang="en-GB" dirty="0" smtClean="0">
                <a:latin typeface="Arial Narrow" pitchFamily="34" charset="0"/>
              </a:rPr>
              <a:t>UK travellers to India</a:t>
            </a:r>
            <a:r>
              <a:rPr lang="en-GB" dirty="0">
                <a:latin typeface="Arial Narrow" pitchFamily="34" charset="0"/>
              </a:rPr>
              <a:t>, Thailand and Australia also need a large amount of </a:t>
            </a:r>
            <a:r>
              <a:rPr lang="en-GB" dirty="0" smtClean="0">
                <a:latin typeface="Arial Narrow" pitchFamily="34" charset="0"/>
              </a:rPr>
              <a:t>assistance</a:t>
            </a:r>
          </a:p>
          <a:p>
            <a:r>
              <a:rPr lang="en-GB" dirty="0">
                <a:latin typeface="Arial Narrow" pitchFamily="34" charset="0"/>
              </a:rPr>
              <a:t>Foreign Office research last year suggested </a:t>
            </a:r>
            <a:r>
              <a:rPr lang="en-GB" dirty="0">
                <a:solidFill>
                  <a:srgbClr val="C00000"/>
                </a:solidFill>
                <a:latin typeface="Arial Narrow" pitchFamily="34" charset="0"/>
              </a:rPr>
              <a:t>24% of people on stag and hen parties faced problems abroad. </a:t>
            </a:r>
          </a:p>
          <a:p>
            <a:endParaRPr lang="en-GB" dirty="0">
              <a:latin typeface="Arial Narrow" pitchFamily="34" charset="0"/>
            </a:endParaRPr>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2516">
            <a:off x="755576" y="980728"/>
            <a:ext cx="6096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85261">
            <a:off x="2425056" y="1124744"/>
            <a:ext cx="4977407"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43000"/>
            <a:ext cx="6096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688" y="385763"/>
            <a:ext cx="8048625" cy="608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58245" y="3031767"/>
            <a:ext cx="5585183" cy="523220"/>
          </a:xfrm>
          <a:prstGeom prst="rect">
            <a:avLst/>
          </a:prstGeom>
          <a:solidFill>
            <a:schemeClr val="accent3">
              <a:lumMod val="40000"/>
              <a:lumOff val="60000"/>
            </a:schemeClr>
          </a:solidFill>
          <a:ln>
            <a:solidFill>
              <a:srgbClr val="C00000"/>
            </a:solidFill>
          </a:ln>
        </p:spPr>
        <p:txBody>
          <a:bodyPr wrap="none" rtlCol="0">
            <a:spAutoFit/>
          </a:bodyPr>
          <a:lstStyle/>
          <a:p>
            <a:r>
              <a:rPr lang="en-NZ" sz="2800" dirty="0" smtClean="0">
                <a:solidFill>
                  <a:srgbClr val="C00000"/>
                </a:solidFill>
                <a:effectLst>
                  <a:outerShdw blurRad="38100" dist="38100" dir="2700000" algn="tl">
                    <a:srgbClr val="000000">
                      <a:alpha val="43137"/>
                    </a:srgbClr>
                  </a:outerShdw>
                </a:effectLst>
                <a:latin typeface="Arial Narrow" pitchFamily="34" charset="0"/>
              </a:rPr>
              <a:t>No questions what this lot will get up to!!!</a:t>
            </a:r>
          </a:p>
        </p:txBody>
      </p:sp>
      <p:sp>
        <p:nvSpPr>
          <p:cNvPr id="5" name="TextBox 4"/>
          <p:cNvSpPr txBox="1"/>
          <p:nvPr/>
        </p:nvSpPr>
        <p:spPr>
          <a:xfrm>
            <a:off x="1158245" y="4797152"/>
            <a:ext cx="6827510" cy="369332"/>
          </a:xfrm>
          <a:prstGeom prst="rect">
            <a:avLst/>
          </a:prstGeom>
          <a:solidFill>
            <a:schemeClr val="accent3">
              <a:lumMod val="40000"/>
              <a:lumOff val="60000"/>
            </a:schemeClr>
          </a:solidFill>
          <a:ln>
            <a:solidFill>
              <a:srgbClr val="C00000"/>
            </a:solidFill>
          </a:ln>
        </p:spPr>
        <p:txBody>
          <a:bodyPr wrap="square" rtlCol="0">
            <a:spAutoFit/>
          </a:bodyPr>
          <a:lstStyle/>
          <a:p>
            <a:r>
              <a:rPr lang="en-NZ" dirty="0">
                <a:solidFill>
                  <a:srgbClr val="C00000"/>
                </a:solidFill>
                <a:effectLst>
                  <a:outerShdw blurRad="38100" dist="38100" dir="2700000" algn="tl">
                    <a:srgbClr val="000000">
                      <a:alpha val="43137"/>
                    </a:srgbClr>
                  </a:outerShdw>
                </a:effectLst>
                <a:latin typeface="Arial Narrow" pitchFamily="34" charset="0"/>
              </a:rPr>
              <a:t>Words like ‘sex’, ‘drugs’ and ‘rock n roll’ bring up all thought of matters </a:t>
            </a:r>
            <a:r>
              <a:rPr lang="en-NZ" dirty="0" smtClean="0">
                <a:solidFill>
                  <a:srgbClr val="C00000"/>
                </a:solidFill>
                <a:effectLst>
                  <a:outerShdw blurRad="38100" dist="38100" dir="2700000" algn="tl">
                    <a:srgbClr val="000000">
                      <a:alpha val="43137"/>
                    </a:srgbClr>
                  </a:outerShdw>
                </a:effectLst>
                <a:latin typeface="Arial Narrow" pitchFamily="34" charset="0"/>
              </a:rPr>
              <a:t>medical!!</a:t>
            </a:r>
            <a:endParaRPr lang="en-GB" dirty="0">
              <a:solidFill>
                <a:srgbClr val="C00000"/>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160635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 calcmode="lin" valueType="num">
                                      <p:cBhvr additive="base">
                                        <p:cTn id="7" dur="1000" fill="hold"/>
                                        <p:tgtEl>
                                          <p:spTgt spid="30723"/>
                                        </p:tgtEl>
                                        <p:attrNameLst>
                                          <p:attrName>ppt_x</p:attrName>
                                        </p:attrNameLst>
                                      </p:cBhvr>
                                      <p:tavLst>
                                        <p:tav tm="0">
                                          <p:val>
                                            <p:strVal val="0-#ppt_w/2"/>
                                          </p:val>
                                        </p:tav>
                                        <p:tav tm="100000">
                                          <p:val>
                                            <p:strVal val="#ppt_x"/>
                                          </p:val>
                                        </p:tav>
                                      </p:tavLst>
                                    </p:anim>
                                    <p:anim calcmode="lin" valueType="num">
                                      <p:cBhvr additive="base">
                                        <p:cTn id="8" dur="1000" fill="hold"/>
                                        <p:tgtEl>
                                          <p:spTgt spid="307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30724"/>
                                        </p:tgtEl>
                                        <p:attrNameLst>
                                          <p:attrName>style.visibility</p:attrName>
                                        </p:attrNameLst>
                                      </p:cBhvr>
                                      <p:to>
                                        <p:strVal val="visible"/>
                                      </p:to>
                                    </p:set>
                                    <p:anim calcmode="lin" valueType="num">
                                      <p:cBhvr additive="base">
                                        <p:cTn id="13" dur="1000" fill="hold"/>
                                        <p:tgtEl>
                                          <p:spTgt spid="30724"/>
                                        </p:tgtEl>
                                        <p:attrNameLst>
                                          <p:attrName>ppt_x</p:attrName>
                                        </p:attrNameLst>
                                      </p:cBhvr>
                                      <p:tavLst>
                                        <p:tav tm="0">
                                          <p:val>
                                            <p:strVal val="1+#ppt_w/2"/>
                                          </p:val>
                                        </p:tav>
                                        <p:tav tm="100000">
                                          <p:val>
                                            <p:strVal val="#ppt_x"/>
                                          </p:val>
                                        </p:tav>
                                      </p:tavLst>
                                    </p:anim>
                                    <p:anim calcmode="lin" valueType="num">
                                      <p:cBhvr additive="base">
                                        <p:cTn id="14" dur="1000" fill="hold"/>
                                        <p:tgtEl>
                                          <p:spTgt spid="307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30725"/>
                                        </p:tgtEl>
                                        <p:attrNameLst>
                                          <p:attrName>style.visibility</p:attrName>
                                        </p:attrNameLst>
                                      </p:cBhvr>
                                      <p:to>
                                        <p:strVal val="visible"/>
                                      </p:to>
                                    </p:set>
                                    <p:anim calcmode="lin" valueType="num">
                                      <p:cBhvr additive="base">
                                        <p:cTn id="19" dur="750" fill="hold"/>
                                        <p:tgtEl>
                                          <p:spTgt spid="30725"/>
                                        </p:tgtEl>
                                        <p:attrNameLst>
                                          <p:attrName>ppt_x</p:attrName>
                                        </p:attrNameLst>
                                      </p:cBhvr>
                                      <p:tavLst>
                                        <p:tav tm="0">
                                          <p:val>
                                            <p:strVal val="#ppt_x"/>
                                          </p:val>
                                        </p:tav>
                                        <p:tav tm="100000">
                                          <p:val>
                                            <p:strVal val="#ppt_x"/>
                                          </p:val>
                                        </p:tav>
                                      </p:tavLst>
                                    </p:anim>
                                    <p:anim calcmode="lin" valueType="num">
                                      <p:cBhvr additive="base">
                                        <p:cTn id="20" dur="750" fill="hold"/>
                                        <p:tgtEl>
                                          <p:spTgt spid="307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0726"/>
                                        </p:tgtEl>
                                        <p:attrNameLst>
                                          <p:attrName>style.visibility</p:attrName>
                                        </p:attrNameLst>
                                      </p:cBhvr>
                                      <p:to>
                                        <p:strVal val="visible"/>
                                      </p:to>
                                    </p:set>
                                    <p:animEffect transition="in" filter="fade">
                                      <p:cBhvr>
                                        <p:cTn id="25" dur="1000"/>
                                        <p:tgtEl>
                                          <p:spTgt spid="30726"/>
                                        </p:tgtEl>
                                      </p:cBhvr>
                                    </p:animEffect>
                                    <p:anim calcmode="lin" valueType="num">
                                      <p:cBhvr>
                                        <p:cTn id="26" dur="1000" fill="hold"/>
                                        <p:tgtEl>
                                          <p:spTgt spid="30726"/>
                                        </p:tgtEl>
                                        <p:attrNameLst>
                                          <p:attrName>ppt_x</p:attrName>
                                        </p:attrNameLst>
                                      </p:cBhvr>
                                      <p:tavLst>
                                        <p:tav tm="0">
                                          <p:val>
                                            <p:strVal val="#ppt_x"/>
                                          </p:val>
                                        </p:tav>
                                        <p:tav tm="100000">
                                          <p:val>
                                            <p:strVal val="#ppt_x"/>
                                          </p:val>
                                        </p:tav>
                                      </p:tavLst>
                                    </p:anim>
                                    <p:anim calcmode="lin" valueType="num">
                                      <p:cBhvr>
                                        <p:cTn id="27" dur="1000" fill="hold"/>
                                        <p:tgtEl>
                                          <p:spTgt spid="3072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1000" fill="hold"/>
                                        <p:tgtEl>
                                          <p:spTgt spid="4"/>
                                        </p:tgtEl>
                                        <p:attrNameLst>
                                          <p:attrName>ppt_x</p:attrName>
                                        </p:attrNameLst>
                                      </p:cBhvr>
                                      <p:tavLst>
                                        <p:tav tm="0">
                                          <p:val>
                                            <p:strVal val="1+#ppt_w/2"/>
                                          </p:val>
                                        </p:tav>
                                        <p:tav tm="100000">
                                          <p:val>
                                            <p:strVal val="#ppt_x"/>
                                          </p:val>
                                        </p:tav>
                                      </p:tavLst>
                                    </p:anim>
                                    <p:anim calcmode="lin" valueType="num">
                                      <p:cBhvr additive="base">
                                        <p:cTn id="33"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1000" fill="hold"/>
                                        <p:tgtEl>
                                          <p:spTgt spid="5"/>
                                        </p:tgtEl>
                                        <p:attrNameLst>
                                          <p:attrName>ppt_x</p:attrName>
                                        </p:attrNameLst>
                                      </p:cBhvr>
                                      <p:tavLst>
                                        <p:tav tm="0">
                                          <p:val>
                                            <p:strVal val="#ppt_x"/>
                                          </p:val>
                                        </p:tav>
                                        <p:tav tm="100000">
                                          <p:val>
                                            <p:strVal val="#ppt_x"/>
                                          </p:val>
                                        </p:tav>
                                      </p:tavLst>
                                    </p:anim>
                                    <p:anim calcmode="lin" valueType="num">
                                      <p:cBhvr additive="base">
                                        <p:cTn id="39"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33056"/>
            <a:ext cx="5570984" cy="2257425"/>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NZ" sz="4400" dirty="0" smtClean="0">
                <a:latin typeface="Arial Narrow" pitchFamily="34" charset="0"/>
              </a:rPr>
              <a:t>Numbers </a:t>
            </a:r>
            <a:r>
              <a:rPr lang="en-NZ" sz="4400" dirty="0" smtClean="0">
                <a:solidFill>
                  <a:schemeClr val="bg1"/>
                </a:solidFill>
                <a:effectLst>
                  <a:outerShdw blurRad="38100" dist="38100" dir="2700000" algn="tl">
                    <a:srgbClr val="000000">
                      <a:alpha val="43137"/>
                    </a:srgbClr>
                  </a:outerShdw>
                </a:effectLst>
                <a:latin typeface="Arial Narrow" pitchFamily="34" charset="0"/>
              </a:rPr>
              <a:t>at Mass Gatherings</a:t>
            </a:r>
            <a:endParaRPr lang="en-GB" sz="4400" dirty="0">
              <a:solidFill>
                <a:schemeClr val="bg1"/>
              </a:solidFill>
              <a:effectLst>
                <a:outerShdw blurRad="38100" dist="38100" dir="2700000" algn="tl">
                  <a:srgbClr val="000000">
                    <a:alpha val="43137"/>
                  </a:srgbClr>
                </a:outerShdw>
              </a:effectLst>
              <a:latin typeface="Arial Narrow" pitchFamily="34" charset="0"/>
            </a:endParaRPr>
          </a:p>
        </p:txBody>
      </p:sp>
      <p:sp>
        <p:nvSpPr>
          <p:cNvPr id="3" name="Content Placeholder 2"/>
          <p:cNvSpPr>
            <a:spLocks noGrp="1"/>
          </p:cNvSpPr>
          <p:nvPr>
            <p:ph idx="1"/>
          </p:nvPr>
        </p:nvSpPr>
        <p:spPr>
          <a:xfrm>
            <a:off x="611560" y="601554"/>
            <a:ext cx="7992888" cy="4464496"/>
          </a:xfrm>
        </p:spPr>
        <p:txBody>
          <a:bodyPr>
            <a:normAutofit/>
          </a:bodyPr>
          <a:lstStyle/>
          <a:p>
            <a:r>
              <a:rPr lang="en-NZ" sz="2000" dirty="0">
                <a:effectLst>
                  <a:outerShdw blurRad="38100" dist="38100" dir="2700000" algn="tl">
                    <a:srgbClr val="000000">
                      <a:alpha val="43137"/>
                    </a:srgbClr>
                  </a:outerShdw>
                </a:effectLst>
                <a:latin typeface="Arial Narrow" pitchFamily="34" charset="0"/>
              </a:rPr>
              <a:t>Mass gatherings (MG) are events attended by </a:t>
            </a:r>
            <a:r>
              <a:rPr lang="en-NZ" sz="2000" dirty="0">
                <a:solidFill>
                  <a:srgbClr val="C00000"/>
                </a:solidFill>
                <a:latin typeface="Arial Narrow" pitchFamily="34" charset="0"/>
              </a:rPr>
              <a:t>at least 1,000, usually over 25,000 </a:t>
            </a:r>
            <a:r>
              <a:rPr lang="en-NZ" sz="2000" dirty="0">
                <a:latin typeface="Arial Narrow" pitchFamily="34" charset="0"/>
              </a:rPr>
              <a:t>people in a specific </a:t>
            </a:r>
            <a:r>
              <a:rPr lang="en-NZ" sz="2000" dirty="0" smtClean="0">
                <a:latin typeface="Arial Narrow" pitchFamily="34" charset="0"/>
              </a:rPr>
              <a:t>location</a:t>
            </a:r>
          </a:p>
          <a:p>
            <a:endParaRPr lang="en-NZ" sz="2000" dirty="0" smtClean="0">
              <a:latin typeface="Arial Narrow" pitchFamily="34" charset="0"/>
            </a:endParaRPr>
          </a:p>
          <a:p>
            <a:r>
              <a:rPr lang="en-NZ" sz="2000" dirty="0" smtClean="0">
                <a:effectLst>
                  <a:outerShdw blurRad="38100" dist="38100" dir="2700000" algn="tl">
                    <a:srgbClr val="000000">
                      <a:alpha val="43137"/>
                    </a:srgbClr>
                  </a:outerShdw>
                </a:effectLst>
                <a:latin typeface="Arial Narrow" pitchFamily="34" charset="0"/>
              </a:rPr>
              <a:t>Among </a:t>
            </a:r>
            <a:r>
              <a:rPr lang="en-NZ" sz="2000" dirty="0">
                <a:effectLst>
                  <a:outerShdw blurRad="38100" dist="38100" dir="2700000" algn="tl">
                    <a:srgbClr val="000000">
                      <a:alpha val="43137"/>
                    </a:srgbClr>
                  </a:outerShdw>
                </a:effectLst>
                <a:latin typeface="Arial Narrow" pitchFamily="34" charset="0"/>
              </a:rPr>
              <a:t>the </a:t>
            </a:r>
            <a:r>
              <a:rPr lang="en-NZ" sz="2000" dirty="0" smtClean="0">
                <a:effectLst>
                  <a:outerShdw blurRad="38100" dist="38100" dir="2700000" algn="tl">
                    <a:srgbClr val="000000">
                      <a:alpha val="43137"/>
                    </a:srgbClr>
                  </a:outerShdw>
                </a:effectLst>
                <a:latin typeface="Arial Narrow" pitchFamily="34" charset="0"/>
              </a:rPr>
              <a:t>largest:</a:t>
            </a:r>
          </a:p>
          <a:p>
            <a:pPr lvl="1"/>
            <a:r>
              <a:rPr lang="en-NZ" sz="2000" dirty="0" smtClean="0">
                <a:latin typeface="Arial Narrow" pitchFamily="34" charset="0"/>
              </a:rPr>
              <a:t>the </a:t>
            </a:r>
            <a:r>
              <a:rPr lang="en-NZ" sz="2000" b="1" dirty="0" err="1">
                <a:solidFill>
                  <a:srgbClr val="C00000"/>
                </a:solidFill>
                <a:latin typeface="Arial Narrow" pitchFamily="34" charset="0"/>
              </a:rPr>
              <a:t>Kumbh</a:t>
            </a:r>
            <a:r>
              <a:rPr lang="en-NZ" sz="2000" b="1" dirty="0">
                <a:solidFill>
                  <a:srgbClr val="C00000"/>
                </a:solidFill>
                <a:latin typeface="Arial Narrow" pitchFamily="34" charset="0"/>
              </a:rPr>
              <a:t> </a:t>
            </a:r>
            <a:r>
              <a:rPr lang="en-NZ" sz="2000" b="1" dirty="0" err="1">
                <a:solidFill>
                  <a:srgbClr val="C00000"/>
                </a:solidFill>
                <a:latin typeface="Arial Narrow" pitchFamily="34" charset="0"/>
              </a:rPr>
              <a:t>Mela</a:t>
            </a:r>
            <a:r>
              <a:rPr lang="en-NZ" sz="2000" b="1" dirty="0">
                <a:solidFill>
                  <a:srgbClr val="C00000"/>
                </a:solidFill>
                <a:latin typeface="Arial Narrow" pitchFamily="34" charset="0"/>
              </a:rPr>
              <a:t> 2013 </a:t>
            </a:r>
            <a:r>
              <a:rPr lang="en-NZ" sz="2000" dirty="0">
                <a:latin typeface="Arial Narrow" pitchFamily="34" charset="0"/>
              </a:rPr>
              <a:t>in Allahabad for 55 days with 120 million </a:t>
            </a:r>
            <a:r>
              <a:rPr lang="en-NZ" sz="2000" dirty="0" smtClean="0">
                <a:latin typeface="Arial Narrow" pitchFamily="34" charset="0"/>
              </a:rPr>
              <a:t>devotees – every 12 years, in between years only 10 million</a:t>
            </a:r>
            <a:endParaRPr lang="en-NZ" sz="2000" dirty="0">
              <a:latin typeface="Arial Narrow" pitchFamily="34" charset="0"/>
            </a:endParaRPr>
          </a:p>
        </p:txBody>
      </p:sp>
    </p:spTree>
    <p:extLst>
      <p:ext uri="{BB962C8B-B14F-4D97-AF65-F5344CB8AC3E}">
        <p14:creationId xmlns:p14="http://schemas.microsoft.com/office/powerpoint/2010/main" val="2530732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1.bp.blogspot.com/_iYzrBd7hTaI/TVERBvxMo2I/AAAAAAAAAMQ/J2-L-NIs8eY/s640/Maha+Kumbh+Mela+2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990" y="122237"/>
            <a:ext cx="5539010" cy="55390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NZ" sz="4400" dirty="0" err="1" smtClean="0">
                <a:latin typeface="Arial Narrow" pitchFamily="34" charset="0"/>
              </a:rPr>
              <a:t>Kumbh</a:t>
            </a:r>
            <a:r>
              <a:rPr lang="en-NZ" sz="4400" dirty="0" smtClean="0">
                <a:latin typeface="Arial Narrow" pitchFamily="34" charset="0"/>
              </a:rPr>
              <a:t> </a:t>
            </a:r>
            <a:r>
              <a:rPr lang="en-NZ" sz="4400" dirty="0" err="1" smtClean="0">
                <a:latin typeface="Arial Narrow" pitchFamily="34" charset="0"/>
              </a:rPr>
              <a:t>Mela</a:t>
            </a:r>
            <a:endParaRPr lang="en-GB" sz="4400" dirty="0">
              <a:latin typeface="Arial Narrow" pitchFamily="34" charset="0"/>
            </a:endParaRPr>
          </a:p>
        </p:txBody>
      </p:sp>
      <p:pic>
        <p:nvPicPr>
          <p:cNvPr id="25604" name="Picture 4" descr="http://4.bp.blogspot.com/_iYzrBd7hTaI/TVEg4q5Aw1I/AAAAAAAAAMY/i0jWyq31C8g/s640/Kumbh+Mela+Panoramic+Jean-Pierre+Verbek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2" y="1947675"/>
            <a:ext cx="9137460" cy="3469379"/>
          </a:xfrm>
          <a:prstGeom prst="rect">
            <a:avLst/>
          </a:prstGeom>
          <a:noFill/>
          <a:extLst>
            <a:ext uri="{909E8E84-426E-40DD-AFC4-6F175D3DCCD1}">
              <a14:hiddenFill xmlns:a14="http://schemas.microsoft.com/office/drawing/2010/main">
                <a:solidFill>
                  <a:srgbClr val="FFFFFF"/>
                </a:solidFill>
              </a14:hiddenFill>
            </a:ext>
          </a:extLst>
        </p:spPr>
      </p:pic>
      <p:pic>
        <p:nvPicPr>
          <p:cNvPr id="2560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32656"/>
            <a:ext cx="7776864" cy="5171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638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1000" fill="hold"/>
                                        <p:tgtEl>
                                          <p:spTgt spid="25604"/>
                                        </p:tgtEl>
                                        <p:attrNameLst>
                                          <p:attrName>ppt_x</p:attrName>
                                        </p:attrNameLst>
                                      </p:cBhvr>
                                      <p:tavLst>
                                        <p:tav tm="0">
                                          <p:val>
                                            <p:strVal val="0-#ppt_w/2"/>
                                          </p:val>
                                        </p:tav>
                                        <p:tav tm="100000">
                                          <p:val>
                                            <p:strVal val="#ppt_x"/>
                                          </p:val>
                                        </p:tav>
                                      </p:tavLst>
                                    </p:anim>
                                    <p:anim calcmode="lin" valueType="num">
                                      <p:cBhvr additive="base">
                                        <p:cTn id="8" dur="1000" fill="hold"/>
                                        <p:tgtEl>
                                          <p:spTgt spid="2560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25607"/>
                                        </p:tgtEl>
                                        <p:attrNameLst>
                                          <p:attrName>style.visibility</p:attrName>
                                        </p:attrNameLst>
                                      </p:cBhvr>
                                      <p:to>
                                        <p:strVal val="visible"/>
                                      </p:to>
                                    </p:set>
                                    <p:anim calcmode="lin" valueType="num">
                                      <p:cBhvr additive="base">
                                        <p:cTn id="13" dur="1000" fill="hold"/>
                                        <p:tgtEl>
                                          <p:spTgt spid="25607"/>
                                        </p:tgtEl>
                                        <p:attrNameLst>
                                          <p:attrName>ppt_x</p:attrName>
                                        </p:attrNameLst>
                                      </p:cBhvr>
                                      <p:tavLst>
                                        <p:tav tm="0">
                                          <p:val>
                                            <p:strVal val="0-#ppt_w/2"/>
                                          </p:val>
                                        </p:tav>
                                        <p:tav tm="100000">
                                          <p:val>
                                            <p:strVal val="#ppt_x"/>
                                          </p:val>
                                        </p:tav>
                                      </p:tavLst>
                                    </p:anim>
                                    <p:anim calcmode="lin" valueType="num">
                                      <p:cBhvr additive="base">
                                        <p:cTn id="14" dur="1000" fill="hold"/>
                                        <p:tgtEl>
                                          <p:spTgt spid="2560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33056"/>
            <a:ext cx="5570984" cy="2257425"/>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NZ" sz="4400" dirty="0" smtClean="0">
                <a:latin typeface="Arial Narrow" pitchFamily="34" charset="0"/>
              </a:rPr>
              <a:t>Numbers </a:t>
            </a:r>
            <a:r>
              <a:rPr lang="en-NZ" sz="4400" dirty="0" smtClean="0">
                <a:solidFill>
                  <a:schemeClr val="bg1"/>
                </a:solidFill>
                <a:effectLst>
                  <a:outerShdw blurRad="38100" dist="38100" dir="2700000" algn="tl">
                    <a:srgbClr val="000000">
                      <a:alpha val="43137"/>
                    </a:srgbClr>
                  </a:outerShdw>
                </a:effectLst>
                <a:latin typeface="Arial Narrow" pitchFamily="34" charset="0"/>
              </a:rPr>
              <a:t>at Mass Gatherings</a:t>
            </a:r>
            <a:endParaRPr lang="en-GB" sz="4400" dirty="0">
              <a:solidFill>
                <a:schemeClr val="bg1"/>
              </a:solidFill>
              <a:effectLst>
                <a:outerShdw blurRad="38100" dist="38100" dir="2700000" algn="tl">
                  <a:srgbClr val="000000">
                    <a:alpha val="43137"/>
                  </a:srgbClr>
                </a:outerShdw>
              </a:effectLst>
              <a:latin typeface="Arial Narrow" pitchFamily="34" charset="0"/>
            </a:endParaRPr>
          </a:p>
        </p:txBody>
      </p:sp>
      <p:sp>
        <p:nvSpPr>
          <p:cNvPr id="3" name="Content Placeholder 2"/>
          <p:cNvSpPr>
            <a:spLocks noGrp="1"/>
          </p:cNvSpPr>
          <p:nvPr>
            <p:ph idx="1"/>
          </p:nvPr>
        </p:nvSpPr>
        <p:spPr>
          <a:xfrm>
            <a:off x="611560" y="601554"/>
            <a:ext cx="7992888" cy="4464496"/>
          </a:xfrm>
        </p:spPr>
        <p:txBody>
          <a:bodyPr>
            <a:normAutofit/>
          </a:bodyPr>
          <a:lstStyle/>
          <a:p>
            <a:r>
              <a:rPr lang="en-NZ" sz="2000" dirty="0">
                <a:effectLst>
                  <a:outerShdw blurRad="38100" dist="38100" dir="2700000" algn="tl">
                    <a:srgbClr val="000000">
                      <a:alpha val="43137"/>
                    </a:srgbClr>
                  </a:outerShdw>
                </a:effectLst>
                <a:latin typeface="Arial Narrow" pitchFamily="34" charset="0"/>
              </a:rPr>
              <a:t>Mass gatherings (MG) are events attended by </a:t>
            </a:r>
            <a:r>
              <a:rPr lang="en-NZ" sz="2000" dirty="0">
                <a:solidFill>
                  <a:srgbClr val="C00000"/>
                </a:solidFill>
                <a:latin typeface="Arial Narrow" pitchFamily="34" charset="0"/>
              </a:rPr>
              <a:t>at least 1,000, usually over 25,000 </a:t>
            </a:r>
            <a:r>
              <a:rPr lang="en-NZ" sz="2000" dirty="0">
                <a:latin typeface="Arial Narrow" pitchFamily="34" charset="0"/>
              </a:rPr>
              <a:t>people in a specific </a:t>
            </a:r>
            <a:r>
              <a:rPr lang="en-NZ" sz="2000" dirty="0" smtClean="0">
                <a:latin typeface="Arial Narrow" pitchFamily="34" charset="0"/>
              </a:rPr>
              <a:t>location</a:t>
            </a:r>
          </a:p>
          <a:p>
            <a:endParaRPr lang="en-NZ" sz="2000" dirty="0" smtClean="0">
              <a:latin typeface="Arial Narrow" pitchFamily="34" charset="0"/>
            </a:endParaRPr>
          </a:p>
          <a:p>
            <a:r>
              <a:rPr lang="en-NZ" sz="2000" dirty="0" smtClean="0">
                <a:effectLst>
                  <a:outerShdw blurRad="38100" dist="38100" dir="2700000" algn="tl">
                    <a:srgbClr val="000000">
                      <a:alpha val="43137"/>
                    </a:srgbClr>
                  </a:outerShdw>
                </a:effectLst>
                <a:latin typeface="Arial Narrow" pitchFamily="34" charset="0"/>
              </a:rPr>
              <a:t>Among </a:t>
            </a:r>
            <a:r>
              <a:rPr lang="en-NZ" sz="2000" dirty="0">
                <a:effectLst>
                  <a:outerShdw blurRad="38100" dist="38100" dir="2700000" algn="tl">
                    <a:srgbClr val="000000">
                      <a:alpha val="43137"/>
                    </a:srgbClr>
                  </a:outerShdw>
                </a:effectLst>
                <a:latin typeface="Arial Narrow" pitchFamily="34" charset="0"/>
              </a:rPr>
              <a:t>the </a:t>
            </a:r>
            <a:r>
              <a:rPr lang="en-NZ" sz="2000" dirty="0" smtClean="0">
                <a:effectLst>
                  <a:outerShdw blurRad="38100" dist="38100" dir="2700000" algn="tl">
                    <a:srgbClr val="000000">
                      <a:alpha val="43137"/>
                    </a:srgbClr>
                  </a:outerShdw>
                </a:effectLst>
                <a:latin typeface="Arial Narrow" pitchFamily="34" charset="0"/>
              </a:rPr>
              <a:t>largest:</a:t>
            </a:r>
          </a:p>
          <a:p>
            <a:pPr lvl="1"/>
            <a:r>
              <a:rPr lang="en-NZ" sz="2000" dirty="0" smtClean="0">
                <a:latin typeface="Arial Narrow" pitchFamily="34" charset="0"/>
              </a:rPr>
              <a:t>the </a:t>
            </a:r>
            <a:r>
              <a:rPr lang="en-NZ" sz="2000" b="1" dirty="0" err="1">
                <a:solidFill>
                  <a:srgbClr val="C00000"/>
                </a:solidFill>
                <a:latin typeface="Arial Narrow" pitchFamily="34" charset="0"/>
              </a:rPr>
              <a:t>Kumbh</a:t>
            </a:r>
            <a:r>
              <a:rPr lang="en-NZ" sz="2000" b="1" dirty="0">
                <a:solidFill>
                  <a:srgbClr val="C00000"/>
                </a:solidFill>
                <a:latin typeface="Arial Narrow" pitchFamily="34" charset="0"/>
              </a:rPr>
              <a:t> </a:t>
            </a:r>
            <a:r>
              <a:rPr lang="en-NZ" sz="2000" b="1" dirty="0" err="1">
                <a:solidFill>
                  <a:srgbClr val="C00000"/>
                </a:solidFill>
                <a:latin typeface="Arial Narrow" pitchFamily="34" charset="0"/>
              </a:rPr>
              <a:t>Mela</a:t>
            </a:r>
            <a:r>
              <a:rPr lang="en-NZ" sz="2000" b="1" dirty="0">
                <a:solidFill>
                  <a:srgbClr val="C00000"/>
                </a:solidFill>
                <a:latin typeface="Arial Narrow" pitchFamily="34" charset="0"/>
              </a:rPr>
              <a:t> 2013 </a:t>
            </a:r>
            <a:r>
              <a:rPr lang="en-NZ" sz="2000" dirty="0">
                <a:latin typeface="Arial Narrow" pitchFamily="34" charset="0"/>
              </a:rPr>
              <a:t>in Allahabad for 55 days with 120 million </a:t>
            </a:r>
            <a:r>
              <a:rPr lang="en-NZ" sz="2000" dirty="0" smtClean="0">
                <a:latin typeface="Arial Narrow" pitchFamily="34" charset="0"/>
              </a:rPr>
              <a:t>devotees – every 12 years, in between years only 10 million</a:t>
            </a:r>
          </a:p>
          <a:p>
            <a:pPr lvl="1"/>
            <a:r>
              <a:rPr lang="en-NZ" sz="2000" dirty="0">
                <a:latin typeface="Arial Narrow" pitchFamily="34" charset="0"/>
              </a:rPr>
              <a:t>the </a:t>
            </a:r>
            <a:r>
              <a:rPr lang="en-NZ" sz="2000" b="1" dirty="0">
                <a:solidFill>
                  <a:srgbClr val="C00000"/>
                </a:solidFill>
                <a:latin typeface="Arial Narrow" pitchFamily="34" charset="0"/>
              </a:rPr>
              <a:t>New Year’s Eve </a:t>
            </a:r>
            <a:r>
              <a:rPr lang="en-NZ" sz="2000" b="1" dirty="0">
                <a:solidFill>
                  <a:srgbClr val="990000"/>
                </a:solidFill>
                <a:latin typeface="Arial Narrow" pitchFamily="34" charset="0"/>
              </a:rPr>
              <a:t>Copacabana, 2008 </a:t>
            </a:r>
            <a:r>
              <a:rPr lang="en-NZ" sz="2000" dirty="0">
                <a:latin typeface="Arial Narrow" pitchFamily="34" charset="0"/>
              </a:rPr>
              <a:t>Brazil, 4 million revellers</a:t>
            </a:r>
          </a:p>
          <a:p>
            <a:pPr marL="320040" lvl="1" indent="0">
              <a:buNone/>
            </a:pPr>
            <a:endParaRPr lang="en-NZ" sz="2000" dirty="0">
              <a:latin typeface="Arial Narrow" pitchFamily="34" charset="0"/>
            </a:endParaRPr>
          </a:p>
        </p:txBody>
      </p:sp>
    </p:spTree>
    <p:extLst>
      <p:ext uri="{BB962C8B-B14F-4D97-AF65-F5344CB8AC3E}">
        <p14:creationId xmlns:p14="http://schemas.microsoft.com/office/powerpoint/2010/main" val="765555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4400" dirty="0" smtClean="0">
                <a:latin typeface="Arial Narrow" pitchFamily="34" charset="0"/>
              </a:rPr>
              <a:t>Copacabana 2008</a:t>
            </a:r>
            <a:endParaRPr lang="en-GB" sz="4400" dirty="0">
              <a:latin typeface="Arial Narrow" pitchFamily="34" charset="0"/>
            </a:endParaRPr>
          </a:p>
        </p:txBody>
      </p:sp>
      <p:pic>
        <p:nvPicPr>
          <p:cNvPr id="21508" name="Picture 4" descr="http://theinterrobang.com/wp-content/uploads/2013/06/Rio-New-Years-Eve-2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29" y="476672"/>
            <a:ext cx="8688785"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1581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33056"/>
            <a:ext cx="5570984" cy="2257425"/>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NZ" sz="4400" dirty="0" smtClean="0">
                <a:latin typeface="Arial Narrow" pitchFamily="34" charset="0"/>
              </a:rPr>
              <a:t>Numbers </a:t>
            </a:r>
            <a:r>
              <a:rPr lang="en-NZ" sz="4400" dirty="0" smtClean="0">
                <a:solidFill>
                  <a:schemeClr val="bg1"/>
                </a:solidFill>
                <a:effectLst>
                  <a:outerShdw blurRad="38100" dist="38100" dir="2700000" algn="tl">
                    <a:srgbClr val="000000">
                      <a:alpha val="43137"/>
                    </a:srgbClr>
                  </a:outerShdw>
                </a:effectLst>
                <a:latin typeface="Arial Narrow" pitchFamily="34" charset="0"/>
              </a:rPr>
              <a:t>at Mass Gatherings</a:t>
            </a:r>
            <a:endParaRPr lang="en-GB" sz="4400" dirty="0">
              <a:solidFill>
                <a:schemeClr val="bg1"/>
              </a:solidFill>
              <a:effectLst>
                <a:outerShdw blurRad="38100" dist="38100" dir="2700000" algn="tl">
                  <a:srgbClr val="000000">
                    <a:alpha val="43137"/>
                  </a:srgbClr>
                </a:outerShdw>
              </a:effectLst>
              <a:latin typeface="Arial Narrow" pitchFamily="34" charset="0"/>
            </a:endParaRPr>
          </a:p>
        </p:txBody>
      </p:sp>
      <p:sp>
        <p:nvSpPr>
          <p:cNvPr id="3" name="Content Placeholder 2"/>
          <p:cNvSpPr>
            <a:spLocks noGrp="1"/>
          </p:cNvSpPr>
          <p:nvPr>
            <p:ph idx="1"/>
          </p:nvPr>
        </p:nvSpPr>
        <p:spPr>
          <a:xfrm>
            <a:off x="611560" y="601554"/>
            <a:ext cx="7992888" cy="4464496"/>
          </a:xfrm>
        </p:spPr>
        <p:txBody>
          <a:bodyPr>
            <a:normAutofit/>
          </a:bodyPr>
          <a:lstStyle/>
          <a:p>
            <a:r>
              <a:rPr lang="en-NZ" sz="2000" dirty="0">
                <a:effectLst>
                  <a:outerShdw blurRad="38100" dist="38100" dir="2700000" algn="tl">
                    <a:srgbClr val="000000">
                      <a:alpha val="43137"/>
                    </a:srgbClr>
                  </a:outerShdw>
                </a:effectLst>
                <a:latin typeface="Arial Narrow" pitchFamily="34" charset="0"/>
              </a:rPr>
              <a:t>Mass gatherings (MG) are events attended by </a:t>
            </a:r>
            <a:r>
              <a:rPr lang="en-NZ" sz="2000" dirty="0">
                <a:solidFill>
                  <a:srgbClr val="C00000"/>
                </a:solidFill>
                <a:latin typeface="Arial Narrow" pitchFamily="34" charset="0"/>
              </a:rPr>
              <a:t>at least 1,000, usually over 25,000 </a:t>
            </a:r>
            <a:r>
              <a:rPr lang="en-NZ" sz="2000" dirty="0">
                <a:latin typeface="Arial Narrow" pitchFamily="34" charset="0"/>
              </a:rPr>
              <a:t>people in a specific </a:t>
            </a:r>
            <a:r>
              <a:rPr lang="en-NZ" sz="2000" dirty="0" smtClean="0">
                <a:latin typeface="Arial Narrow" pitchFamily="34" charset="0"/>
              </a:rPr>
              <a:t>location</a:t>
            </a:r>
          </a:p>
          <a:p>
            <a:endParaRPr lang="en-NZ" sz="2000" dirty="0" smtClean="0">
              <a:latin typeface="Arial Narrow" pitchFamily="34" charset="0"/>
            </a:endParaRPr>
          </a:p>
          <a:p>
            <a:r>
              <a:rPr lang="en-NZ" sz="2000" dirty="0" smtClean="0">
                <a:effectLst>
                  <a:outerShdw blurRad="38100" dist="38100" dir="2700000" algn="tl">
                    <a:srgbClr val="000000">
                      <a:alpha val="43137"/>
                    </a:srgbClr>
                  </a:outerShdw>
                </a:effectLst>
                <a:latin typeface="Arial Narrow" pitchFamily="34" charset="0"/>
              </a:rPr>
              <a:t>Among </a:t>
            </a:r>
            <a:r>
              <a:rPr lang="en-NZ" sz="2000" dirty="0">
                <a:effectLst>
                  <a:outerShdw blurRad="38100" dist="38100" dir="2700000" algn="tl">
                    <a:srgbClr val="000000">
                      <a:alpha val="43137"/>
                    </a:srgbClr>
                  </a:outerShdw>
                </a:effectLst>
                <a:latin typeface="Arial Narrow" pitchFamily="34" charset="0"/>
              </a:rPr>
              <a:t>the </a:t>
            </a:r>
            <a:r>
              <a:rPr lang="en-NZ" sz="2000" dirty="0" smtClean="0">
                <a:effectLst>
                  <a:outerShdw blurRad="38100" dist="38100" dir="2700000" algn="tl">
                    <a:srgbClr val="000000">
                      <a:alpha val="43137"/>
                    </a:srgbClr>
                  </a:outerShdw>
                </a:effectLst>
                <a:latin typeface="Arial Narrow" pitchFamily="34" charset="0"/>
              </a:rPr>
              <a:t>largest:</a:t>
            </a:r>
          </a:p>
          <a:p>
            <a:pPr lvl="1"/>
            <a:r>
              <a:rPr lang="en-NZ" sz="2000" dirty="0" smtClean="0">
                <a:latin typeface="Arial Narrow" pitchFamily="34" charset="0"/>
              </a:rPr>
              <a:t>the </a:t>
            </a:r>
            <a:r>
              <a:rPr lang="en-NZ" sz="2000" b="1" dirty="0" err="1">
                <a:solidFill>
                  <a:srgbClr val="C00000"/>
                </a:solidFill>
                <a:latin typeface="Arial Narrow" pitchFamily="34" charset="0"/>
              </a:rPr>
              <a:t>Kumbh</a:t>
            </a:r>
            <a:r>
              <a:rPr lang="en-NZ" sz="2000" b="1" dirty="0">
                <a:solidFill>
                  <a:srgbClr val="C00000"/>
                </a:solidFill>
                <a:latin typeface="Arial Narrow" pitchFamily="34" charset="0"/>
              </a:rPr>
              <a:t> </a:t>
            </a:r>
            <a:r>
              <a:rPr lang="en-NZ" sz="2000" b="1" dirty="0" err="1">
                <a:solidFill>
                  <a:srgbClr val="C00000"/>
                </a:solidFill>
                <a:latin typeface="Arial Narrow" pitchFamily="34" charset="0"/>
              </a:rPr>
              <a:t>Mela</a:t>
            </a:r>
            <a:r>
              <a:rPr lang="en-NZ" sz="2000" b="1" dirty="0">
                <a:solidFill>
                  <a:srgbClr val="C00000"/>
                </a:solidFill>
                <a:latin typeface="Arial Narrow" pitchFamily="34" charset="0"/>
              </a:rPr>
              <a:t> 2013 </a:t>
            </a:r>
            <a:r>
              <a:rPr lang="en-NZ" sz="2000" dirty="0">
                <a:latin typeface="Arial Narrow" pitchFamily="34" charset="0"/>
              </a:rPr>
              <a:t>in Allahabad for 55 days with 120 million </a:t>
            </a:r>
            <a:r>
              <a:rPr lang="en-NZ" sz="2000" dirty="0" smtClean="0">
                <a:latin typeface="Arial Narrow" pitchFamily="34" charset="0"/>
              </a:rPr>
              <a:t>devotees – every 12 years, in between years only 10 million</a:t>
            </a:r>
          </a:p>
          <a:p>
            <a:pPr lvl="1"/>
            <a:r>
              <a:rPr lang="en-NZ" sz="2000" dirty="0">
                <a:latin typeface="Arial Narrow" pitchFamily="34" charset="0"/>
              </a:rPr>
              <a:t>the </a:t>
            </a:r>
            <a:r>
              <a:rPr lang="en-NZ" sz="2000" b="1" dirty="0">
                <a:solidFill>
                  <a:srgbClr val="C00000"/>
                </a:solidFill>
                <a:latin typeface="Arial Narrow" pitchFamily="34" charset="0"/>
              </a:rPr>
              <a:t>New Year’s Eve </a:t>
            </a:r>
            <a:r>
              <a:rPr lang="en-NZ" sz="2000" b="1" dirty="0">
                <a:solidFill>
                  <a:srgbClr val="990000"/>
                </a:solidFill>
                <a:latin typeface="Arial Narrow" pitchFamily="34" charset="0"/>
              </a:rPr>
              <a:t>Copacabana, 2008 </a:t>
            </a:r>
            <a:r>
              <a:rPr lang="en-NZ" sz="2000" dirty="0">
                <a:latin typeface="Arial Narrow" pitchFamily="34" charset="0"/>
              </a:rPr>
              <a:t>Brazil, 4 million </a:t>
            </a:r>
            <a:r>
              <a:rPr lang="en-NZ" sz="2000" dirty="0" smtClean="0">
                <a:latin typeface="Arial Narrow" pitchFamily="34" charset="0"/>
              </a:rPr>
              <a:t>revellers</a:t>
            </a:r>
          </a:p>
          <a:p>
            <a:pPr lvl="1"/>
            <a:r>
              <a:rPr lang="en-NZ" sz="2000" b="1" dirty="0">
                <a:solidFill>
                  <a:srgbClr val="C00000"/>
                </a:solidFill>
                <a:latin typeface="Arial Narrow" pitchFamily="34" charset="0"/>
              </a:rPr>
              <a:t>Association Football (soccer) 8-12 million per season</a:t>
            </a:r>
            <a:r>
              <a:rPr lang="en-NZ" sz="2000" dirty="0">
                <a:solidFill>
                  <a:schemeClr val="tx1"/>
                </a:solidFill>
                <a:latin typeface="Arial Narrow" pitchFamily="34" charset="0"/>
              </a:rPr>
              <a:t>, [game </a:t>
            </a:r>
            <a:r>
              <a:rPr lang="en-NZ" sz="2000" dirty="0" err="1">
                <a:solidFill>
                  <a:schemeClr val="tx1"/>
                </a:solidFill>
                <a:latin typeface="Arial Narrow" pitchFamily="34" charset="0"/>
              </a:rPr>
              <a:t>ave</a:t>
            </a:r>
            <a:r>
              <a:rPr lang="en-NZ" sz="2000" dirty="0">
                <a:solidFill>
                  <a:schemeClr val="tx1"/>
                </a:solidFill>
                <a:latin typeface="Arial Narrow" pitchFamily="34" charset="0"/>
              </a:rPr>
              <a:t> 20-40,000]</a:t>
            </a:r>
          </a:p>
          <a:p>
            <a:pPr lvl="1"/>
            <a:endParaRPr lang="en-NZ" sz="2000" dirty="0">
              <a:latin typeface="Arial Narrow" pitchFamily="34" charset="0"/>
            </a:endParaRPr>
          </a:p>
          <a:p>
            <a:pPr marL="320040" lvl="1" indent="0">
              <a:buNone/>
            </a:pPr>
            <a:endParaRPr lang="en-NZ" sz="2000" dirty="0">
              <a:latin typeface="Arial Narrow" pitchFamily="34" charset="0"/>
            </a:endParaRPr>
          </a:p>
        </p:txBody>
      </p:sp>
    </p:spTree>
    <p:extLst>
      <p:ext uri="{BB962C8B-B14F-4D97-AF65-F5344CB8AC3E}">
        <p14:creationId xmlns:p14="http://schemas.microsoft.com/office/powerpoint/2010/main" val="2844462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4400" dirty="0" err="1" smtClean="0">
                <a:latin typeface="Arial Narrow" pitchFamily="34" charset="0"/>
              </a:rPr>
              <a:t>Uefa</a:t>
            </a:r>
            <a:r>
              <a:rPr lang="en-NZ" sz="4400" dirty="0" smtClean="0">
                <a:latin typeface="Arial Narrow" pitchFamily="34" charset="0"/>
              </a:rPr>
              <a:t> Cup 2012</a:t>
            </a:r>
            <a:endParaRPr lang="en-GB" sz="4400" dirty="0">
              <a:latin typeface="Arial Narrow" pitchFamily="34" charset="0"/>
            </a:endParaRPr>
          </a:p>
        </p:txBody>
      </p:sp>
      <p:pic>
        <p:nvPicPr>
          <p:cNvPr id="27650" name="Picture 2" descr="Soccer - UEFA Euro 2012 - Qualifying - Group G - England v Switzerland - Wembley Sta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72" y="260648"/>
            <a:ext cx="4762500" cy="3171826"/>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Flaring up: Russia fans light pyrotechnics after defeat to Gree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412777"/>
            <a:ext cx="5150572" cy="3224610"/>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Provocative: Russia fans unfurled this banner in Warsaw on Russia Day during the 1-1 draw with Pol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508" y="868506"/>
            <a:ext cx="7667327" cy="5127936"/>
          </a:xfrm>
          <a:prstGeom prst="rect">
            <a:avLst/>
          </a:prstGeom>
          <a:noFill/>
          <a:extLst>
            <a:ext uri="{909E8E84-426E-40DD-AFC4-6F175D3DCCD1}">
              <a14:hiddenFill xmlns:a14="http://schemas.microsoft.com/office/drawing/2010/main">
                <a:solidFill>
                  <a:srgbClr val="FFFFFF"/>
                </a:solidFill>
              </a14:hiddenFill>
            </a:ext>
          </a:extLst>
        </p:spPr>
      </p:pic>
      <p:pic>
        <p:nvPicPr>
          <p:cNvPr id="27657" name="Picture 9" descr="Switzerland Soccer Bett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1412777"/>
            <a:ext cx="5443916" cy="3633814"/>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868506"/>
            <a:ext cx="7681067" cy="508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645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additive="base">
                                        <p:cTn id="7" dur="1000" fill="hold"/>
                                        <p:tgtEl>
                                          <p:spTgt spid="27652"/>
                                        </p:tgtEl>
                                        <p:attrNameLst>
                                          <p:attrName>ppt_x</p:attrName>
                                        </p:attrNameLst>
                                      </p:cBhvr>
                                      <p:tavLst>
                                        <p:tav tm="0">
                                          <p:val>
                                            <p:strVal val="#ppt_x"/>
                                          </p:val>
                                        </p:tav>
                                        <p:tav tm="100000">
                                          <p:val>
                                            <p:strVal val="#ppt_x"/>
                                          </p:val>
                                        </p:tav>
                                      </p:tavLst>
                                    </p:anim>
                                    <p:anim calcmode="lin" valueType="num">
                                      <p:cBhvr additive="base">
                                        <p:cTn id="8" dur="1000" fill="hold"/>
                                        <p:tgtEl>
                                          <p:spTgt spid="2765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7654"/>
                                        </p:tgtEl>
                                        <p:attrNameLst>
                                          <p:attrName>style.visibility</p:attrName>
                                        </p:attrNameLst>
                                      </p:cBhvr>
                                      <p:to>
                                        <p:strVal val="visible"/>
                                      </p:to>
                                    </p:set>
                                    <p:anim calcmode="lin" valueType="num">
                                      <p:cBhvr additive="base">
                                        <p:cTn id="13" dur="1000" fill="hold"/>
                                        <p:tgtEl>
                                          <p:spTgt spid="27654"/>
                                        </p:tgtEl>
                                        <p:attrNameLst>
                                          <p:attrName>ppt_x</p:attrName>
                                        </p:attrNameLst>
                                      </p:cBhvr>
                                      <p:tavLst>
                                        <p:tav tm="0">
                                          <p:val>
                                            <p:strVal val="0-#ppt_w/2"/>
                                          </p:val>
                                        </p:tav>
                                        <p:tav tm="100000">
                                          <p:val>
                                            <p:strVal val="#ppt_x"/>
                                          </p:val>
                                        </p:tav>
                                      </p:tavLst>
                                    </p:anim>
                                    <p:anim calcmode="lin" valueType="num">
                                      <p:cBhvr additive="base">
                                        <p:cTn id="14" dur="1000" fill="hold"/>
                                        <p:tgtEl>
                                          <p:spTgt spid="2765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7657"/>
                                        </p:tgtEl>
                                        <p:attrNameLst>
                                          <p:attrName>style.visibility</p:attrName>
                                        </p:attrNameLst>
                                      </p:cBhvr>
                                      <p:to>
                                        <p:strVal val="visible"/>
                                      </p:to>
                                    </p:set>
                                    <p:anim calcmode="lin" valueType="num">
                                      <p:cBhvr additive="base">
                                        <p:cTn id="19" dur="1000" fill="hold"/>
                                        <p:tgtEl>
                                          <p:spTgt spid="27657"/>
                                        </p:tgtEl>
                                        <p:attrNameLst>
                                          <p:attrName>ppt_x</p:attrName>
                                        </p:attrNameLst>
                                      </p:cBhvr>
                                      <p:tavLst>
                                        <p:tav tm="0">
                                          <p:val>
                                            <p:strVal val="1+#ppt_w/2"/>
                                          </p:val>
                                        </p:tav>
                                        <p:tav tm="100000">
                                          <p:val>
                                            <p:strVal val="#ppt_x"/>
                                          </p:val>
                                        </p:tav>
                                      </p:tavLst>
                                    </p:anim>
                                    <p:anim calcmode="lin" valueType="num">
                                      <p:cBhvr additive="base">
                                        <p:cTn id="20" dur="1000" fill="hold"/>
                                        <p:tgtEl>
                                          <p:spTgt spid="2765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7658"/>
                                        </p:tgtEl>
                                        <p:attrNameLst>
                                          <p:attrName>style.visibility</p:attrName>
                                        </p:attrNameLst>
                                      </p:cBhvr>
                                      <p:to>
                                        <p:strVal val="visible"/>
                                      </p:to>
                                    </p:set>
                                    <p:animEffect transition="in" filter="fade">
                                      <p:cBhvr>
                                        <p:cTn id="25" dur="1000"/>
                                        <p:tgtEl>
                                          <p:spTgt spid="27658"/>
                                        </p:tgtEl>
                                      </p:cBhvr>
                                    </p:animEffect>
                                    <p:anim calcmode="lin" valueType="num">
                                      <p:cBhvr>
                                        <p:cTn id="26" dur="1000" fill="hold"/>
                                        <p:tgtEl>
                                          <p:spTgt spid="27658"/>
                                        </p:tgtEl>
                                        <p:attrNameLst>
                                          <p:attrName>ppt_x</p:attrName>
                                        </p:attrNameLst>
                                      </p:cBhvr>
                                      <p:tavLst>
                                        <p:tav tm="0">
                                          <p:val>
                                            <p:strVal val="#ppt_x"/>
                                          </p:val>
                                        </p:tav>
                                        <p:tav tm="100000">
                                          <p:val>
                                            <p:strVal val="#ppt_x"/>
                                          </p:val>
                                        </p:tav>
                                      </p:tavLst>
                                    </p:anim>
                                    <p:anim calcmode="lin" valueType="num">
                                      <p:cBhvr>
                                        <p:cTn id="27" dur="1000" fill="hold"/>
                                        <p:tgtEl>
                                          <p:spTgt spid="276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33056"/>
            <a:ext cx="5570984" cy="2257425"/>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NZ" sz="4400" dirty="0" smtClean="0">
                <a:latin typeface="Arial Narrow" pitchFamily="34" charset="0"/>
              </a:rPr>
              <a:t>Numbers </a:t>
            </a:r>
            <a:r>
              <a:rPr lang="en-NZ" sz="4400" dirty="0" smtClean="0">
                <a:solidFill>
                  <a:schemeClr val="bg1"/>
                </a:solidFill>
                <a:effectLst>
                  <a:outerShdw blurRad="38100" dist="38100" dir="2700000" algn="tl">
                    <a:srgbClr val="000000">
                      <a:alpha val="43137"/>
                    </a:srgbClr>
                  </a:outerShdw>
                </a:effectLst>
                <a:latin typeface="Arial Narrow" pitchFamily="34" charset="0"/>
              </a:rPr>
              <a:t>at Mass Gatherings</a:t>
            </a:r>
            <a:endParaRPr lang="en-GB" sz="4400" dirty="0">
              <a:solidFill>
                <a:schemeClr val="bg1"/>
              </a:solidFill>
              <a:effectLst>
                <a:outerShdw blurRad="38100" dist="38100" dir="2700000" algn="tl">
                  <a:srgbClr val="000000">
                    <a:alpha val="43137"/>
                  </a:srgbClr>
                </a:outerShdw>
              </a:effectLst>
              <a:latin typeface="Arial Narrow" pitchFamily="34" charset="0"/>
            </a:endParaRPr>
          </a:p>
        </p:txBody>
      </p:sp>
      <p:sp>
        <p:nvSpPr>
          <p:cNvPr id="3" name="Content Placeholder 2"/>
          <p:cNvSpPr>
            <a:spLocks noGrp="1"/>
          </p:cNvSpPr>
          <p:nvPr>
            <p:ph idx="1"/>
          </p:nvPr>
        </p:nvSpPr>
        <p:spPr>
          <a:xfrm>
            <a:off x="611560" y="601554"/>
            <a:ext cx="8352928" cy="4464496"/>
          </a:xfrm>
        </p:spPr>
        <p:txBody>
          <a:bodyPr>
            <a:normAutofit/>
          </a:bodyPr>
          <a:lstStyle/>
          <a:p>
            <a:r>
              <a:rPr lang="en-NZ" sz="2000" dirty="0">
                <a:effectLst>
                  <a:outerShdw blurRad="38100" dist="38100" dir="2700000" algn="tl">
                    <a:srgbClr val="000000">
                      <a:alpha val="43137"/>
                    </a:srgbClr>
                  </a:outerShdw>
                </a:effectLst>
                <a:latin typeface="Arial Narrow" pitchFamily="34" charset="0"/>
              </a:rPr>
              <a:t>Mass gatherings (MG) are events attended by </a:t>
            </a:r>
            <a:r>
              <a:rPr lang="en-NZ" sz="2000" dirty="0">
                <a:solidFill>
                  <a:srgbClr val="C00000"/>
                </a:solidFill>
                <a:latin typeface="Arial Narrow" pitchFamily="34" charset="0"/>
              </a:rPr>
              <a:t>at least 1,000, usually over 25,000 </a:t>
            </a:r>
            <a:r>
              <a:rPr lang="en-NZ" sz="2000" dirty="0">
                <a:latin typeface="Arial Narrow" pitchFamily="34" charset="0"/>
              </a:rPr>
              <a:t>people in a specific </a:t>
            </a:r>
            <a:r>
              <a:rPr lang="en-NZ" sz="2000" dirty="0" smtClean="0">
                <a:latin typeface="Arial Narrow" pitchFamily="34" charset="0"/>
              </a:rPr>
              <a:t>location</a:t>
            </a:r>
          </a:p>
          <a:p>
            <a:endParaRPr lang="en-NZ" sz="2000" dirty="0" smtClean="0">
              <a:latin typeface="Arial Narrow" pitchFamily="34" charset="0"/>
            </a:endParaRPr>
          </a:p>
          <a:p>
            <a:r>
              <a:rPr lang="en-NZ" sz="2000" dirty="0" smtClean="0">
                <a:effectLst>
                  <a:outerShdw blurRad="38100" dist="38100" dir="2700000" algn="tl">
                    <a:srgbClr val="000000">
                      <a:alpha val="43137"/>
                    </a:srgbClr>
                  </a:outerShdw>
                </a:effectLst>
                <a:latin typeface="Arial Narrow" pitchFamily="34" charset="0"/>
              </a:rPr>
              <a:t>Among </a:t>
            </a:r>
            <a:r>
              <a:rPr lang="en-NZ" sz="2000" dirty="0">
                <a:effectLst>
                  <a:outerShdw blurRad="38100" dist="38100" dir="2700000" algn="tl">
                    <a:srgbClr val="000000">
                      <a:alpha val="43137"/>
                    </a:srgbClr>
                  </a:outerShdw>
                </a:effectLst>
                <a:latin typeface="Arial Narrow" pitchFamily="34" charset="0"/>
              </a:rPr>
              <a:t>the </a:t>
            </a:r>
            <a:r>
              <a:rPr lang="en-NZ" sz="2000" dirty="0" smtClean="0">
                <a:effectLst>
                  <a:outerShdw blurRad="38100" dist="38100" dir="2700000" algn="tl">
                    <a:srgbClr val="000000">
                      <a:alpha val="43137"/>
                    </a:srgbClr>
                  </a:outerShdw>
                </a:effectLst>
                <a:latin typeface="Arial Narrow" pitchFamily="34" charset="0"/>
              </a:rPr>
              <a:t>largest:</a:t>
            </a:r>
          </a:p>
          <a:p>
            <a:pPr lvl="1"/>
            <a:r>
              <a:rPr lang="en-NZ" sz="2000" dirty="0" smtClean="0">
                <a:latin typeface="Arial Narrow" pitchFamily="34" charset="0"/>
              </a:rPr>
              <a:t>the </a:t>
            </a:r>
            <a:r>
              <a:rPr lang="en-NZ" sz="2000" b="1" dirty="0" err="1">
                <a:solidFill>
                  <a:srgbClr val="C00000"/>
                </a:solidFill>
                <a:latin typeface="Arial Narrow" pitchFamily="34" charset="0"/>
              </a:rPr>
              <a:t>Kumbh</a:t>
            </a:r>
            <a:r>
              <a:rPr lang="en-NZ" sz="2000" b="1" dirty="0">
                <a:solidFill>
                  <a:srgbClr val="C00000"/>
                </a:solidFill>
                <a:latin typeface="Arial Narrow" pitchFamily="34" charset="0"/>
              </a:rPr>
              <a:t> </a:t>
            </a:r>
            <a:r>
              <a:rPr lang="en-NZ" sz="2000" b="1" dirty="0" err="1">
                <a:solidFill>
                  <a:srgbClr val="C00000"/>
                </a:solidFill>
                <a:latin typeface="Arial Narrow" pitchFamily="34" charset="0"/>
              </a:rPr>
              <a:t>Mela</a:t>
            </a:r>
            <a:r>
              <a:rPr lang="en-NZ" sz="2000" b="1" dirty="0">
                <a:solidFill>
                  <a:srgbClr val="C00000"/>
                </a:solidFill>
                <a:latin typeface="Arial Narrow" pitchFamily="34" charset="0"/>
              </a:rPr>
              <a:t> 2013 </a:t>
            </a:r>
            <a:r>
              <a:rPr lang="en-NZ" sz="2000" dirty="0">
                <a:latin typeface="Arial Narrow" pitchFamily="34" charset="0"/>
              </a:rPr>
              <a:t>in Allahabad for 55 days with 120 million </a:t>
            </a:r>
            <a:r>
              <a:rPr lang="en-NZ" sz="2000" dirty="0" smtClean="0">
                <a:latin typeface="Arial Narrow" pitchFamily="34" charset="0"/>
              </a:rPr>
              <a:t>devotees – every 12 years, in between years only 10 million</a:t>
            </a:r>
          </a:p>
          <a:p>
            <a:pPr lvl="1"/>
            <a:r>
              <a:rPr lang="en-NZ" sz="2000" dirty="0">
                <a:latin typeface="Arial Narrow" pitchFamily="34" charset="0"/>
              </a:rPr>
              <a:t>the </a:t>
            </a:r>
            <a:r>
              <a:rPr lang="en-NZ" sz="2000" b="1" dirty="0">
                <a:solidFill>
                  <a:srgbClr val="C00000"/>
                </a:solidFill>
                <a:latin typeface="Arial Narrow" pitchFamily="34" charset="0"/>
              </a:rPr>
              <a:t>New Year’s Eve </a:t>
            </a:r>
            <a:r>
              <a:rPr lang="en-NZ" sz="2000" b="1" dirty="0">
                <a:solidFill>
                  <a:srgbClr val="990000"/>
                </a:solidFill>
                <a:latin typeface="Arial Narrow" pitchFamily="34" charset="0"/>
              </a:rPr>
              <a:t>Copacabana, 2008 </a:t>
            </a:r>
            <a:r>
              <a:rPr lang="en-NZ" sz="2000" dirty="0">
                <a:latin typeface="Arial Narrow" pitchFamily="34" charset="0"/>
              </a:rPr>
              <a:t>Brazil, 4 million </a:t>
            </a:r>
            <a:r>
              <a:rPr lang="en-NZ" sz="2000" dirty="0" smtClean="0">
                <a:latin typeface="Arial Narrow" pitchFamily="34" charset="0"/>
              </a:rPr>
              <a:t>revellers</a:t>
            </a:r>
          </a:p>
          <a:p>
            <a:pPr lvl="1"/>
            <a:r>
              <a:rPr lang="en-NZ" sz="2000" b="1" dirty="0">
                <a:solidFill>
                  <a:srgbClr val="C00000"/>
                </a:solidFill>
                <a:latin typeface="Arial Narrow" pitchFamily="34" charset="0"/>
              </a:rPr>
              <a:t>Association Football (soccer) 8-12 million per season</a:t>
            </a:r>
            <a:r>
              <a:rPr lang="en-NZ" sz="2000" dirty="0">
                <a:solidFill>
                  <a:schemeClr val="tx1"/>
                </a:solidFill>
                <a:latin typeface="Arial Narrow" pitchFamily="34" charset="0"/>
              </a:rPr>
              <a:t>, [game </a:t>
            </a:r>
            <a:r>
              <a:rPr lang="en-NZ" sz="2000" dirty="0" err="1">
                <a:solidFill>
                  <a:schemeClr val="tx1"/>
                </a:solidFill>
                <a:latin typeface="Arial Narrow" pitchFamily="34" charset="0"/>
              </a:rPr>
              <a:t>ave</a:t>
            </a:r>
            <a:r>
              <a:rPr lang="en-NZ" sz="2000" dirty="0">
                <a:solidFill>
                  <a:schemeClr val="tx1"/>
                </a:solidFill>
                <a:latin typeface="Arial Narrow" pitchFamily="34" charset="0"/>
              </a:rPr>
              <a:t> 20-40,000</a:t>
            </a:r>
            <a:r>
              <a:rPr lang="en-NZ" sz="2000" dirty="0" smtClean="0">
                <a:solidFill>
                  <a:schemeClr val="tx1"/>
                </a:solidFill>
                <a:latin typeface="Arial Narrow" pitchFamily="34" charset="0"/>
              </a:rPr>
              <a:t>]</a:t>
            </a:r>
          </a:p>
          <a:p>
            <a:pPr lvl="1"/>
            <a:r>
              <a:rPr lang="en-NZ" sz="2000" dirty="0">
                <a:latin typeface="Arial Narrow" pitchFamily="34" charset="0"/>
              </a:rPr>
              <a:t>up to </a:t>
            </a:r>
            <a:r>
              <a:rPr lang="en-NZ" sz="2000" b="1" dirty="0">
                <a:solidFill>
                  <a:srgbClr val="C00000"/>
                </a:solidFill>
                <a:latin typeface="Arial Narrow" pitchFamily="34" charset="0"/>
              </a:rPr>
              <a:t>3 million pilgrims join the annual Hajj to Mecca</a:t>
            </a:r>
          </a:p>
          <a:p>
            <a:pPr lvl="1"/>
            <a:endParaRPr lang="en-NZ" sz="2000" dirty="0">
              <a:solidFill>
                <a:schemeClr val="tx1"/>
              </a:solidFill>
              <a:latin typeface="Arial Narrow" pitchFamily="34" charset="0"/>
            </a:endParaRPr>
          </a:p>
          <a:p>
            <a:pPr lvl="1"/>
            <a:endParaRPr lang="en-NZ" sz="2000" dirty="0">
              <a:latin typeface="Arial Narrow" pitchFamily="34" charset="0"/>
            </a:endParaRPr>
          </a:p>
          <a:p>
            <a:pPr marL="320040" lvl="1" indent="0">
              <a:buNone/>
            </a:pPr>
            <a:endParaRPr lang="en-NZ" sz="2000" dirty="0">
              <a:latin typeface="Arial Narrow" pitchFamily="34" charset="0"/>
            </a:endParaRPr>
          </a:p>
        </p:txBody>
      </p:sp>
    </p:spTree>
    <p:extLst>
      <p:ext uri="{BB962C8B-B14F-4D97-AF65-F5344CB8AC3E}">
        <p14:creationId xmlns:p14="http://schemas.microsoft.com/office/powerpoint/2010/main" val="508645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3"/>
          <p:cNvSpPr txBox="1">
            <a:spLocks/>
          </p:cNvSpPr>
          <p:nvPr/>
        </p:nvSpPr>
        <p:spPr>
          <a:xfrm>
            <a:off x="755576" y="548680"/>
            <a:ext cx="7772400"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mtClean="0">
                <a:latin typeface="Arial Narrow" pitchFamily="34" charset="0"/>
              </a:rPr>
              <a:t>The Hajj</a:t>
            </a:r>
            <a:endParaRPr lang="en-US" dirty="0" smtClean="0">
              <a:latin typeface="Arial Narrow" pitchFamily="34" charset="0"/>
            </a:endParaRPr>
          </a:p>
        </p:txBody>
      </p:sp>
      <p:sp>
        <p:nvSpPr>
          <p:cNvPr id="7" name="Subtitle 4"/>
          <p:cNvSpPr txBox="1">
            <a:spLocks/>
          </p:cNvSpPr>
          <p:nvPr/>
        </p:nvSpPr>
        <p:spPr>
          <a:xfrm>
            <a:off x="971600" y="3887788"/>
            <a:ext cx="7560840" cy="1989484"/>
          </a:xfrm>
          <a:prstGeom prst="rect">
            <a:avLst/>
          </a:prstGeom>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Font typeface="Wingdings" pitchFamily="2" charset="2"/>
              <a:buNone/>
              <a:defRPr/>
            </a:pPr>
            <a:r>
              <a:rPr lang="en-US" smtClean="0">
                <a:solidFill>
                  <a:srgbClr val="C00000"/>
                </a:solidFill>
                <a:latin typeface="Arial Narrow" pitchFamily="34" charset="0"/>
              </a:rPr>
              <a:t>Pilgrimage to Mecca</a:t>
            </a:r>
          </a:p>
          <a:p>
            <a:pPr marL="0" indent="0">
              <a:buFont typeface="Wingdings" pitchFamily="2" charset="2"/>
              <a:buNone/>
              <a:defRPr/>
            </a:pPr>
            <a:endParaRPr lang="en-US" smtClean="0">
              <a:solidFill>
                <a:srgbClr val="C00000"/>
              </a:solidFill>
              <a:latin typeface="Arial Narrow" pitchFamily="34" charset="0"/>
            </a:endParaRPr>
          </a:p>
          <a:p>
            <a:pPr marL="0" indent="0">
              <a:buFont typeface="Wingdings" pitchFamily="2" charset="2"/>
              <a:buNone/>
              <a:defRPr/>
            </a:pPr>
            <a:r>
              <a:rPr lang="en-US" smtClean="0">
                <a:solidFill>
                  <a:srgbClr val="C00000"/>
                </a:solidFill>
                <a:latin typeface="Arial Narrow" pitchFamily="34" charset="0"/>
              </a:rPr>
              <a:t>To be performed once in a life-time by each Muslim</a:t>
            </a:r>
          </a:p>
          <a:p>
            <a:pPr marL="0" indent="0">
              <a:buFont typeface="Wingdings" pitchFamily="2" charset="2"/>
              <a:buNone/>
              <a:defRPr/>
            </a:pPr>
            <a:endParaRPr lang="en-US" smtClean="0">
              <a:solidFill>
                <a:srgbClr val="C00000"/>
              </a:solidFill>
              <a:latin typeface="Arial Narrow" pitchFamily="34" charset="0"/>
            </a:endParaRPr>
          </a:p>
          <a:p>
            <a:pPr marL="0" indent="0">
              <a:buFont typeface="Arial" pitchFamily="34" charset="0"/>
              <a:buNone/>
              <a:defRPr/>
            </a:pPr>
            <a:r>
              <a:rPr lang="en-NZ" smtClean="0">
                <a:solidFill>
                  <a:srgbClr val="C00000"/>
                </a:solidFill>
                <a:latin typeface="Arial Narrow" pitchFamily="34" charset="0"/>
              </a:rPr>
              <a:t>2006 NZ census 36,072 people identified themselves as Muslim</a:t>
            </a:r>
            <a:endParaRPr lang="en-US" dirty="0" smtClean="0">
              <a:solidFill>
                <a:srgbClr val="C00000"/>
              </a:solidFill>
              <a:latin typeface="Arial Narrow"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027958"/>
            <a:ext cx="9110225" cy="1617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3121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996952"/>
            <a:ext cx="7543800" cy="1524000"/>
          </a:xfrm>
        </p:spPr>
        <p:txBody>
          <a:bodyPr>
            <a:noAutofit/>
          </a:bodyPr>
          <a:lstStyle/>
          <a:p>
            <a:r>
              <a:rPr lang="en-GB" sz="4400" b="1" dirty="0">
                <a:latin typeface="Arial Narrow" pitchFamily="34" charset="0"/>
              </a:rPr>
              <a:t>Too Much of a Good Thing - Tourism and Masses Who Travel</a:t>
            </a:r>
            <a:endParaRPr lang="en-GB" sz="4400" dirty="0">
              <a:latin typeface="Arial Narrow" pitchFamily="34" charset="0"/>
            </a:endParaRPr>
          </a:p>
        </p:txBody>
      </p:sp>
      <p:sp>
        <p:nvSpPr>
          <p:cNvPr id="4" name="Rectangle 4"/>
          <p:cNvSpPr>
            <a:spLocks noGrp="1" noChangeArrowheads="1"/>
          </p:cNvSpPr>
          <p:nvPr>
            <p:ph type="subTitle" idx="1"/>
          </p:nvPr>
        </p:nvSpPr>
        <p:spPr bwMode="auto">
          <a:xfrm>
            <a:off x="762000" y="4724400"/>
            <a:ext cx="7626424" cy="1368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42900" indent="-342900" defTabSz="914400">
              <a:lnSpc>
                <a:spcPct val="80000"/>
              </a:lnSpc>
              <a:spcBef>
                <a:spcPct val="20000"/>
              </a:spcBef>
              <a:buClr>
                <a:schemeClr val="hlink"/>
              </a:buClr>
              <a:buSzPct val="60000"/>
              <a:buFont typeface="Wingdings" pitchFamily="2" charset="2"/>
              <a:buNone/>
              <a:defRPr/>
            </a:pPr>
            <a:r>
              <a:rPr lang="en-US" sz="2400" dirty="0">
                <a:solidFill>
                  <a:schemeClr val="tx2">
                    <a:lumMod val="50000"/>
                    <a:lumOff val="50000"/>
                  </a:schemeClr>
                </a:solidFill>
                <a:effectLst>
                  <a:outerShdw blurRad="38100" dist="38100" dir="2700000" algn="tl">
                    <a:srgbClr val="000000"/>
                  </a:outerShdw>
                </a:effectLst>
                <a:latin typeface="Arial Narrow" pitchFamily="34" charset="0"/>
              </a:rPr>
              <a:t>Marc Shaw </a:t>
            </a:r>
            <a:r>
              <a:rPr lang="en-US" sz="1200" b="1" i="1" dirty="0" err="1">
                <a:solidFill>
                  <a:schemeClr val="tx2">
                    <a:lumMod val="50000"/>
                    <a:lumOff val="50000"/>
                  </a:schemeClr>
                </a:solidFill>
                <a:effectLst>
                  <a:outerShdw blurRad="38100" dist="38100" dir="2700000" algn="tl">
                    <a:srgbClr val="000000"/>
                  </a:outerShdw>
                </a:effectLst>
                <a:latin typeface="Arial Narrow" pitchFamily="34" charset="0"/>
              </a:rPr>
              <a:t>DrPH</a:t>
            </a:r>
            <a:r>
              <a:rPr lang="en-US" sz="1200" b="1" i="1" dirty="0">
                <a:solidFill>
                  <a:schemeClr val="tx2">
                    <a:lumMod val="50000"/>
                    <a:lumOff val="50000"/>
                  </a:schemeClr>
                </a:solidFill>
                <a:effectLst>
                  <a:outerShdw blurRad="38100" dist="38100" dir="2700000" algn="tl">
                    <a:srgbClr val="000000"/>
                  </a:outerShdw>
                </a:effectLst>
                <a:latin typeface="Arial Narrow" pitchFamily="34" charset="0"/>
              </a:rPr>
              <a:t>, </a:t>
            </a:r>
            <a:r>
              <a:rPr lang="en-NZ" sz="1200" b="1" i="1" dirty="0">
                <a:solidFill>
                  <a:schemeClr val="tx2">
                    <a:lumMod val="50000"/>
                    <a:lumOff val="50000"/>
                  </a:schemeClr>
                </a:solidFill>
                <a:effectLst>
                  <a:outerShdw blurRad="38100" dist="38100" dir="2700000" algn="tl">
                    <a:srgbClr val="000000"/>
                  </a:outerShdw>
                </a:effectLst>
                <a:latin typeface="Arial Narrow" pitchFamily="34" charset="0"/>
              </a:rPr>
              <a:t>FRNZCGP, FACTM, FFTM (ACTM), </a:t>
            </a:r>
            <a:r>
              <a:rPr lang="en-NZ" sz="1200" b="1" i="1" dirty="0" smtClean="0">
                <a:solidFill>
                  <a:schemeClr val="tx2">
                    <a:lumMod val="50000"/>
                    <a:lumOff val="50000"/>
                  </a:schemeClr>
                </a:solidFill>
                <a:effectLst>
                  <a:outerShdw blurRad="38100" dist="38100" dir="2700000" algn="tl">
                    <a:srgbClr val="000000"/>
                  </a:outerShdw>
                </a:effectLst>
                <a:latin typeface="Arial Narrow" pitchFamily="34" charset="0"/>
              </a:rPr>
              <a:t>FFTM </a:t>
            </a:r>
            <a:r>
              <a:rPr lang="en-NZ" sz="1200" b="1" i="1" dirty="0">
                <a:solidFill>
                  <a:schemeClr val="tx2">
                    <a:lumMod val="50000"/>
                    <a:lumOff val="50000"/>
                  </a:schemeClr>
                </a:solidFill>
                <a:effectLst>
                  <a:outerShdw blurRad="38100" dist="38100" dir="2700000" algn="tl">
                    <a:srgbClr val="000000"/>
                  </a:outerShdw>
                </a:effectLst>
                <a:latin typeface="Arial Narrow" pitchFamily="34" charset="0"/>
              </a:rPr>
              <a:t>RCPS (</a:t>
            </a:r>
            <a:r>
              <a:rPr lang="en-NZ" sz="1200" b="1" i="1" dirty="0" err="1">
                <a:solidFill>
                  <a:schemeClr val="tx2">
                    <a:lumMod val="50000"/>
                    <a:lumOff val="50000"/>
                  </a:schemeClr>
                </a:solidFill>
                <a:effectLst>
                  <a:outerShdw blurRad="38100" dist="38100" dir="2700000" algn="tl">
                    <a:srgbClr val="000000"/>
                  </a:outerShdw>
                </a:effectLst>
                <a:latin typeface="Arial Narrow" pitchFamily="34" charset="0"/>
              </a:rPr>
              <a:t>Glas</a:t>
            </a:r>
            <a:r>
              <a:rPr lang="en-NZ" sz="1200" b="1" i="1" dirty="0" smtClean="0">
                <a:solidFill>
                  <a:schemeClr val="tx2">
                    <a:lumMod val="50000"/>
                    <a:lumOff val="50000"/>
                  </a:schemeClr>
                </a:solidFill>
                <a:effectLst>
                  <a:outerShdw blurRad="38100" dist="38100" dir="2700000" algn="tl">
                    <a:srgbClr val="000000"/>
                  </a:outerShdw>
                </a:effectLst>
                <a:latin typeface="Arial Narrow" pitchFamily="34" charset="0"/>
              </a:rPr>
              <a:t>),</a:t>
            </a:r>
          </a:p>
          <a:p>
            <a:pPr marL="342900" indent="-342900" defTabSz="914400">
              <a:lnSpc>
                <a:spcPct val="80000"/>
              </a:lnSpc>
              <a:spcBef>
                <a:spcPct val="20000"/>
              </a:spcBef>
              <a:buClr>
                <a:schemeClr val="hlink"/>
              </a:buClr>
              <a:buSzPct val="60000"/>
              <a:buFont typeface="Wingdings" pitchFamily="2" charset="2"/>
              <a:buNone/>
              <a:defRPr/>
            </a:pPr>
            <a:r>
              <a:rPr lang="en-US" sz="1300" dirty="0" smtClean="0">
                <a:solidFill>
                  <a:schemeClr val="tx2">
                    <a:lumMod val="50000"/>
                    <a:lumOff val="50000"/>
                  </a:schemeClr>
                </a:solidFill>
                <a:effectLst>
                  <a:outerShdw blurRad="38100" dist="38100" dir="2700000" algn="tl">
                    <a:srgbClr val="000000"/>
                  </a:outerShdw>
                </a:effectLst>
                <a:latin typeface="Arial Narrow" pitchFamily="34" charset="0"/>
              </a:rPr>
              <a:t>Professor</a:t>
            </a:r>
            <a:r>
              <a:rPr lang="en-US" sz="1300" dirty="0">
                <a:solidFill>
                  <a:schemeClr val="tx2">
                    <a:lumMod val="50000"/>
                    <a:lumOff val="50000"/>
                  </a:schemeClr>
                </a:solidFill>
                <a:effectLst>
                  <a:outerShdw blurRad="38100" dist="38100" dir="2700000" algn="tl">
                    <a:srgbClr val="000000"/>
                  </a:outerShdw>
                </a:effectLst>
                <a:latin typeface="Arial Narrow" pitchFamily="34" charset="0"/>
              </a:rPr>
              <a:t>, James Cook University, Townsville, Australia</a:t>
            </a:r>
            <a:r>
              <a:rPr lang="en-US" sz="1300" i="1" dirty="0">
                <a:solidFill>
                  <a:schemeClr val="tx2">
                    <a:lumMod val="50000"/>
                    <a:lumOff val="50000"/>
                  </a:schemeClr>
                </a:solidFill>
                <a:effectLst>
                  <a:outerShdw blurRad="38100" dist="38100" dir="2700000" algn="tl">
                    <a:srgbClr val="000000"/>
                  </a:outerShdw>
                </a:effectLst>
                <a:latin typeface="Arial Narrow" pitchFamily="34" charset="0"/>
              </a:rPr>
              <a:t> </a:t>
            </a:r>
          </a:p>
          <a:p>
            <a:pPr marL="342900" indent="-342900" defTabSz="914400">
              <a:lnSpc>
                <a:spcPct val="80000"/>
              </a:lnSpc>
              <a:spcBef>
                <a:spcPct val="20000"/>
              </a:spcBef>
              <a:buClr>
                <a:schemeClr val="hlink"/>
              </a:buClr>
              <a:buSzPct val="60000"/>
              <a:buFont typeface="Wingdings" pitchFamily="2" charset="2"/>
              <a:buNone/>
              <a:defRPr/>
            </a:pPr>
            <a:endParaRPr lang="en-US" sz="1300" i="1" dirty="0">
              <a:solidFill>
                <a:schemeClr val="tx2">
                  <a:lumMod val="50000"/>
                  <a:lumOff val="50000"/>
                </a:schemeClr>
              </a:solidFill>
              <a:effectLst>
                <a:outerShdw blurRad="38100" dist="38100" dir="2700000" algn="tl">
                  <a:srgbClr val="000000"/>
                </a:outerShdw>
              </a:effectLst>
              <a:latin typeface="Arial Narrow" pitchFamily="34" charset="0"/>
            </a:endParaRPr>
          </a:p>
          <a:p>
            <a:pPr marL="342900" indent="-342900" defTabSz="914400">
              <a:lnSpc>
                <a:spcPct val="80000"/>
              </a:lnSpc>
              <a:spcBef>
                <a:spcPct val="20000"/>
              </a:spcBef>
              <a:buClr>
                <a:schemeClr val="hlink"/>
              </a:buClr>
              <a:buSzPct val="60000"/>
              <a:buFont typeface="Wingdings" pitchFamily="2" charset="2"/>
              <a:buNone/>
              <a:defRPr/>
            </a:pPr>
            <a:r>
              <a:rPr lang="en-US" sz="1300" i="1" dirty="0">
                <a:solidFill>
                  <a:schemeClr val="tx2">
                    <a:lumMod val="50000"/>
                    <a:lumOff val="50000"/>
                  </a:schemeClr>
                </a:solidFill>
                <a:effectLst>
                  <a:outerShdw blurRad="38100" dist="38100" dir="2700000" algn="tl">
                    <a:srgbClr val="000000"/>
                  </a:outerShdw>
                </a:effectLst>
                <a:latin typeface="Arial Narrow" pitchFamily="34" charset="0"/>
              </a:rPr>
              <a:t>Medical Director - </a:t>
            </a:r>
            <a:r>
              <a:rPr lang="en-US" sz="1300" dirty="0">
                <a:solidFill>
                  <a:schemeClr val="tx2">
                    <a:lumMod val="50000"/>
                    <a:lumOff val="50000"/>
                  </a:schemeClr>
                </a:solidFill>
                <a:effectLst>
                  <a:outerShdw blurRad="38100" dist="38100" dir="2700000" algn="tl">
                    <a:srgbClr val="000000"/>
                  </a:outerShdw>
                </a:effectLst>
                <a:latin typeface="Arial Narrow" pitchFamily="34" charset="0"/>
              </a:rPr>
              <a:t>WORLDWISE Travellers Health and Vaccination Centres NZ</a:t>
            </a:r>
          </a:p>
          <a:p>
            <a:pPr marL="342900" indent="-342900" defTabSz="914400">
              <a:lnSpc>
                <a:spcPct val="80000"/>
              </a:lnSpc>
              <a:spcBef>
                <a:spcPct val="20000"/>
              </a:spcBef>
              <a:buClr>
                <a:schemeClr val="hlink"/>
              </a:buClr>
              <a:buSzPct val="60000"/>
              <a:buFont typeface="Wingdings" pitchFamily="2" charset="2"/>
              <a:buNone/>
              <a:defRPr/>
            </a:pPr>
            <a:endParaRPr lang="en-US" sz="1300" dirty="0">
              <a:solidFill>
                <a:schemeClr val="tx2">
                  <a:lumMod val="50000"/>
                  <a:lumOff val="50000"/>
                </a:schemeClr>
              </a:solidFill>
              <a:effectLst>
                <a:outerShdw blurRad="38100" dist="38100" dir="2700000" algn="tl">
                  <a:srgbClr val="000000"/>
                </a:outerShdw>
              </a:effectLst>
              <a:latin typeface="Arial Narrow" pitchFamily="34" charset="0"/>
            </a:endParaRPr>
          </a:p>
          <a:p>
            <a:pPr marL="342900" indent="-342900" defTabSz="914400">
              <a:lnSpc>
                <a:spcPct val="80000"/>
              </a:lnSpc>
              <a:spcBef>
                <a:spcPct val="20000"/>
              </a:spcBef>
              <a:buClr>
                <a:schemeClr val="hlink"/>
              </a:buClr>
              <a:buSzPct val="60000"/>
              <a:buFont typeface="Wingdings" pitchFamily="2" charset="2"/>
              <a:buNone/>
              <a:defRPr/>
            </a:pPr>
            <a:r>
              <a:rPr lang="en-US" sz="1300" dirty="0">
                <a:solidFill>
                  <a:schemeClr val="tx2">
                    <a:lumMod val="50000"/>
                    <a:lumOff val="50000"/>
                  </a:schemeClr>
                </a:solidFill>
                <a:effectLst>
                  <a:outerShdw blurRad="38100" dist="38100" dir="2700000" algn="tl">
                    <a:srgbClr val="000000"/>
                  </a:outerShdw>
                </a:effectLst>
                <a:latin typeface="Arial Narrow" pitchFamily="34" charset="0"/>
              </a:rPr>
              <a:t>WORLDWISE</a:t>
            </a:r>
            <a:r>
              <a:rPr lang="en-US" sz="1300" b="1" dirty="0">
                <a:solidFill>
                  <a:schemeClr val="tx2">
                    <a:lumMod val="50000"/>
                    <a:lumOff val="50000"/>
                  </a:schemeClr>
                </a:solidFill>
                <a:effectLst>
                  <a:outerShdw blurRad="38100" dist="38100" dir="2700000" algn="tl">
                    <a:srgbClr val="000000"/>
                  </a:outerShdw>
                </a:effectLst>
                <a:latin typeface="Arial Narrow" pitchFamily="34" charset="0"/>
              </a:rPr>
              <a:t> </a:t>
            </a:r>
            <a:r>
              <a:rPr lang="en-US" sz="1300" dirty="0" err="1">
                <a:solidFill>
                  <a:schemeClr val="tx2">
                    <a:lumMod val="50000"/>
                    <a:lumOff val="50000"/>
                  </a:schemeClr>
                </a:solidFill>
                <a:effectLst>
                  <a:outerShdw blurRad="38100" dist="38100" dir="2700000" algn="tl">
                    <a:srgbClr val="000000"/>
                  </a:outerShdw>
                </a:effectLst>
                <a:latin typeface="Arial Narrow" pitchFamily="34" charset="0"/>
              </a:rPr>
              <a:t>OnLINE</a:t>
            </a:r>
            <a:r>
              <a:rPr lang="en-US" sz="1300" dirty="0">
                <a:solidFill>
                  <a:schemeClr val="tx2">
                    <a:lumMod val="50000"/>
                    <a:lumOff val="50000"/>
                  </a:schemeClr>
                </a:solidFill>
                <a:effectLst>
                  <a:outerShdw blurRad="38100" dist="38100" dir="2700000" algn="tl">
                    <a:srgbClr val="000000"/>
                  </a:outerShdw>
                </a:effectLst>
                <a:latin typeface="Arial Narrow" pitchFamily="34" charset="0"/>
              </a:rPr>
              <a:t> </a:t>
            </a:r>
            <a:r>
              <a:rPr lang="en-US" sz="1300" dirty="0" smtClean="0">
                <a:solidFill>
                  <a:schemeClr val="tx2">
                    <a:lumMod val="50000"/>
                    <a:lumOff val="50000"/>
                  </a:schemeClr>
                </a:solidFill>
                <a:effectLst>
                  <a:outerShdw blurRad="38100" dist="38100" dir="2700000" algn="tl">
                    <a:srgbClr val="000000"/>
                  </a:outerShdw>
                </a:effectLst>
                <a:latin typeface="Arial Narrow" pitchFamily="34" charset="0"/>
              </a:rPr>
              <a:t>( </a:t>
            </a:r>
            <a:r>
              <a:rPr lang="en-US" sz="1300" dirty="0" smtClean="0">
                <a:solidFill>
                  <a:schemeClr val="tx2">
                    <a:lumMod val="50000"/>
                    <a:lumOff val="50000"/>
                  </a:schemeClr>
                </a:solidFill>
                <a:effectLst>
                  <a:outerShdw blurRad="38100" dist="38100" dir="2700000" algn="tl">
                    <a:srgbClr val="000000"/>
                  </a:outerShdw>
                </a:effectLst>
                <a:latin typeface="Arial Narrow" pitchFamily="34" charset="0"/>
                <a:hlinkClick r:id="rId2"/>
              </a:rPr>
              <a:t>www.worldwise.co.nz</a:t>
            </a:r>
            <a:r>
              <a:rPr lang="en-US" sz="1300" dirty="0" smtClean="0">
                <a:solidFill>
                  <a:schemeClr val="tx2">
                    <a:lumMod val="50000"/>
                    <a:lumOff val="50000"/>
                  </a:schemeClr>
                </a:solidFill>
                <a:effectLst>
                  <a:outerShdw blurRad="38100" dist="38100" dir="2700000" algn="tl">
                    <a:srgbClr val="000000"/>
                  </a:outerShdw>
                </a:effectLst>
                <a:latin typeface="Arial Narrow" pitchFamily="34" charset="0"/>
              </a:rPr>
              <a:t> )</a:t>
            </a:r>
            <a:endParaRPr lang="en-US" sz="1300" dirty="0">
              <a:solidFill>
                <a:schemeClr val="tx2">
                  <a:lumMod val="50000"/>
                  <a:lumOff val="50000"/>
                </a:schemeClr>
              </a:solidFill>
              <a:effectLst>
                <a:outerShdw blurRad="38100" dist="38100" dir="2700000" algn="tl">
                  <a:srgbClr val="000000"/>
                </a:outerShdw>
              </a:effectLst>
              <a:latin typeface="Arial Narrow" pitchFamily="34" charset="0"/>
            </a:endParaRPr>
          </a:p>
          <a:p>
            <a:pPr marL="342900" indent="-342900" defTabSz="914400">
              <a:lnSpc>
                <a:spcPct val="80000"/>
              </a:lnSpc>
              <a:spcBef>
                <a:spcPct val="20000"/>
              </a:spcBef>
              <a:buClr>
                <a:schemeClr val="hlink"/>
              </a:buClr>
              <a:buSzPct val="60000"/>
              <a:buFont typeface="Wingdings" pitchFamily="2" charset="2"/>
              <a:buNone/>
              <a:defRPr/>
            </a:pPr>
            <a:r>
              <a:rPr lang="en-US" sz="1400" i="1" dirty="0">
                <a:solidFill>
                  <a:schemeClr val="tx2">
                    <a:lumMod val="50000"/>
                    <a:lumOff val="50000"/>
                  </a:schemeClr>
                </a:solidFill>
                <a:effectLst>
                  <a:outerShdw blurRad="38100" dist="38100" dir="2700000" algn="tl">
                    <a:srgbClr val="000000"/>
                  </a:outerShdw>
                </a:effectLst>
                <a:latin typeface="Arial Narrow" pitchFamily="34" charset="0"/>
              </a:rPr>
              <a:t>‘Travel Health  Information for Professionals’</a:t>
            </a:r>
          </a:p>
        </p:txBody>
      </p:sp>
      <p:pic>
        <p:nvPicPr>
          <p:cNvPr id="5" name="Picture 1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48264" y="4653136"/>
            <a:ext cx="1908175" cy="188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75176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471" y="878765"/>
            <a:ext cx="6116313" cy="4671334"/>
          </a:xfrm>
          <a:prstGeom prst="rect">
            <a:avLst/>
          </a:prstGeom>
          <a:noFill/>
          <a:ln>
            <a:noFill/>
          </a:ln>
          <a:effectLst>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idx="4294967295"/>
          </p:nvPr>
        </p:nvSpPr>
        <p:spPr>
          <a:xfrm>
            <a:off x="771599" y="548680"/>
            <a:ext cx="3008313" cy="441970"/>
          </a:xfrm>
        </p:spPr>
        <p:txBody>
          <a:bodyPr anchor="b" anchorCtr="0"/>
          <a:lstStyle/>
          <a:p>
            <a:pPr algn="l" eaLnBrk="1" hangingPunct="1">
              <a:defRPr/>
            </a:pPr>
            <a:r>
              <a:rPr lang="en-US" sz="2000" b="1" dirty="0" smtClean="0">
                <a:latin typeface="Arial Narrow" pitchFamily="34" charset="0"/>
              </a:rPr>
              <a:t>Facts about the Hajj</a:t>
            </a:r>
          </a:p>
        </p:txBody>
      </p:sp>
      <p:sp>
        <p:nvSpPr>
          <p:cNvPr id="10" name="Text Placeholder 8"/>
          <p:cNvSpPr txBox="1">
            <a:spLocks/>
          </p:cNvSpPr>
          <p:nvPr/>
        </p:nvSpPr>
        <p:spPr>
          <a:xfrm>
            <a:off x="179512" y="1052736"/>
            <a:ext cx="3600400" cy="4752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defRPr/>
            </a:pPr>
            <a:r>
              <a:rPr lang="en-US" sz="1300" dirty="0" smtClean="0">
                <a:latin typeface="Arial Narrow" pitchFamily="34" charset="0"/>
              </a:rPr>
              <a:t> </a:t>
            </a:r>
            <a:r>
              <a:rPr lang="en-US" sz="1700" dirty="0" smtClean="0">
                <a:latin typeface="Arial Narrow" pitchFamily="34" charset="0"/>
              </a:rPr>
              <a:t>Considered as one of the five pillars of Islam </a:t>
            </a:r>
            <a:r>
              <a:rPr lang="en-US" sz="1700" dirty="0" smtClean="0">
                <a:latin typeface="Arial Narrow" pitchFamily="34" charset="0"/>
                <a:sym typeface="Wingdings" pitchFamily="2" charset="2"/>
              </a:rPr>
              <a:t> each Muslim is duty to bound to perform one hajj in his/her lifetime</a:t>
            </a:r>
            <a:r>
              <a:rPr lang="en-US" sz="1700" dirty="0" smtClean="0">
                <a:latin typeface="Arial Narrow" pitchFamily="34" charset="0"/>
              </a:rPr>
              <a:t> </a:t>
            </a:r>
          </a:p>
          <a:p>
            <a:pPr marL="0" indent="0">
              <a:lnSpc>
                <a:spcPct val="80000"/>
              </a:lnSpc>
              <a:defRPr/>
            </a:pPr>
            <a:endParaRPr lang="en-US" sz="1700" dirty="0" smtClean="0">
              <a:latin typeface="Arial Narrow" pitchFamily="34" charset="0"/>
            </a:endParaRPr>
          </a:p>
          <a:p>
            <a:pPr marL="0" indent="0">
              <a:lnSpc>
                <a:spcPct val="80000"/>
              </a:lnSpc>
              <a:defRPr/>
            </a:pPr>
            <a:r>
              <a:rPr lang="en-US" sz="1700" dirty="0" smtClean="0">
                <a:latin typeface="Arial Narrow" pitchFamily="34" charset="0"/>
              </a:rPr>
              <a:t> 10-15</a:t>
            </a:r>
            <a:r>
              <a:rPr lang="en-US" sz="1700" baseline="30000" dirty="0" smtClean="0">
                <a:latin typeface="Arial Narrow" pitchFamily="34" charset="0"/>
              </a:rPr>
              <a:t>th</a:t>
            </a:r>
            <a:r>
              <a:rPr lang="en-US" sz="1700" dirty="0" smtClean="0">
                <a:latin typeface="Arial Narrow" pitchFamily="34" charset="0"/>
              </a:rPr>
              <a:t> day of the 12</a:t>
            </a:r>
            <a:r>
              <a:rPr lang="en-US" sz="1700" baseline="30000" dirty="0" smtClean="0">
                <a:latin typeface="Arial Narrow" pitchFamily="34" charset="0"/>
              </a:rPr>
              <a:t>th</a:t>
            </a:r>
            <a:r>
              <a:rPr lang="en-US" sz="1700" dirty="0" smtClean="0">
                <a:latin typeface="Arial Narrow" pitchFamily="34" charset="0"/>
              </a:rPr>
              <a:t> month of the Islamic calendar (lunar)</a:t>
            </a:r>
          </a:p>
          <a:p>
            <a:pPr marL="457200" lvl="1" indent="0">
              <a:lnSpc>
                <a:spcPct val="80000"/>
              </a:lnSpc>
              <a:buFontTx/>
              <a:buNone/>
              <a:defRPr/>
            </a:pPr>
            <a:r>
              <a:rPr lang="en-AU" sz="1700" i="1" dirty="0" smtClean="0">
                <a:latin typeface="Arial Narrow" pitchFamily="34" charset="0"/>
              </a:rPr>
              <a:t>2008: 6-9</a:t>
            </a:r>
            <a:r>
              <a:rPr lang="en-AU" sz="1700" i="1" baseline="30000" dirty="0" smtClean="0">
                <a:latin typeface="Arial Narrow" pitchFamily="34" charset="0"/>
              </a:rPr>
              <a:t>th</a:t>
            </a:r>
            <a:r>
              <a:rPr lang="en-AU" sz="1700" i="1" dirty="0" smtClean="0">
                <a:latin typeface="Arial Narrow" pitchFamily="34" charset="0"/>
              </a:rPr>
              <a:t> Dec </a:t>
            </a:r>
          </a:p>
          <a:p>
            <a:pPr marL="457200" lvl="1" indent="0">
              <a:lnSpc>
                <a:spcPct val="80000"/>
              </a:lnSpc>
              <a:buFontTx/>
              <a:buNone/>
              <a:defRPr/>
            </a:pPr>
            <a:r>
              <a:rPr lang="en-AU" sz="1700" i="1" dirty="0" smtClean="0">
                <a:latin typeface="Arial Narrow" pitchFamily="34" charset="0"/>
              </a:rPr>
              <a:t>2009: 25 – 28</a:t>
            </a:r>
            <a:r>
              <a:rPr lang="en-AU" sz="1700" i="1" baseline="30000" dirty="0" smtClean="0">
                <a:latin typeface="Arial Narrow" pitchFamily="34" charset="0"/>
              </a:rPr>
              <a:t>th</a:t>
            </a:r>
            <a:r>
              <a:rPr lang="en-AU" sz="1700" i="1" dirty="0" smtClean="0">
                <a:latin typeface="Arial Narrow" pitchFamily="34" charset="0"/>
              </a:rPr>
              <a:t> Nov</a:t>
            </a:r>
          </a:p>
          <a:p>
            <a:pPr marL="457200" lvl="1" indent="0">
              <a:lnSpc>
                <a:spcPct val="80000"/>
              </a:lnSpc>
              <a:buFontTx/>
              <a:buNone/>
              <a:defRPr/>
            </a:pPr>
            <a:r>
              <a:rPr lang="en-AU" sz="1700" i="1" dirty="0" smtClean="0">
                <a:latin typeface="Arial Narrow" pitchFamily="34" charset="0"/>
              </a:rPr>
              <a:t>2010: 14 – 17</a:t>
            </a:r>
            <a:r>
              <a:rPr lang="en-AU" sz="1700" i="1" baseline="30000" dirty="0" smtClean="0">
                <a:latin typeface="Arial Narrow" pitchFamily="34" charset="0"/>
              </a:rPr>
              <a:t>th</a:t>
            </a:r>
            <a:r>
              <a:rPr lang="en-AU" sz="1700" i="1" dirty="0" smtClean="0">
                <a:latin typeface="Arial Narrow" pitchFamily="34" charset="0"/>
              </a:rPr>
              <a:t> Nov</a:t>
            </a:r>
          </a:p>
          <a:p>
            <a:pPr marL="457200" lvl="1" indent="0">
              <a:lnSpc>
                <a:spcPct val="80000"/>
              </a:lnSpc>
              <a:buFontTx/>
              <a:buNone/>
              <a:defRPr/>
            </a:pPr>
            <a:r>
              <a:rPr lang="en-AU" sz="1700" i="1" dirty="0" smtClean="0">
                <a:latin typeface="Arial Narrow" pitchFamily="34" charset="0"/>
              </a:rPr>
              <a:t>2011: 4-7</a:t>
            </a:r>
            <a:r>
              <a:rPr lang="en-AU" sz="1700" i="1" baseline="30000" dirty="0" smtClean="0">
                <a:latin typeface="Arial Narrow" pitchFamily="34" charset="0"/>
              </a:rPr>
              <a:t>th</a:t>
            </a:r>
            <a:r>
              <a:rPr lang="en-AU" sz="1700" i="1" dirty="0" smtClean="0">
                <a:latin typeface="Arial Narrow" pitchFamily="34" charset="0"/>
              </a:rPr>
              <a:t> Nov </a:t>
            </a:r>
          </a:p>
          <a:p>
            <a:pPr marL="457200" lvl="1" indent="0">
              <a:lnSpc>
                <a:spcPct val="80000"/>
              </a:lnSpc>
              <a:buFont typeface="Arial" pitchFamily="34" charset="0"/>
              <a:buNone/>
              <a:defRPr/>
            </a:pPr>
            <a:r>
              <a:rPr lang="en-AU" sz="1700" i="1" dirty="0" smtClean="0">
                <a:latin typeface="Arial Narrow" pitchFamily="34" charset="0"/>
              </a:rPr>
              <a:t>2012: </a:t>
            </a:r>
            <a:r>
              <a:rPr lang="en-NZ" sz="1600" i="1" dirty="0" smtClean="0">
                <a:latin typeface="Arial Narrow" pitchFamily="34" charset="0"/>
                <a:cs typeface="Calibri" pitchFamily="34" charset="0"/>
              </a:rPr>
              <a:t>24-29</a:t>
            </a:r>
            <a:r>
              <a:rPr lang="en-NZ" sz="1600" i="1" baseline="30000" dirty="0" smtClean="0">
                <a:latin typeface="Arial Narrow" pitchFamily="34" charset="0"/>
                <a:cs typeface="Calibri" pitchFamily="34" charset="0"/>
              </a:rPr>
              <a:t>th</a:t>
            </a:r>
            <a:r>
              <a:rPr lang="en-NZ" sz="1600" i="1" dirty="0" smtClean="0">
                <a:latin typeface="Arial Narrow" pitchFamily="34" charset="0"/>
                <a:cs typeface="Calibri" pitchFamily="34" charset="0"/>
              </a:rPr>
              <a:t> Oct </a:t>
            </a:r>
          </a:p>
          <a:p>
            <a:pPr marL="457200" lvl="1" indent="0">
              <a:lnSpc>
                <a:spcPct val="80000"/>
              </a:lnSpc>
              <a:buFont typeface="Arial" pitchFamily="34" charset="0"/>
              <a:buNone/>
              <a:defRPr/>
            </a:pPr>
            <a:r>
              <a:rPr lang="en-NZ" sz="1600" i="1" dirty="0" smtClean="0">
                <a:solidFill>
                  <a:srgbClr val="C00000"/>
                </a:solidFill>
                <a:effectLst>
                  <a:outerShdw blurRad="38100" dist="38100" dir="2700000" algn="tl">
                    <a:srgbClr val="000000">
                      <a:alpha val="43137"/>
                    </a:srgbClr>
                  </a:outerShdw>
                </a:effectLst>
                <a:latin typeface="Arial Narrow" pitchFamily="34" charset="0"/>
              </a:rPr>
              <a:t>2013:  13-18</a:t>
            </a:r>
            <a:r>
              <a:rPr lang="en-NZ" sz="1600" i="1" baseline="30000" dirty="0" smtClean="0">
                <a:solidFill>
                  <a:srgbClr val="C00000"/>
                </a:solidFill>
                <a:effectLst>
                  <a:outerShdw blurRad="38100" dist="38100" dir="2700000" algn="tl">
                    <a:srgbClr val="000000">
                      <a:alpha val="43137"/>
                    </a:srgbClr>
                  </a:outerShdw>
                </a:effectLst>
                <a:latin typeface="Arial Narrow" pitchFamily="34" charset="0"/>
              </a:rPr>
              <a:t>th</a:t>
            </a:r>
            <a:r>
              <a:rPr lang="en-NZ" sz="1600" i="1" dirty="0" smtClean="0">
                <a:solidFill>
                  <a:srgbClr val="C00000"/>
                </a:solidFill>
                <a:effectLst>
                  <a:outerShdw blurRad="38100" dist="38100" dir="2700000" algn="tl">
                    <a:srgbClr val="000000">
                      <a:alpha val="43137"/>
                    </a:srgbClr>
                  </a:outerShdw>
                </a:effectLst>
                <a:latin typeface="Arial Narrow" pitchFamily="34" charset="0"/>
              </a:rPr>
              <a:t> Oct</a:t>
            </a:r>
          </a:p>
          <a:p>
            <a:pPr marL="457200" lvl="1" indent="0">
              <a:lnSpc>
                <a:spcPct val="80000"/>
              </a:lnSpc>
              <a:buFont typeface="Arial" pitchFamily="34" charset="0"/>
              <a:buNone/>
              <a:defRPr/>
            </a:pPr>
            <a:endParaRPr lang="en-AU" sz="1700" i="1" dirty="0" smtClean="0">
              <a:latin typeface="Arial Narrow" pitchFamily="34" charset="0"/>
            </a:endParaRPr>
          </a:p>
          <a:p>
            <a:pPr marL="0" indent="0">
              <a:lnSpc>
                <a:spcPct val="80000"/>
              </a:lnSpc>
              <a:defRPr/>
            </a:pPr>
            <a:r>
              <a:rPr lang="en-US" sz="1700" dirty="0" smtClean="0">
                <a:latin typeface="Arial Narrow" pitchFamily="34" charset="0"/>
              </a:rPr>
              <a:t> Climate: 		25°C (winter) to </a:t>
            </a:r>
          </a:p>
          <a:p>
            <a:pPr marL="0" indent="0">
              <a:lnSpc>
                <a:spcPct val="80000"/>
              </a:lnSpc>
              <a:buFont typeface="Arial" pitchFamily="34" charset="0"/>
              <a:buNone/>
              <a:defRPr/>
            </a:pPr>
            <a:r>
              <a:rPr lang="en-US" sz="1700" dirty="0" smtClean="0">
                <a:latin typeface="Arial Narrow" pitchFamily="34" charset="0"/>
              </a:rPr>
              <a:t>	 	&gt;45°C (summer), 		humid</a:t>
            </a:r>
          </a:p>
          <a:p>
            <a:pPr marL="0" indent="0">
              <a:lnSpc>
                <a:spcPct val="80000"/>
              </a:lnSpc>
              <a:defRPr/>
            </a:pPr>
            <a:r>
              <a:rPr lang="en-US" sz="1700" dirty="0" smtClean="0">
                <a:latin typeface="Arial Narrow" pitchFamily="34" charset="0"/>
              </a:rPr>
              <a:t> Average stay:	2 </a:t>
            </a:r>
            <a:r>
              <a:rPr lang="en-US" sz="1700" dirty="0" err="1" smtClean="0">
                <a:latin typeface="Arial Narrow" pitchFamily="34" charset="0"/>
              </a:rPr>
              <a:t>wks</a:t>
            </a:r>
            <a:r>
              <a:rPr lang="en-US" sz="1700" dirty="0" smtClean="0">
                <a:latin typeface="Arial Narrow" pitchFamily="34" charset="0"/>
              </a:rPr>
              <a:t> – 1 month</a:t>
            </a:r>
          </a:p>
          <a:p>
            <a:pPr marL="0" indent="0">
              <a:lnSpc>
                <a:spcPct val="80000"/>
              </a:lnSpc>
              <a:buFont typeface="Wingdings" pitchFamily="2" charset="2"/>
              <a:buNone/>
              <a:defRPr/>
            </a:pPr>
            <a:endParaRPr lang="en-US" sz="1300" dirty="0" smtClean="0">
              <a:latin typeface="Arial Narrow" pitchFamily="34" charset="0"/>
            </a:endParaRPr>
          </a:p>
        </p:txBody>
      </p:sp>
      <p:sp>
        <p:nvSpPr>
          <p:cNvPr id="11" name="Oval 10"/>
          <p:cNvSpPr/>
          <p:nvPr/>
        </p:nvSpPr>
        <p:spPr>
          <a:xfrm>
            <a:off x="4427984" y="3501008"/>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395536" y="3590528"/>
            <a:ext cx="2016224"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31996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NZ" sz="4400" dirty="0" smtClean="0">
                <a:latin typeface="Arial Narrow" pitchFamily="34" charset="0"/>
              </a:rPr>
              <a:t>Profile of the Pilgrim</a:t>
            </a:r>
            <a:endParaRPr lang="en-GB" sz="4400" dirty="0" smtClean="0">
              <a:latin typeface="Arial Narrow" pitchFamily="34" charset="0"/>
            </a:endParaRPr>
          </a:p>
        </p:txBody>
      </p:sp>
      <p:graphicFrame>
        <p:nvGraphicFramePr>
          <p:cNvPr id="4" name="Object 3"/>
          <p:cNvGraphicFramePr>
            <a:graphicFrameLocks noGrp="1"/>
          </p:cNvGraphicFramePr>
          <p:nvPr>
            <p:extLst>
              <p:ext uri="{D42A27DB-BD31-4B8C-83A1-F6EECF244321}">
                <p14:modId xmlns:p14="http://schemas.microsoft.com/office/powerpoint/2010/main" val="3537066536"/>
              </p:ext>
            </p:extLst>
          </p:nvPr>
        </p:nvGraphicFramePr>
        <p:xfrm>
          <a:off x="2051720" y="476672"/>
          <a:ext cx="4608512" cy="5040560"/>
        </p:xfrm>
        <a:graphic>
          <a:graphicData uri="http://schemas.openxmlformats.org/presentationml/2006/ole">
            <mc:AlternateContent xmlns:mc="http://schemas.openxmlformats.org/markup-compatibility/2006">
              <mc:Choice xmlns:v="urn:schemas-microsoft-com:vml" Requires="v">
                <p:oleObj spid="_x0000_s20533" r:id="rId4" imgW="4035218" imgH="4522858" progId="Excel.Chart.8">
                  <p:embed/>
                </p:oleObj>
              </mc:Choice>
              <mc:Fallback>
                <p:oleObj r:id="rId4" imgW="4035218" imgH="4522858" progId="Excel.Char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476672"/>
                        <a:ext cx="4608512" cy="5040560"/>
                      </a:xfrm>
                      <a:prstGeom prst="rect">
                        <a:avLst/>
                      </a:prstGeom>
                      <a:noFill/>
                      <a:ln>
                        <a:noFill/>
                      </a:ln>
                    </p:spPr>
                  </p:pic>
                </p:oleObj>
              </mc:Fallback>
            </mc:AlternateContent>
          </a:graphicData>
        </a:graphic>
      </p:graphicFrame>
      <p:sp>
        <p:nvSpPr>
          <p:cNvPr id="5" name="Rectangle 4"/>
          <p:cNvSpPr/>
          <p:nvPr/>
        </p:nvSpPr>
        <p:spPr>
          <a:xfrm>
            <a:off x="5004048" y="620688"/>
            <a:ext cx="100811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82595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NZ" sz="4400" dirty="0" smtClean="0">
                <a:latin typeface="Arial Narrow" pitchFamily="34" charset="0"/>
              </a:rPr>
              <a:t>Numbers attending the Hajj</a:t>
            </a:r>
            <a:endParaRPr lang="en-GB" sz="4400" dirty="0">
              <a:latin typeface="Arial Narrow"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57517860"/>
              </p:ext>
            </p:extLst>
          </p:nvPr>
        </p:nvGraphicFramePr>
        <p:xfrm>
          <a:off x="762000" y="685800"/>
          <a:ext cx="7543800" cy="4348480"/>
        </p:xfrm>
        <a:graphic>
          <a:graphicData uri="http://schemas.openxmlformats.org/drawingml/2006/table">
            <a:tbl>
              <a:tblPr firstRow="1" bandRow="1">
                <a:tableStyleId>{5C22544A-7EE6-4342-B048-85BDC9FD1C3A}</a:tableStyleId>
              </a:tblPr>
              <a:tblGrid>
                <a:gridCol w="1508760"/>
                <a:gridCol w="1508760"/>
                <a:gridCol w="1508760"/>
                <a:gridCol w="1508760"/>
                <a:gridCol w="1508760"/>
              </a:tblGrid>
              <a:tr h="370840">
                <a:tc>
                  <a:txBody>
                    <a:bodyPr/>
                    <a:lstStyle/>
                    <a:p>
                      <a:r>
                        <a:rPr lang="en-NZ" dirty="0" smtClean="0"/>
                        <a:t>Year</a:t>
                      </a:r>
                      <a:endParaRPr lang="en-GB" dirty="0"/>
                    </a:p>
                  </a:txBody>
                  <a:tcPr marL="188595" marR="188595" anchor="ctr"/>
                </a:tc>
                <a:tc>
                  <a:txBody>
                    <a:bodyPr/>
                    <a:lstStyle/>
                    <a:p>
                      <a:r>
                        <a:rPr lang="en-GB" dirty="0" err="1" smtClean="0"/>
                        <a:t>Hijri</a:t>
                      </a:r>
                      <a:r>
                        <a:rPr lang="en-GB" dirty="0" smtClean="0"/>
                        <a:t> </a:t>
                      </a:r>
                      <a:r>
                        <a:rPr lang="en-GB" dirty="0" err="1" smtClean="0"/>
                        <a:t>Yr</a:t>
                      </a:r>
                      <a:endParaRPr lang="en-GB" dirty="0"/>
                    </a:p>
                  </a:txBody>
                  <a:tcPr marL="188595" marR="188595" anchor="ctr"/>
                </a:tc>
                <a:tc>
                  <a:txBody>
                    <a:bodyPr/>
                    <a:lstStyle/>
                    <a:p>
                      <a:r>
                        <a:rPr lang="en-GB" dirty="0" smtClean="0"/>
                        <a:t>Saudi</a:t>
                      </a:r>
                      <a:endParaRPr lang="en-GB" dirty="0"/>
                    </a:p>
                  </a:txBody>
                  <a:tcPr marL="188595" marR="188595" anchor="ctr"/>
                </a:tc>
                <a:tc>
                  <a:txBody>
                    <a:bodyPr/>
                    <a:lstStyle/>
                    <a:p>
                      <a:r>
                        <a:rPr lang="en-GB" dirty="0" smtClean="0"/>
                        <a:t>Foreign</a:t>
                      </a:r>
                      <a:endParaRPr lang="en-GB" dirty="0"/>
                    </a:p>
                  </a:txBody>
                  <a:tcPr marL="188595" marR="188595" anchor="ctr"/>
                </a:tc>
                <a:tc>
                  <a:txBody>
                    <a:bodyPr/>
                    <a:lstStyle/>
                    <a:p>
                      <a:r>
                        <a:rPr lang="en-GB" dirty="0" smtClean="0"/>
                        <a:t>Total Pilgrims</a:t>
                      </a:r>
                      <a:endParaRPr lang="en-GB" dirty="0"/>
                    </a:p>
                  </a:txBody>
                  <a:tcPr marL="188595" marR="188595" anchor="ctr"/>
                </a:tc>
              </a:tr>
              <a:tr h="370840">
                <a:tc>
                  <a:txBody>
                    <a:bodyPr/>
                    <a:lstStyle/>
                    <a:p>
                      <a:r>
                        <a:rPr lang="en-GB"/>
                        <a:t>2003</a:t>
                      </a:r>
                    </a:p>
                  </a:txBody>
                  <a:tcPr marL="188595" marR="188595" anchor="ctr"/>
                </a:tc>
                <a:tc>
                  <a:txBody>
                    <a:bodyPr/>
                    <a:lstStyle/>
                    <a:p>
                      <a:r>
                        <a:rPr lang="en-GB"/>
                        <a:t>1423</a:t>
                      </a:r>
                    </a:p>
                  </a:txBody>
                  <a:tcPr marL="188595" marR="188595" anchor="ctr"/>
                </a:tc>
                <a:tc>
                  <a:txBody>
                    <a:bodyPr/>
                    <a:lstStyle/>
                    <a:p>
                      <a:r>
                        <a:rPr lang="en-GB"/>
                        <a:t>610,117</a:t>
                      </a:r>
                    </a:p>
                  </a:txBody>
                  <a:tcPr marL="188595" marR="188595" anchor="ctr"/>
                </a:tc>
                <a:tc>
                  <a:txBody>
                    <a:bodyPr/>
                    <a:lstStyle/>
                    <a:p>
                      <a:r>
                        <a:rPr lang="en-GB"/>
                        <a:t>1,431,012</a:t>
                      </a:r>
                    </a:p>
                  </a:txBody>
                  <a:tcPr marL="188595" marR="188595" anchor="ctr"/>
                </a:tc>
                <a:tc>
                  <a:txBody>
                    <a:bodyPr/>
                    <a:lstStyle/>
                    <a:p>
                      <a:r>
                        <a:rPr lang="en-GB" dirty="0" smtClean="0"/>
                        <a:t>2,041,129</a:t>
                      </a:r>
                      <a:endParaRPr lang="en-GB" dirty="0"/>
                    </a:p>
                  </a:txBody>
                  <a:tcPr marL="188595" marR="188595" anchor="ctr"/>
                </a:tc>
              </a:tr>
              <a:tr h="370840">
                <a:tc>
                  <a:txBody>
                    <a:bodyPr/>
                    <a:lstStyle/>
                    <a:p>
                      <a:r>
                        <a:rPr lang="en-GB"/>
                        <a:t>2004</a:t>
                      </a:r>
                    </a:p>
                  </a:txBody>
                  <a:tcPr marL="188595" marR="188595" anchor="ctr"/>
                </a:tc>
                <a:tc>
                  <a:txBody>
                    <a:bodyPr/>
                    <a:lstStyle/>
                    <a:p>
                      <a:r>
                        <a:rPr lang="en-GB"/>
                        <a:t>1424</a:t>
                      </a:r>
                    </a:p>
                  </a:txBody>
                  <a:tcPr marL="188595" marR="188595" anchor="ctr"/>
                </a:tc>
                <a:tc>
                  <a:txBody>
                    <a:bodyPr/>
                    <a:lstStyle/>
                    <a:p>
                      <a:r>
                        <a:rPr lang="en-GB"/>
                        <a:t>592,368</a:t>
                      </a:r>
                    </a:p>
                  </a:txBody>
                  <a:tcPr marL="188595" marR="188595" anchor="ctr"/>
                </a:tc>
                <a:tc>
                  <a:txBody>
                    <a:bodyPr/>
                    <a:lstStyle/>
                    <a:p>
                      <a:r>
                        <a:rPr lang="en-GB"/>
                        <a:t>1,419,706</a:t>
                      </a:r>
                    </a:p>
                  </a:txBody>
                  <a:tcPr marL="188595" marR="188595" anchor="ctr"/>
                </a:tc>
                <a:tc>
                  <a:txBody>
                    <a:bodyPr/>
                    <a:lstStyle/>
                    <a:p>
                      <a:r>
                        <a:rPr lang="en-GB" dirty="0" smtClean="0"/>
                        <a:t>2,012,074</a:t>
                      </a:r>
                      <a:endParaRPr lang="en-GB" dirty="0"/>
                    </a:p>
                  </a:txBody>
                  <a:tcPr marL="188595" marR="188595" anchor="ctr"/>
                </a:tc>
              </a:tr>
              <a:tr h="370840">
                <a:tc>
                  <a:txBody>
                    <a:bodyPr/>
                    <a:lstStyle/>
                    <a:p>
                      <a:r>
                        <a:rPr lang="en-GB"/>
                        <a:t>2005</a:t>
                      </a:r>
                    </a:p>
                  </a:txBody>
                  <a:tcPr marL="188595" marR="188595" anchor="ctr"/>
                </a:tc>
                <a:tc>
                  <a:txBody>
                    <a:bodyPr/>
                    <a:lstStyle/>
                    <a:p>
                      <a:r>
                        <a:rPr lang="en-GB"/>
                        <a:t>1425</a:t>
                      </a:r>
                    </a:p>
                  </a:txBody>
                  <a:tcPr marL="188595" marR="188595" anchor="ctr"/>
                </a:tc>
                <a:tc>
                  <a:txBody>
                    <a:bodyPr/>
                    <a:lstStyle/>
                    <a:p>
                      <a:r>
                        <a:rPr lang="en-GB"/>
                        <a:t>629,710</a:t>
                      </a:r>
                    </a:p>
                  </a:txBody>
                  <a:tcPr marL="188595" marR="188595" anchor="ctr"/>
                </a:tc>
                <a:tc>
                  <a:txBody>
                    <a:bodyPr/>
                    <a:lstStyle/>
                    <a:p>
                      <a:r>
                        <a:rPr lang="en-GB"/>
                        <a:t>1,534,769</a:t>
                      </a:r>
                    </a:p>
                  </a:txBody>
                  <a:tcPr marL="188595" marR="188595" anchor="ctr"/>
                </a:tc>
                <a:tc>
                  <a:txBody>
                    <a:bodyPr/>
                    <a:lstStyle/>
                    <a:p>
                      <a:r>
                        <a:rPr lang="en-GB" dirty="0" smtClean="0"/>
                        <a:t>2,164,469</a:t>
                      </a:r>
                      <a:endParaRPr lang="en-GB" dirty="0"/>
                    </a:p>
                  </a:txBody>
                  <a:tcPr marL="188595" marR="188595" anchor="ctr"/>
                </a:tc>
              </a:tr>
              <a:tr h="370840">
                <a:tc>
                  <a:txBody>
                    <a:bodyPr/>
                    <a:lstStyle/>
                    <a:p>
                      <a:r>
                        <a:rPr lang="en-GB"/>
                        <a:t>2006</a:t>
                      </a:r>
                    </a:p>
                  </a:txBody>
                  <a:tcPr marL="188595" marR="188595" anchor="ctr"/>
                </a:tc>
                <a:tc>
                  <a:txBody>
                    <a:bodyPr/>
                    <a:lstStyle/>
                    <a:p>
                      <a:r>
                        <a:rPr lang="en-GB"/>
                        <a:t>1426</a:t>
                      </a:r>
                    </a:p>
                  </a:txBody>
                  <a:tcPr marL="188595" marR="188595" anchor="ctr"/>
                </a:tc>
                <a:tc>
                  <a:txBody>
                    <a:bodyPr/>
                    <a:lstStyle/>
                    <a:p>
                      <a:r>
                        <a:rPr lang="en-GB"/>
                        <a:t>573,147</a:t>
                      </a:r>
                    </a:p>
                  </a:txBody>
                  <a:tcPr marL="188595" marR="188595" anchor="ctr"/>
                </a:tc>
                <a:tc>
                  <a:txBody>
                    <a:bodyPr/>
                    <a:lstStyle/>
                    <a:p>
                      <a:r>
                        <a:rPr lang="en-GB"/>
                        <a:t>1,557,447</a:t>
                      </a:r>
                    </a:p>
                  </a:txBody>
                  <a:tcPr marL="188595" marR="188595" anchor="ctr"/>
                </a:tc>
                <a:tc>
                  <a:txBody>
                    <a:bodyPr/>
                    <a:lstStyle/>
                    <a:p>
                      <a:r>
                        <a:rPr lang="en-GB" dirty="0" smtClean="0"/>
                        <a:t>2,130,594</a:t>
                      </a:r>
                      <a:endParaRPr lang="en-GB" dirty="0"/>
                    </a:p>
                  </a:txBody>
                  <a:tcPr marL="188595" marR="188595" anchor="ctr"/>
                </a:tc>
              </a:tr>
              <a:tr h="370840">
                <a:tc>
                  <a:txBody>
                    <a:bodyPr/>
                    <a:lstStyle/>
                    <a:p>
                      <a:r>
                        <a:rPr lang="en-GB"/>
                        <a:t>2007</a:t>
                      </a:r>
                    </a:p>
                  </a:txBody>
                  <a:tcPr marL="188595" marR="188595" anchor="ctr"/>
                </a:tc>
                <a:tc>
                  <a:txBody>
                    <a:bodyPr/>
                    <a:lstStyle/>
                    <a:p>
                      <a:r>
                        <a:rPr lang="en-GB"/>
                        <a:t>1427</a:t>
                      </a:r>
                    </a:p>
                  </a:txBody>
                  <a:tcPr marL="188595" marR="188595" anchor="ctr"/>
                </a:tc>
                <a:tc>
                  <a:txBody>
                    <a:bodyPr/>
                    <a:lstStyle/>
                    <a:p>
                      <a:r>
                        <a:rPr lang="en-GB"/>
                        <a:t>746,511</a:t>
                      </a:r>
                    </a:p>
                  </a:txBody>
                  <a:tcPr marL="188595" marR="188595" anchor="ctr"/>
                </a:tc>
                <a:tc>
                  <a:txBody>
                    <a:bodyPr/>
                    <a:lstStyle/>
                    <a:p>
                      <a:r>
                        <a:rPr lang="en-GB"/>
                        <a:t>1,707,814</a:t>
                      </a:r>
                    </a:p>
                  </a:txBody>
                  <a:tcPr marL="188595" marR="188595" anchor="ctr"/>
                </a:tc>
                <a:tc>
                  <a:txBody>
                    <a:bodyPr/>
                    <a:lstStyle/>
                    <a:p>
                      <a:r>
                        <a:rPr lang="en-GB" dirty="0" smtClean="0"/>
                        <a:t>2,454,325</a:t>
                      </a:r>
                      <a:endParaRPr lang="en-GB" dirty="0"/>
                    </a:p>
                  </a:txBody>
                  <a:tcPr marL="188595" marR="188595" anchor="ctr"/>
                </a:tc>
              </a:tr>
              <a:tr h="370840">
                <a:tc>
                  <a:txBody>
                    <a:bodyPr/>
                    <a:lstStyle/>
                    <a:p>
                      <a:r>
                        <a:rPr lang="en-GB"/>
                        <a:t>2008</a:t>
                      </a:r>
                    </a:p>
                  </a:txBody>
                  <a:tcPr marL="188595" marR="188595" anchor="ctr"/>
                </a:tc>
                <a:tc>
                  <a:txBody>
                    <a:bodyPr/>
                    <a:lstStyle/>
                    <a:p>
                      <a:r>
                        <a:rPr lang="en-GB"/>
                        <a:t>1428</a:t>
                      </a:r>
                    </a:p>
                  </a:txBody>
                  <a:tcPr marL="188595" marR="188595" anchor="ctr"/>
                </a:tc>
                <a:tc>
                  <a:txBody>
                    <a:bodyPr/>
                    <a:lstStyle/>
                    <a:p>
                      <a:endParaRPr lang="en-GB"/>
                    </a:p>
                  </a:txBody>
                  <a:tcPr marL="188595" marR="188595" anchor="ctr"/>
                </a:tc>
                <a:tc>
                  <a:txBody>
                    <a:bodyPr/>
                    <a:lstStyle/>
                    <a:p>
                      <a:r>
                        <a:rPr lang="en-GB" dirty="0" smtClean="0"/>
                        <a:t>1,729,841</a:t>
                      </a:r>
                      <a:endParaRPr lang="en-GB" dirty="0"/>
                    </a:p>
                  </a:txBody>
                  <a:tcPr marL="188595" marR="188595" anchor="ctr"/>
                </a:tc>
                <a:tc>
                  <a:txBody>
                    <a:bodyPr/>
                    <a:lstStyle/>
                    <a:p>
                      <a:endParaRPr lang="en-GB"/>
                    </a:p>
                  </a:txBody>
                  <a:tcPr marL="188595" marR="188595" anchor="ctr"/>
                </a:tc>
              </a:tr>
              <a:tr h="370840">
                <a:tc>
                  <a:txBody>
                    <a:bodyPr/>
                    <a:lstStyle/>
                    <a:p>
                      <a:r>
                        <a:rPr lang="en-GB"/>
                        <a:t>2009</a:t>
                      </a:r>
                    </a:p>
                  </a:txBody>
                  <a:tcPr marL="188595" marR="188595" anchor="ctr"/>
                </a:tc>
                <a:tc>
                  <a:txBody>
                    <a:bodyPr/>
                    <a:lstStyle/>
                    <a:p>
                      <a:r>
                        <a:rPr lang="en-GB"/>
                        <a:t>1429</a:t>
                      </a:r>
                    </a:p>
                  </a:txBody>
                  <a:tcPr marL="188595" marR="188595" anchor="ctr"/>
                </a:tc>
                <a:tc>
                  <a:txBody>
                    <a:bodyPr/>
                    <a:lstStyle/>
                    <a:p>
                      <a:r>
                        <a:rPr lang="en-GB"/>
                        <a:t>154,000</a:t>
                      </a:r>
                    </a:p>
                  </a:txBody>
                  <a:tcPr marL="188595" marR="188595" anchor="ctr"/>
                </a:tc>
                <a:tc>
                  <a:txBody>
                    <a:bodyPr/>
                    <a:lstStyle/>
                    <a:p>
                      <a:r>
                        <a:rPr lang="en-GB"/>
                        <a:t>1,613,000</a:t>
                      </a:r>
                    </a:p>
                  </a:txBody>
                  <a:tcPr marL="188595" marR="188595" anchor="ctr"/>
                </a:tc>
                <a:tc>
                  <a:txBody>
                    <a:bodyPr/>
                    <a:lstStyle/>
                    <a:p>
                      <a:r>
                        <a:rPr lang="en-GB" dirty="0" smtClean="0"/>
                        <a:t>2,521,000</a:t>
                      </a:r>
                      <a:endParaRPr lang="en-GB" dirty="0"/>
                    </a:p>
                  </a:txBody>
                  <a:tcPr marL="188595" marR="188595" anchor="ctr"/>
                </a:tc>
              </a:tr>
              <a:tr h="370840">
                <a:tc>
                  <a:txBody>
                    <a:bodyPr/>
                    <a:lstStyle/>
                    <a:p>
                      <a:r>
                        <a:rPr lang="en-GB"/>
                        <a:t>2010</a:t>
                      </a:r>
                    </a:p>
                  </a:txBody>
                  <a:tcPr marL="188595" marR="188595" anchor="ctr"/>
                </a:tc>
                <a:tc>
                  <a:txBody>
                    <a:bodyPr/>
                    <a:lstStyle/>
                    <a:p>
                      <a:r>
                        <a:rPr lang="en-GB"/>
                        <a:t>1430</a:t>
                      </a:r>
                    </a:p>
                  </a:txBody>
                  <a:tcPr marL="188595" marR="188595" anchor="ctr"/>
                </a:tc>
                <a:tc>
                  <a:txBody>
                    <a:bodyPr/>
                    <a:lstStyle/>
                    <a:p>
                      <a:r>
                        <a:rPr lang="en-GB"/>
                        <a:t>989,798</a:t>
                      </a:r>
                    </a:p>
                  </a:txBody>
                  <a:tcPr marL="188595" marR="188595" anchor="ctr"/>
                </a:tc>
                <a:tc>
                  <a:txBody>
                    <a:bodyPr/>
                    <a:lstStyle/>
                    <a:p>
                      <a:r>
                        <a:rPr lang="en-GB"/>
                        <a:t>1,799,601</a:t>
                      </a:r>
                    </a:p>
                  </a:txBody>
                  <a:tcPr marL="188595" marR="188595" anchor="ctr"/>
                </a:tc>
                <a:tc>
                  <a:txBody>
                    <a:bodyPr/>
                    <a:lstStyle/>
                    <a:p>
                      <a:r>
                        <a:rPr lang="en-GB" dirty="0"/>
                        <a:t>2.8 </a:t>
                      </a:r>
                      <a:r>
                        <a:rPr lang="en-GB" dirty="0" smtClean="0"/>
                        <a:t>million</a:t>
                      </a:r>
                      <a:endParaRPr lang="en-GB" dirty="0"/>
                    </a:p>
                  </a:txBody>
                  <a:tcPr marL="188595" marR="188595" anchor="ctr"/>
                </a:tc>
              </a:tr>
              <a:tr h="370840">
                <a:tc>
                  <a:txBody>
                    <a:bodyPr/>
                    <a:lstStyle/>
                    <a:p>
                      <a:r>
                        <a:rPr lang="en-GB"/>
                        <a:t>2011</a:t>
                      </a:r>
                    </a:p>
                  </a:txBody>
                  <a:tcPr marL="188595" marR="188595" anchor="ctr"/>
                </a:tc>
                <a:tc>
                  <a:txBody>
                    <a:bodyPr/>
                    <a:lstStyle/>
                    <a:p>
                      <a:r>
                        <a:rPr lang="en-GB"/>
                        <a:t>1431</a:t>
                      </a:r>
                    </a:p>
                  </a:txBody>
                  <a:tcPr marL="188595" marR="188595" anchor="ctr"/>
                </a:tc>
                <a:tc>
                  <a:txBody>
                    <a:bodyPr/>
                    <a:lstStyle/>
                    <a:p>
                      <a:r>
                        <a:rPr lang="en-GB"/>
                        <a:t>1,099,522</a:t>
                      </a:r>
                    </a:p>
                  </a:txBody>
                  <a:tcPr marL="188595" marR="188595" anchor="ctr"/>
                </a:tc>
                <a:tc>
                  <a:txBody>
                    <a:bodyPr/>
                    <a:lstStyle/>
                    <a:p>
                      <a:r>
                        <a:rPr lang="en-GB"/>
                        <a:t>1,828,195</a:t>
                      </a:r>
                    </a:p>
                  </a:txBody>
                  <a:tcPr marL="188595" marR="188595" anchor="ctr"/>
                </a:tc>
                <a:tc>
                  <a:txBody>
                    <a:bodyPr/>
                    <a:lstStyle/>
                    <a:p>
                      <a:r>
                        <a:rPr lang="en-GB" dirty="0" smtClean="0"/>
                        <a:t>2,927,717</a:t>
                      </a:r>
                      <a:endParaRPr lang="en-GB" dirty="0"/>
                    </a:p>
                  </a:txBody>
                  <a:tcPr marL="188595" marR="188595" anchor="ctr"/>
                </a:tc>
              </a:tr>
              <a:tr h="370840">
                <a:tc>
                  <a:txBody>
                    <a:bodyPr/>
                    <a:lstStyle/>
                    <a:p>
                      <a:r>
                        <a:rPr lang="en-GB"/>
                        <a:t>2012</a:t>
                      </a:r>
                    </a:p>
                  </a:txBody>
                  <a:tcPr marL="188595" marR="188595" anchor="ctr"/>
                </a:tc>
                <a:tc>
                  <a:txBody>
                    <a:bodyPr/>
                    <a:lstStyle/>
                    <a:p>
                      <a:r>
                        <a:rPr lang="en-GB"/>
                        <a:t>1432</a:t>
                      </a:r>
                    </a:p>
                  </a:txBody>
                  <a:tcPr marL="188595" marR="188595" anchor="ctr"/>
                </a:tc>
                <a:tc>
                  <a:txBody>
                    <a:bodyPr/>
                    <a:lstStyle/>
                    <a:p>
                      <a:r>
                        <a:rPr lang="en-GB"/>
                        <a:t>1,408,641</a:t>
                      </a:r>
                    </a:p>
                  </a:txBody>
                  <a:tcPr marL="188595" marR="188595" anchor="ctr"/>
                </a:tc>
                <a:tc>
                  <a:txBody>
                    <a:bodyPr/>
                    <a:lstStyle/>
                    <a:p>
                      <a:r>
                        <a:rPr lang="en-GB"/>
                        <a:t>1,752,932</a:t>
                      </a:r>
                    </a:p>
                  </a:txBody>
                  <a:tcPr marL="188595" marR="188595" anchor="ctr"/>
                </a:tc>
                <a:tc>
                  <a:txBody>
                    <a:bodyPr/>
                    <a:lstStyle/>
                    <a:p>
                      <a:r>
                        <a:rPr lang="en-GB" dirty="0" smtClean="0"/>
                        <a:t>3,161,573</a:t>
                      </a:r>
                      <a:endParaRPr lang="en-GB" dirty="0"/>
                    </a:p>
                  </a:txBody>
                  <a:tcPr marL="188595" marR="188595" anchor="ctr"/>
                </a:tc>
              </a:tr>
            </a:tbl>
          </a:graphicData>
        </a:graphic>
      </p:graphicFrame>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6588223" y="4220343"/>
            <a:ext cx="1440159" cy="1008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42066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pic>
        <p:nvPicPr>
          <p:cNvPr id="49154"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48" y="407575"/>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a:spLocks noGrp="1"/>
          </p:cNvSpPr>
          <p:nvPr>
            <p:ph sz="half" idx="1"/>
          </p:nvPr>
        </p:nvSpPr>
        <p:spPr>
          <a:xfrm>
            <a:off x="683568" y="476672"/>
            <a:ext cx="3882008" cy="5123656"/>
          </a:xfrm>
        </p:spPr>
        <p:txBody>
          <a:bodyPr>
            <a:normAutofit fontScale="70000" lnSpcReduction="20000"/>
          </a:bodyPr>
          <a:lstStyle/>
          <a:p>
            <a:r>
              <a:rPr lang="en-NZ" b="1" dirty="0" smtClean="0">
                <a:latin typeface="Arial Narrow" pitchFamily="34" charset="0"/>
              </a:rPr>
              <a:t>Day One</a:t>
            </a:r>
          </a:p>
          <a:p>
            <a:endParaRPr lang="en-NZ" dirty="0" smtClean="0">
              <a:latin typeface="Arial Narrow" pitchFamily="34" charset="0"/>
            </a:endParaRPr>
          </a:p>
          <a:p>
            <a:r>
              <a:rPr lang="en-NZ" dirty="0" smtClean="0">
                <a:latin typeface="Arial Narrow" pitchFamily="34" charset="0"/>
              </a:rPr>
              <a:t>The Muslim begins her / his spiritual journey by reciting intention to perform Hajj</a:t>
            </a:r>
            <a:endParaRPr lang="en-NZ" dirty="0">
              <a:latin typeface="Arial Narrow" pitchFamily="34" charset="0"/>
            </a:endParaRPr>
          </a:p>
          <a:p>
            <a:endParaRPr lang="en-NZ" dirty="0" smtClean="0">
              <a:latin typeface="Arial Narrow" pitchFamily="34" charset="0"/>
            </a:endParaRPr>
          </a:p>
          <a:p>
            <a:r>
              <a:rPr lang="en-NZ" dirty="0" err="1" smtClean="0">
                <a:latin typeface="Arial Narrow" pitchFamily="34" charset="0"/>
              </a:rPr>
              <a:t>He/She</a:t>
            </a:r>
            <a:r>
              <a:rPr lang="en-NZ" dirty="0" smtClean="0">
                <a:latin typeface="Arial Narrow" pitchFamily="34" charset="0"/>
              </a:rPr>
              <a:t> then enters a spiritual state called </a:t>
            </a:r>
            <a:r>
              <a:rPr lang="en-NZ" dirty="0" err="1" smtClean="0">
                <a:latin typeface="Arial Narrow" pitchFamily="34" charset="0"/>
              </a:rPr>
              <a:t>Ihraam</a:t>
            </a:r>
            <a:r>
              <a:rPr lang="en-NZ" dirty="0" smtClean="0">
                <a:latin typeface="Arial Narrow" pitchFamily="34" charset="0"/>
              </a:rPr>
              <a:t> where they refrain from e.g. cutting  nails and hair, marriage proposals, hunting or killing animals, sex, wearing perfume</a:t>
            </a:r>
            <a:endParaRPr lang="en-NZ" dirty="0">
              <a:latin typeface="Arial Narrow" pitchFamily="34" charset="0"/>
            </a:endParaRPr>
          </a:p>
          <a:p>
            <a:endParaRPr lang="en-NZ" dirty="0" smtClean="0">
              <a:latin typeface="Arial Narrow" pitchFamily="34" charset="0"/>
            </a:endParaRPr>
          </a:p>
          <a:p>
            <a:r>
              <a:rPr lang="en-NZ" dirty="0" smtClean="0">
                <a:solidFill>
                  <a:srgbClr val="C00000"/>
                </a:solidFill>
                <a:latin typeface="Arial Narrow" pitchFamily="34" charset="0"/>
              </a:rPr>
              <a:t>The Muslim then makes their initial </a:t>
            </a:r>
            <a:r>
              <a:rPr lang="en-NZ" dirty="0" err="1" smtClean="0">
                <a:solidFill>
                  <a:srgbClr val="C00000"/>
                </a:solidFill>
                <a:latin typeface="Arial Narrow" pitchFamily="34" charset="0"/>
              </a:rPr>
              <a:t>tawaf</a:t>
            </a:r>
            <a:r>
              <a:rPr lang="en-NZ" dirty="0" smtClean="0">
                <a:solidFill>
                  <a:srgbClr val="C00000"/>
                </a:solidFill>
                <a:latin typeface="Arial Narrow" pitchFamily="34" charset="0"/>
              </a:rPr>
              <a:t> (circle) around the </a:t>
            </a:r>
            <a:r>
              <a:rPr lang="en-NZ" dirty="0" err="1" smtClean="0">
                <a:solidFill>
                  <a:srgbClr val="C00000"/>
                </a:solidFill>
                <a:latin typeface="Arial Narrow" pitchFamily="34" charset="0"/>
              </a:rPr>
              <a:t>Kab</a:t>
            </a:r>
            <a:r>
              <a:rPr lang="en-NZ" dirty="0" smtClean="0">
                <a:solidFill>
                  <a:srgbClr val="C00000"/>
                </a:solidFill>
                <a:latin typeface="Arial Narrow" pitchFamily="34" charset="0"/>
              </a:rPr>
              <a:t>' ah [</a:t>
            </a:r>
            <a:r>
              <a:rPr lang="en-NZ" dirty="0" err="1" smtClean="0">
                <a:solidFill>
                  <a:srgbClr val="C00000"/>
                </a:solidFill>
                <a:latin typeface="Arial Narrow" pitchFamily="34" charset="0"/>
              </a:rPr>
              <a:t>Kaaba</a:t>
            </a:r>
            <a:r>
              <a:rPr lang="en-NZ" dirty="0" smtClean="0">
                <a:solidFill>
                  <a:srgbClr val="C00000"/>
                </a:solidFill>
                <a:latin typeface="Arial Narrow" pitchFamily="34" charset="0"/>
              </a:rPr>
              <a:t>] </a:t>
            </a:r>
          </a:p>
          <a:p>
            <a:endParaRPr lang="en-NZ" dirty="0" smtClean="0">
              <a:solidFill>
                <a:srgbClr val="C00000"/>
              </a:solidFill>
              <a:latin typeface="Arial Narrow" pitchFamily="34" charset="0"/>
            </a:endParaRPr>
          </a:p>
          <a:p>
            <a:r>
              <a:rPr lang="en-NZ" dirty="0" smtClean="0">
                <a:latin typeface="Arial Narrow" pitchFamily="34" charset="0"/>
              </a:rPr>
              <a:t>Afterwards, Muslims run between the hills of </a:t>
            </a:r>
            <a:r>
              <a:rPr lang="en-NZ" dirty="0" err="1" smtClean="0">
                <a:latin typeface="Arial Narrow" pitchFamily="34" charset="0"/>
              </a:rPr>
              <a:t>Safa</a:t>
            </a:r>
            <a:r>
              <a:rPr lang="en-NZ" dirty="0" smtClean="0">
                <a:latin typeface="Arial Narrow" pitchFamily="34" charset="0"/>
              </a:rPr>
              <a:t> and </a:t>
            </a:r>
            <a:r>
              <a:rPr lang="en-NZ" dirty="0" err="1" smtClean="0">
                <a:latin typeface="Arial Narrow" pitchFamily="34" charset="0"/>
              </a:rPr>
              <a:t>Marwa</a:t>
            </a:r>
            <a:r>
              <a:rPr lang="en-NZ" dirty="0" smtClean="0">
                <a:latin typeface="Arial Narrow" pitchFamily="34" charset="0"/>
              </a:rPr>
              <a:t>, symbolic of </a:t>
            </a:r>
            <a:r>
              <a:rPr lang="en-NZ" dirty="0" err="1" smtClean="0">
                <a:latin typeface="Arial Narrow" pitchFamily="34" charset="0"/>
              </a:rPr>
              <a:t>Hajar</a:t>
            </a:r>
            <a:r>
              <a:rPr lang="en-NZ" dirty="0" smtClean="0">
                <a:latin typeface="Arial Narrow" pitchFamily="34" charset="0"/>
              </a:rPr>
              <a:t>, wife of Ibrahim, searching for water for their son, Ismail</a:t>
            </a:r>
            <a:endParaRPr lang="en-NZ" dirty="0">
              <a:latin typeface="Arial Narrow" pitchFamily="34" charset="0"/>
            </a:endParaRPr>
          </a:p>
          <a:p>
            <a:endParaRPr lang="en-NZ" dirty="0" smtClean="0">
              <a:latin typeface="Arial Narrow" pitchFamily="34" charset="0"/>
            </a:endParaRPr>
          </a:p>
          <a:p>
            <a:r>
              <a:rPr lang="en-NZ" dirty="0" smtClean="0">
                <a:solidFill>
                  <a:srgbClr val="C00000"/>
                </a:solidFill>
                <a:latin typeface="Arial Narrow" pitchFamily="34" charset="0"/>
              </a:rPr>
              <a:t>The pilgrims then travel to the nearby town of Mina.</a:t>
            </a:r>
            <a:endParaRPr lang="en-NZ" dirty="0">
              <a:solidFill>
                <a:srgbClr val="C00000"/>
              </a:solidFill>
              <a:latin typeface="Arial Narrow" pitchFamily="34" charset="0"/>
            </a:endParaRPr>
          </a:p>
        </p:txBody>
      </p:sp>
      <p:pic>
        <p:nvPicPr>
          <p:cNvPr id="245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407575"/>
            <a:ext cx="8712968" cy="6037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455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1000"/>
                                        <p:tgtEl>
                                          <p:spTgt spid="24578"/>
                                        </p:tgtEl>
                                        <p:attrNameLst>
                                          <p:attrName>ppt_x</p:attrName>
                                        </p:attrNameLst>
                                      </p:cBhvr>
                                      <p:tavLst>
                                        <p:tav tm="0">
                                          <p:val>
                                            <p:strVal val="ppt_x"/>
                                          </p:val>
                                        </p:tav>
                                        <p:tav tm="100000">
                                          <p:val>
                                            <p:strVal val="1+ppt_w/2"/>
                                          </p:val>
                                        </p:tav>
                                      </p:tavLst>
                                    </p:anim>
                                    <p:anim calcmode="lin" valueType="num">
                                      <p:cBhvr additive="base">
                                        <p:cTn id="7" dur="1000"/>
                                        <p:tgtEl>
                                          <p:spTgt spid="24578"/>
                                        </p:tgtEl>
                                        <p:attrNameLst>
                                          <p:attrName>ppt_y</p:attrName>
                                        </p:attrNameLst>
                                      </p:cBhvr>
                                      <p:tavLst>
                                        <p:tav tm="0">
                                          <p:val>
                                            <p:strVal val="ppt_y"/>
                                          </p:val>
                                        </p:tav>
                                        <p:tav tm="100000">
                                          <p:val>
                                            <p:strVal val="ppt_y"/>
                                          </p:val>
                                        </p:tav>
                                      </p:tavLst>
                                    </p:anim>
                                    <p:set>
                                      <p:cBhvr>
                                        <p:cTn id="8" dur="1" fill="hold">
                                          <p:stCondLst>
                                            <p:cond delay="999"/>
                                          </p:stCondLst>
                                        </p:cTn>
                                        <p:tgtEl>
                                          <p:spTgt spid="245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pic>
        <p:nvPicPr>
          <p:cNvPr id="49154"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48" y="407575"/>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a:spLocks noGrp="1"/>
          </p:cNvSpPr>
          <p:nvPr>
            <p:ph sz="half" idx="1"/>
          </p:nvPr>
        </p:nvSpPr>
        <p:spPr>
          <a:xfrm>
            <a:off x="683568" y="476672"/>
            <a:ext cx="3882008" cy="5123656"/>
          </a:xfrm>
        </p:spPr>
        <p:txBody>
          <a:bodyPr>
            <a:normAutofit fontScale="70000" lnSpcReduction="20000"/>
          </a:bodyPr>
          <a:lstStyle/>
          <a:p>
            <a:r>
              <a:rPr lang="en-NZ" b="1" dirty="0" smtClean="0">
                <a:latin typeface="Arial Narrow" pitchFamily="34" charset="0"/>
              </a:rPr>
              <a:t>Day One</a:t>
            </a:r>
          </a:p>
          <a:p>
            <a:endParaRPr lang="en-NZ" dirty="0" smtClean="0">
              <a:latin typeface="Arial Narrow" pitchFamily="34" charset="0"/>
            </a:endParaRPr>
          </a:p>
          <a:p>
            <a:r>
              <a:rPr lang="en-NZ" dirty="0" smtClean="0">
                <a:latin typeface="Arial Narrow" pitchFamily="34" charset="0"/>
              </a:rPr>
              <a:t>The Muslim begins her / his spiritual journey by reciting intention to perform Hajj. </a:t>
            </a:r>
          </a:p>
          <a:p>
            <a:r>
              <a:rPr lang="en-NZ" dirty="0" err="1" smtClean="0">
                <a:latin typeface="Arial Narrow" pitchFamily="34" charset="0"/>
              </a:rPr>
              <a:t>He/She</a:t>
            </a:r>
            <a:r>
              <a:rPr lang="en-NZ" dirty="0" smtClean="0">
                <a:latin typeface="Arial Narrow" pitchFamily="34" charset="0"/>
              </a:rPr>
              <a:t> then enters a spiritual state called </a:t>
            </a:r>
            <a:r>
              <a:rPr lang="en-NZ" dirty="0" err="1" smtClean="0">
                <a:latin typeface="Arial Narrow" pitchFamily="34" charset="0"/>
              </a:rPr>
              <a:t>Ihraam</a:t>
            </a:r>
            <a:r>
              <a:rPr lang="en-NZ" dirty="0" smtClean="0">
                <a:latin typeface="Arial Narrow" pitchFamily="34" charset="0"/>
              </a:rPr>
              <a:t> where the Muslim will refrain from things such as cutting their nails and hair, making marriage proposals, hunting or killing animals, sex, and wearing perfume. </a:t>
            </a:r>
          </a:p>
          <a:p>
            <a:r>
              <a:rPr lang="en-NZ" dirty="0" smtClean="0">
                <a:solidFill>
                  <a:srgbClr val="C00000"/>
                </a:solidFill>
                <a:latin typeface="Arial Narrow" pitchFamily="34" charset="0"/>
              </a:rPr>
              <a:t>The Muslim then makes their initial </a:t>
            </a:r>
            <a:r>
              <a:rPr lang="en-NZ" dirty="0" err="1" smtClean="0">
                <a:solidFill>
                  <a:srgbClr val="C00000"/>
                </a:solidFill>
                <a:latin typeface="Arial Narrow" pitchFamily="34" charset="0"/>
              </a:rPr>
              <a:t>tawaf</a:t>
            </a:r>
            <a:r>
              <a:rPr lang="en-NZ" dirty="0" smtClean="0">
                <a:solidFill>
                  <a:srgbClr val="C00000"/>
                </a:solidFill>
                <a:latin typeface="Arial Narrow" pitchFamily="34" charset="0"/>
              </a:rPr>
              <a:t> (circle) around the </a:t>
            </a:r>
            <a:r>
              <a:rPr lang="en-NZ" dirty="0" err="1" smtClean="0">
                <a:solidFill>
                  <a:srgbClr val="C00000"/>
                </a:solidFill>
                <a:latin typeface="Arial Narrow" pitchFamily="34" charset="0"/>
              </a:rPr>
              <a:t>Kab</a:t>
            </a:r>
            <a:r>
              <a:rPr lang="en-NZ" dirty="0" smtClean="0">
                <a:solidFill>
                  <a:srgbClr val="C00000"/>
                </a:solidFill>
                <a:latin typeface="Arial Narrow" pitchFamily="34" charset="0"/>
              </a:rPr>
              <a:t>' ah [</a:t>
            </a:r>
            <a:r>
              <a:rPr lang="en-NZ" dirty="0" err="1" smtClean="0">
                <a:solidFill>
                  <a:srgbClr val="C00000"/>
                </a:solidFill>
                <a:latin typeface="Arial Narrow" pitchFamily="34" charset="0"/>
              </a:rPr>
              <a:t>Kaaba</a:t>
            </a:r>
            <a:r>
              <a:rPr lang="en-NZ" dirty="0" smtClean="0">
                <a:solidFill>
                  <a:srgbClr val="C00000"/>
                </a:solidFill>
                <a:latin typeface="Arial Narrow" pitchFamily="34" charset="0"/>
              </a:rPr>
              <a:t>] </a:t>
            </a:r>
          </a:p>
          <a:p>
            <a:r>
              <a:rPr lang="en-NZ" dirty="0" smtClean="0">
                <a:latin typeface="Arial Narrow" pitchFamily="34" charset="0"/>
              </a:rPr>
              <a:t>Afterwards, Muslims run between the hills of </a:t>
            </a:r>
            <a:r>
              <a:rPr lang="en-NZ" dirty="0" err="1" smtClean="0">
                <a:latin typeface="Arial Narrow" pitchFamily="34" charset="0"/>
              </a:rPr>
              <a:t>Safa</a:t>
            </a:r>
            <a:r>
              <a:rPr lang="en-NZ" dirty="0" smtClean="0">
                <a:latin typeface="Arial Narrow" pitchFamily="34" charset="0"/>
              </a:rPr>
              <a:t> and </a:t>
            </a:r>
            <a:r>
              <a:rPr lang="en-NZ" dirty="0" err="1" smtClean="0">
                <a:latin typeface="Arial Narrow" pitchFamily="34" charset="0"/>
              </a:rPr>
              <a:t>Marwa</a:t>
            </a:r>
            <a:r>
              <a:rPr lang="en-NZ" dirty="0" smtClean="0">
                <a:latin typeface="Arial Narrow" pitchFamily="34" charset="0"/>
              </a:rPr>
              <a:t>, symbolic of </a:t>
            </a:r>
            <a:r>
              <a:rPr lang="en-NZ" dirty="0" err="1" smtClean="0">
                <a:latin typeface="Arial Narrow" pitchFamily="34" charset="0"/>
              </a:rPr>
              <a:t>Hajar</a:t>
            </a:r>
            <a:r>
              <a:rPr lang="en-NZ" dirty="0" smtClean="0">
                <a:latin typeface="Arial Narrow" pitchFamily="34" charset="0"/>
              </a:rPr>
              <a:t>, wife of Ibrahim, searching for water for their son, Ismail. </a:t>
            </a:r>
          </a:p>
          <a:p>
            <a:r>
              <a:rPr lang="en-NZ" dirty="0" smtClean="0">
                <a:latin typeface="Arial Narrow" pitchFamily="34" charset="0"/>
              </a:rPr>
              <a:t>It is here that water appeared from a well (the well of </a:t>
            </a:r>
            <a:r>
              <a:rPr lang="en-NZ" dirty="0" err="1" smtClean="0">
                <a:latin typeface="Arial Narrow" pitchFamily="34" charset="0"/>
              </a:rPr>
              <a:t>Zamzam</a:t>
            </a:r>
            <a:r>
              <a:rPr lang="en-NZ" dirty="0" smtClean="0">
                <a:latin typeface="Arial Narrow" pitchFamily="34" charset="0"/>
              </a:rPr>
              <a:t>) below Ismail's feet. </a:t>
            </a:r>
          </a:p>
          <a:p>
            <a:r>
              <a:rPr lang="en-NZ" dirty="0" smtClean="0">
                <a:solidFill>
                  <a:srgbClr val="C00000"/>
                </a:solidFill>
                <a:latin typeface="Arial Narrow" pitchFamily="34" charset="0"/>
              </a:rPr>
              <a:t>The pilgrims then travel to the nearby town of Mina.</a:t>
            </a:r>
            <a:endParaRPr lang="en-NZ" dirty="0">
              <a:solidFill>
                <a:srgbClr val="C00000"/>
              </a:solidFill>
              <a:latin typeface="Arial Narrow" pitchFamily="34" charset="0"/>
            </a:endParaRPr>
          </a:p>
        </p:txBody>
      </p:sp>
    </p:spTree>
    <p:extLst>
      <p:ext uri="{BB962C8B-B14F-4D97-AF65-F5344CB8AC3E}">
        <p14:creationId xmlns:p14="http://schemas.microsoft.com/office/powerpoint/2010/main" val="2364300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ph type="title"/>
          </p:nvPr>
        </p:nvSpPr>
        <p:spPr>
          <a:xfrm>
            <a:off x="762000" y="4572000"/>
            <a:ext cx="6781800" cy="1600200"/>
          </a:xfrm>
        </p:spPr>
        <p:txBody>
          <a:bodyPr>
            <a:normAutofit/>
          </a:bodyPr>
          <a:lstStyle/>
          <a:p>
            <a:r>
              <a:rPr lang="en-NZ" sz="4400" dirty="0" smtClean="0">
                <a:latin typeface="Arial Narrow" pitchFamily="34" charset="0"/>
              </a:rPr>
              <a:t>The Hajj Procedure</a:t>
            </a:r>
            <a:endParaRPr lang="en-GB" sz="4400" dirty="0">
              <a:latin typeface="Arial Narrow" pitchFamily="34"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921296"/>
            <a:ext cx="5760640" cy="4330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2890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sp>
        <p:nvSpPr>
          <p:cNvPr id="3" name="Content Placeholder 2"/>
          <p:cNvSpPr>
            <a:spLocks noGrp="1"/>
          </p:cNvSpPr>
          <p:nvPr>
            <p:ph sz="half" idx="1"/>
          </p:nvPr>
        </p:nvSpPr>
        <p:spPr>
          <a:xfrm>
            <a:off x="683568" y="548680"/>
            <a:ext cx="3657600" cy="4536504"/>
          </a:xfrm>
        </p:spPr>
        <p:txBody>
          <a:bodyPr>
            <a:normAutofit fontScale="92500" lnSpcReduction="10000"/>
          </a:bodyPr>
          <a:lstStyle/>
          <a:p>
            <a:r>
              <a:rPr lang="en-NZ" b="1" dirty="0" smtClean="0">
                <a:latin typeface="Arial Narrow" pitchFamily="34" charset="0"/>
              </a:rPr>
              <a:t>Day Two</a:t>
            </a:r>
          </a:p>
          <a:p>
            <a:endParaRPr lang="en-NZ" b="1" dirty="0">
              <a:latin typeface="Arial Narrow" pitchFamily="34" charset="0"/>
            </a:endParaRPr>
          </a:p>
          <a:p>
            <a:r>
              <a:rPr lang="en-NZ" dirty="0">
                <a:latin typeface="Arial Narrow" pitchFamily="34" charset="0"/>
              </a:rPr>
              <a:t>Pilgrims travel to </a:t>
            </a:r>
            <a:r>
              <a:rPr lang="en-NZ" dirty="0" smtClean="0">
                <a:latin typeface="Arial Narrow" pitchFamily="34" charset="0"/>
              </a:rPr>
              <a:t>Arafat </a:t>
            </a:r>
            <a:r>
              <a:rPr lang="en-NZ" dirty="0">
                <a:latin typeface="Arial Narrow" pitchFamily="34" charset="0"/>
              </a:rPr>
              <a:t>after morning prayer. Once there, the pilgrims pray and repent for their sins on Mount </a:t>
            </a:r>
            <a:r>
              <a:rPr lang="en-NZ" dirty="0" err="1">
                <a:latin typeface="Arial Narrow" pitchFamily="34" charset="0"/>
              </a:rPr>
              <a:t>Rahma</a:t>
            </a:r>
            <a:r>
              <a:rPr lang="en-NZ" dirty="0">
                <a:latin typeface="Arial Narrow" pitchFamily="34" charset="0"/>
              </a:rPr>
              <a:t> (Mountain of Mercy</a:t>
            </a:r>
            <a:r>
              <a:rPr lang="en-NZ" dirty="0" smtClean="0">
                <a:latin typeface="Arial Narrow" pitchFamily="34" charset="0"/>
              </a:rPr>
              <a:t>)</a:t>
            </a:r>
          </a:p>
          <a:p>
            <a:endParaRPr lang="en-NZ" dirty="0" smtClean="0">
              <a:latin typeface="Arial Narrow" pitchFamily="34" charset="0"/>
            </a:endParaRPr>
          </a:p>
          <a:p>
            <a:r>
              <a:rPr lang="en-NZ" dirty="0" smtClean="0">
                <a:latin typeface="Arial Narrow" pitchFamily="34" charset="0"/>
              </a:rPr>
              <a:t>After </a:t>
            </a:r>
            <a:r>
              <a:rPr lang="en-NZ" dirty="0">
                <a:latin typeface="Arial Narrow" pitchFamily="34" charset="0"/>
              </a:rPr>
              <a:t>this, the pilgrim travels to </a:t>
            </a:r>
            <a:r>
              <a:rPr lang="en-NZ" dirty="0" err="1" smtClean="0">
                <a:latin typeface="Arial Narrow" pitchFamily="34" charset="0"/>
              </a:rPr>
              <a:t>Muzdalifah</a:t>
            </a:r>
            <a:r>
              <a:rPr lang="en-NZ" dirty="0" smtClean="0">
                <a:latin typeface="Arial Narrow" pitchFamily="34" charset="0"/>
              </a:rPr>
              <a:t> </a:t>
            </a:r>
            <a:r>
              <a:rPr lang="en-NZ" dirty="0">
                <a:latin typeface="Arial Narrow" pitchFamily="34" charset="0"/>
              </a:rPr>
              <a:t>and collects seventy pea-sized pebbles, which will be used the following day for throwing</a:t>
            </a:r>
            <a:r>
              <a:rPr lang="en-NZ" dirty="0" smtClean="0">
                <a:latin typeface="Arial Narrow" pitchFamily="34" charset="0"/>
              </a:rPr>
              <a:t>.</a:t>
            </a:r>
            <a:endParaRPr lang="en-NZ" dirty="0">
              <a:latin typeface="Arial Narrow" pitchFamily="34" charset="0"/>
            </a:endParaRPr>
          </a:p>
        </p:txBody>
      </p:sp>
      <p:pic>
        <p:nvPicPr>
          <p:cNvPr id="6"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9125" y="460634"/>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descr="http://theinterrobang.com/wp-content/uploads/2013/06/Saudi-Arabia-oct-20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60634"/>
            <a:ext cx="8979172" cy="559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91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1+#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0"/>
            <a:ext cx="9144000"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6118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sp>
        <p:nvSpPr>
          <p:cNvPr id="3" name="Content Placeholder 2"/>
          <p:cNvSpPr>
            <a:spLocks noGrp="1"/>
          </p:cNvSpPr>
          <p:nvPr>
            <p:ph sz="half" idx="1"/>
          </p:nvPr>
        </p:nvSpPr>
        <p:spPr>
          <a:xfrm>
            <a:off x="611560" y="407575"/>
            <a:ext cx="4134626" cy="5040560"/>
          </a:xfrm>
        </p:spPr>
        <p:txBody>
          <a:bodyPr>
            <a:normAutofit fontScale="92500" lnSpcReduction="20000"/>
          </a:bodyPr>
          <a:lstStyle/>
          <a:p>
            <a:r>
              <a:rPr lang="en-NZ" b="1" dirty="0" smtClean="0">
                <a:latin typeface="Arial Narrow" pitchFamily="34" charset="0"/>
              </a:rPr>
              <a:t>Day Three</a:t>
            </a:r>
          </a:p>
          <a:p>
            <a:endParaRPr lang="en-NZ" b="1" dirty="0">
              <a:latin typeface="Arial Narrow" pitchFamily="34" charset="0"/>
            </a:endParaRPr>
          </a:p>
          <a:p>
            <a:r>
              <a:rPr lang="en-NZ" dirty="0">
                <a:latin typeface="Arial Narrow" pitchFamily="34" charset="0"/>
              </a:rPr>
              <a:t>Pilgrims travel to Mina and throw stones at the </a:t>
            </a:r>
            <a:r>
              <a:rPr lang="en-NZ" dirty="0" err="1">
                <a:latin typeface="Arial Narrow" pitchFamily="34" charset="0"/>
              </a:rPr>
              <a:t>Jamarat</a:t>
            </a:r>
            <a:r>
              <a:rPr lang="en-NZ" dirty="0">
                <a:latin typeface="Arial Narrow" pitchFamily="34" charset="0"/>
              </a:rPr>
              <a:t>, which is the symbol of all the evil in the </a:t>
            </a:r>
            <a:r>
              <a:rPr lang="en-NZ" dirty="0" smtClean="0">
                <a:latin typeface="Arial Narrow" pitchFamily="34" charset="0"/>
              </a:rPr>
              <a:t>world</a:t>
            </a:r>
          </a:p>
          <a:p>
            <a:endParaRPr lang="en-NZ" dirty="0" smtClean="0">
              <a:latin typeface="Arial Narrow" pitchFamily="34" charset="0"/>
            </a:endParaRPr>
          </a:p>
          <a:p>
            <a:r>
              <a:rPr lang="en-NZ" dirty="0" smtClean="0">
                <a:latin typeface="Arial Narrow" pitchFamily="34" charset="0"/>
              </a:rPr>
              <a:t>While </a:t>
            </a:r>
            <a:r>
              <a:rPr lang="en-NZ" dirty="0">
                <a:latin typeface="Arial Narrow" pitchFamily="34" charset="0"/>
              </a:rPr>
              <a:t>throwing the pebbles, pilgrims recite "God is great" </a:t>
            </a:r>
            <a:endParaRPr lang="en-NZ" dirty="0" smtClean="0">
              <a:latin typeface="Arial Narrow" pitchFamily="34" charset="0"/>
            </a:endParaRPr>
          </a:p>
          <a:p>
            <a:endParaRPr lang="en-NZ" dirty="0" smtClean="0">
              <a:latin typeface="Arial Narrow" pitchFamily="34" charset="0"/>
            </a:endParaRPr>
          </a:p>
          <a:p>
            <a:r>
              <a:rPr lang="en-NZ" dirty="0" smtClean="0">
                <a:latin typeface="Arial Narrow" pitchFamily="34" charset="0"/>
              </a:rPr>
              <a:t>Pilgrims </a:t>
            </a:r>
            <a:r>
              <a:rPr lang="en-NZ" dirty="0">
                <a:latin typeface="Arial Narrow" pitchFamily="34" charset="0"/>
              </a:rPr>
              <a:t>may then sacrifice an animal, </a:t>
            </a:r>
            <a:r>
              <a:rPr lang="en-NZ" dirty="0" smtClean="0">
                <a:latin typeface="Arial Narrow" pitchFamily="34" charset="0"/>
              </a:rPr>
              <a:t>1/3 to themselves, 1/3 </a:t>
            </a:r>
            <a:r>
              <a:rPr lang="en-NZ" dirty="0">
                <a:latin typeface="Arial Narrow" pitchFamily="34" charset="0"/>
              </a:rPr>
              <a:t>to friends and family, and </a:t>
            </a:r>
            <a:r>
              <a:rPr lang="en-NZ" dirty="0" smtClean="0">
                <a:latin typeface="Arial Narrow" pitchFamily="34" charset="0"/>
              </a:rPr>
              <a:t>1/3 to </a:t>
            </a:r>
            <a:r>
              <a:rPr lang="en-NZ" dirty="0">
                <a:latin typeface="Arial Narrow" pitchFamily="34" charset="0"/>
              </a:rPr>
              <a:t>celebrate </a:t>
            </a:r>
            <a:r>
              <a:rPr lang="en-NZ" dirty="0" smtClean="0">
                <a:latin typeface="Arial Narrow" pitchFamily="34" charset="0"/>
              </a:rPr>
              <a:t>joy of Eid-</a:t>
            </a:r>
            <a:r>
              <a:rPr lang="en-NZ" dirty="0" err="1" smtClean="0">
                <a:latin typeface="Arial Narrow" pitchFamily="34" charset="0"/>
              </a:rPr>
              <a:t>ul</a:t>
            </a:r>
            <a:r>
              <a:rPr lang="en-NZ" dirty="0" smtClean="0">
                <a:latin typeface="Arial Narrow" pitchFamily="34" charset="0"/>
              </a:rPr>
              <a:t>-</a:t>
            </a:r>
            <a:r>
              <a:rPr lang="en-NZ" dirty="0" err="1" smtClean="0">
                <a:latin typeface="Arial Narrow" pitchFamily="34" charset="0"/>
              </a:rPr>
              <a:t>Adha</a:t>
            </a:r>
            <a:r>
              <a:rPr lang="en-NZ" dirty="0" smtClean="0">
                <a:latin typeface="Arial Narrow" pitchFamily="34" charset="0"/>
              </a:rPr>
              <a:t> </a:t>
            </a:r>
          </a:p>
          <a:p>
            <a:endParaRPr lang="en-NZ" dirty="0" smtClean="0">
              <a:latin typeface="Arial Narrow" pitchFamily="34" charset="0"/>
            </a:endParaRPr>
          </a:p>
          <a:p>
            <a:r>
              <a:rPr lang="en-NZ" dirty="0" smtClean="0">
                <a:latin typeface="Arial Narrow" pitchFamily="34" charset="0"/>
              </a:rPr>
              <a:t>Pilgrims </a:t>
            </a:r>
            <a:r>
              <a:rPr lang="en-NZ" dirty="0">
                <a:latin typeface="Arial Narrow" pitchFamily="34" charset="0"/>
              </a:rPr>
              <a:t>then return to Mecca and circle (</a:t>
            </a:r>
            <a:r>
              <a:rPr lang="en-NZ" dirty="0" err="1">
                <a:latin typeface="Arial Narrow" pitchFamily="34" charset="0"/>
              </a:rPr>
              <a:t>tawaf</a:t>
            </a:r>
            <a:r>
              <a:rPr lang="en-NZ" dirty="0">
                <a:latin typeface="Arial Narrow" pitchFamily="34" charset="0"/>
              </a:rPr>
              <a:t>) around the </a:t>
            </a:r>
            <a:r>
              <a:rPr lang="en-NZ" dirty="0" err="1">
                <a:latin typeface="Arial Narrow" pitchFamily="34" charset="0"/>
              </a:rPr>
              <a:t>Kabaa</a:t>
            </a:r>
            <a:r>
              <a:rPr lang="en-NZ" dirty="0" smtClean="0">
                <a:latin typeface="Arial Narrow" pitchFamily="34" charset="0"/>
              </a:rPr>
              <a:t>'</a:t>
            </a:r>
            <a:endParaRPr lang="en-NZ" dirty="0">
              <a:latin typeface="Arial Narrow" pitchFamily="34" charset="0"/>
            </a:endParaRPr>
          </a:p>
        </p:txBody>
      </p:sp>
      <p:pic>
        <p:nvPicPr>
          <p:cNvPr id="49154"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48" y="407575"/>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77855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sp>
        <p:nvSpPr>
          <p:cNvPr id="3" name="Content Placeholder 2"/>
          <p:cNvSpPr>
            <a:spLocks noGrp="1"/>
          </p:cNvSpPr>
          <p:nvPr>
            <p:ph sz="half" idx="1"/>
          </p:nvPr>
        </p:nvSpPr>
        <p:spPr>
          <a:xfrm>
            <a:off x="611560" y="404664"/>
            <a:ext cx="4032448" cy="5040560"/>
          </a:xfrm>
        </p:spPr>
        <p:txBody>
          <a:bodyPr>
            <a:normAutofit fontScale="70000" lnSpcReduction="20000"/>
          </a:bodyPr>
          <a:lstStyle/>
          <a:p>
            <a:r>
              <a:rPr lang="en-NZ" b="1" dirty="0" smtClean="0">
                <a:latin typeface="Arial Narrow" pitchFamily="34" charset="0"/>
              </a:rPr>
              <a:t>Day Three</a:t>
            </a:r>
          </a:p>
          <a:p>
            <a:endParaRPr lang="en-NZ" b="1" dirty="0">
              <a:latin typeface="Arial Narrow" pitchFamily="34" charset="0"/>
            </a:endParaRPr>
          </a:p>
          <a:p>
            <a:r>
              <a:rPr lang="en-NZ" dirty="0">
                <a:latin typeface="Arial Narrow" pitchFamily="34" charset="0"/>
              </a:rPr>
              <a:t>Pilgrims travel to Mina and </a:t>
            </a:r>
            <a:r>
              <a:rPr lang="en-NZ" dirty="0">
                <a:solidFill>
                  <a:srgbClr val="C00000"/>
                </a:solidFill>
                <a:latin typeface="Arial Narrow" pitchFamily="34" charset="0"/>
              </a:rPr>
              <a:t>throw stones at the </a:t>
            </a:r>
            <a:r>
              <a:rPr lang="en-NZ" dirty="0" err="1">
                <a:solidFill>
                  <a:srgbClr val="C00000"/>
                </a:solidFill>
                <a:latin typeface="Arial Narrow" pitchFamily="34" charset="0"/>
              </a:rPr>
              <a:t>Jamarat</a:t>
            </a:r>
            <a:r>
              <a:rPr lang="en-NZ" dirty="0">
                <a:latin typeface="Arial Narrow" pitchFamily="34" charset="0"/>
              </a:rPr>
              <a:t>, which is the symbol of all the evil in the </a:t>
            </a:r>
            <a:r>
              <a:rPr lang="en-NZ" dirty="0" smtClean="0">
                <a:latin typeface="Arial Narrow" pitchFamily="34" charset="0"/>
              </a:rPr>
              <a:t>world</a:t>
            </a:r>
          </a:p>
          <a:p>
            <a:endParaRPr lang="en-NZ" dirty="0" smtClean="0">
              <a:latin typeface="Arial Narrow" pitchFamily="34" charset="0"/>
            </a:endParaRPr>
          </a:p>
          <a:p>
            <a:r>
              <a:rPr lang="en-NZ" dirty="0" smtClean="0">
                <a:latin typeface="Arial Narrow" pitchFamily="34" charset="0"/>
              </a:rPr>
              <a:t>These </a:t>
            </a:r>
            <a:r>
              <a:rPr lang="en-NZ" dirty="0">
                <a:latin typeface="Arial Narrow" pitchFamily="34" charset="0"/>
              </a:rPr>
              <a:t>ceremonial actions represent our continuous battle against </a:t>
            </a:r>
            <a:r>
              <a:rPr lang="en-NZ" dirty="0" smtClean="0">
                <a:latin typeface="Arial Narrow" pitchFamily="34" charset="0"/>
              </a:rPr>
              <a:t>evil</a:t>
            </a:r>
            <a:endParaRPr lang="en-NZ" dirty="0">
              <a:latin typeface="Arial Narrow" pitchFamily="34" charset="0"/>
            </a:endParaRPr>
          </a:p>
          <a:p>
            <a:endParaRPr lang="en-NZ" dirty="0" smtClean="0">
              <a:latin typeface="Arial Narrow" pitchFamily="34" charset="0"/>
            </a:endParaRPr>
          </a:p>
          <a:p>
            <a:r>
              <a:rPr lang="en-NZ" dirty="0" smtClean="0">
                <a:latin typeface="Arial Narrow" pitchFamily="34" charset="0"/>
              </a:rPr>
              <a:t>While </a:t>
            </a:r>
            <a:r>
              <a:rPr lang="en-NZ" dirty="0">
                <a:latin typeface="Arial Narrow" pitchFamily="34" charset="0"/>
              </a:rPr>
              <a:t>throwing the pebbles, pilgrims recite "God is </a:t>
            </a:r>
            <a:r>
              <a:rPr lang="en-NZ" dirty="0" smtClean="0">
                <a:latin typeface="Arial Narrow" pitchFamily="34" charset="0"/>
              </a:rPr>
              <a:t>great“, and the like</a:t>
            </a:r>
          </a:p>
          <a:p>
            <a:endParaRPr lang="en-NZ" dirty="0" smtClean="0">
              <a:latin typeface="Arial Narrow" pitchFamily="34" charset="0"/>
            </a:endParaRPr>
          </a:p>
          <a:p>
            <a:r>
              <a:rPr lang="en-NZ" dirty="0" smtClean="0">
                <a:latin typeface="Arial Narrow" pitchFamily="34" charset="0"/>
              </a:rPr>
              <a:t>Pilgrims </a:t>
            </a:r>
            <a:r>
              <a:rPr lang="en-NZ" dirty="0">
                <a:latin typeface="Arial Narrow" pitchFamily="34" charset="0"/>
              </a:rPr>
              <a:t>may then sacrifice an animal, consuming </a:t>
            </a:r>
            <a:r>
              <a:rPr lang="en-NZ" dirty="0" smtClean="0">
                <a:latin typeface="Arial Narrow" pitchFamily="34" charset="0"/>
              </a:rPr>
              <a:t>1/3 </a:t>
            </a:r>
            <a:r>
              <a:rPr lang="en-NZ" dirty="0">
                <a:latin typeface="Arial Narrow" pitchFamily="34" charset="0"/>
              </a:rPr>
              <a:t>of </a:t>
            </a:r>
            <a:r>
              <a:rPr lang="en-NZ" dirty="0" smtClean="0">
                <a:latin typeface="Arial Narrow" pitchFamily="34" charset="0"/>
              </a:rPr>
              <a:t>meat</a:t>
            </a:r>
            <a:r>
              <a:rPr lang="en-NZ" dirty="0">
                <a:latin typeface="Arial Narrow" pitchFamily="34" charset="0"/>
              </a:rPr>
              <a:t>, giving </a:t>
            </a:r>
            <a:r>
              <a:rPr lang="en-NZ" dirty="0" smtClean="0">
                <a:latin typeface="Arial Narrow" pitchFamily="34" charset="0"/>
              </a:rPr>
              <a:t>1/3 </a:t>
            </a:r>
            <a:r>
              <a:rPr lang="en-NZ" dirty="0">
                <a:latin typeface="Arial Narrow" pitchFamily="34" charset="0"/>
              </a:rPr>
              <a:t>to friends and family, and giving </a:t>
            </a:r>
            <a:r>
              <a:rPr lang="en-NZ" dirty="0" smtClean="0">
                <a:latin typeface="Arial Narrow" pitchFamily="34" charset="0"/>
              </a:rPr>
              <a:t>1/3 to </a:t>
            </a:r>
            <a:r>
              <a:rPr lang="en-NZ" dirty="0">
                <a:latin typeface="Arial Narrow" pitchFamily="34" charset="0"/>
              </a:rPr>
              <a:t>celebrate Eid-</a:t>
            </a:r>
            <a:r>
              <a:rPr lang="en-NZ" dirty="0" err="1">
                <a:latin typeface="Arial Narrow" pitchFamily="34" charset="0"/>
              </a:rPr>
              <a:t>ul</a:t>
            </a:r>
            <a:r>
              <a:rPr lang="en-NZ" dirty="0">
                <a:latin typeface="Arial Narrow" pitchFamily="34" charset="0"/>
              </a:rPr>
              <a:t>-</a:t>
            </a:r>
            <a:r>
              <a:rPr lang="en-NZ" dirty="0" err="1">
                <a:latin typeface="Arial Narrow" pitchFamily="34" charset="0"/>
              </a:rPr>
              <a:t>Adha</a:t>
            </a:r>
            <a:r>
              <a:rPr lang="en-NZ" dirty="0">
                <a:latin typeface="Arial Narrow" pitchFamily="34" charset="0"/>
              </a:rPr>
              <a:t>. </a:t>
            </a:r>
            <a:r>
              <a:rPr lang="en-NZ" dirty="0" smtClean="0">
                <a:latin typeface="Arial Narrow" pitchFamily="34" charset="0"/>
              </a:rPr>
              <a:t>[celebrated world-wide] </a:t>
            </a:r>
          </a:p>
          <a:p>
            <a:endParaRPr lang="en-NZ" dirty="0" smtClean="0">
              <a:latin typeface="Arial Narrow" pitchFamily="34" charset="0"/>
            </a:endParaRPr>
          </a:p>
          <a:p>
            <a:r>
              <a:rPr lang="en-NZ" dirty="0" smtClean="0">
                <a:latin typeface="Arial Narrow" pitchFamily="34" charset="0"/>
              </a:rPr>
              <a:t>It </a:t>
            </a:r>
            <a:r>
              <a:rPr lang="en-NZ" dirty="0">
                <a:latin typeface="Arial Narrow" pitchFamily="34" charset="0"/>
              </a:rPr>
              <a:t>is a joyous day for all Muslims. Pilgrims then return to Mecca and circle (</a:t>
            </a:r>
            <a:r>
              <a:rPr lang="en-NZ" dirty="0" err="1">
                <a:latin typeface="Arial Narrow" pitchFamily="34" charset="0"/>
              </a:rPr>
              <a:t>tawaf</a:t>
            </a:r>
            <a:r>
              <a:rPr lang="en-NZ" dirty="0">
                <a:latin typeface="Arial Narrow" pitchFamily="34" charset="0"/>
              </a:rPr>
              <a:t>) around the </a:t>
            </a:r>
            <a:r>
              <a:rPr lang="en-NZ" dirty="0" err="1">
                <a:latin typeface="Arial Narrow" pitchFamily="34" charset="0"/>
              </a:rPr>
              <a:t>Kabaa</a:t>
            </a:r>
            <a:r>
              <a:rPr lang="en-NZ" dirty="0" smtClean="0">
                <a:latin typeface="Arial Narrow" pitchFamily="34" charset="0"/>
              </a:rPr>
              <a:t>'</a:t>
            </a:r>
            <a:endParaRPr lang="en-NZ" dirty="0">
              <a:latin typeface="Arial Narrow" pitchFamily="34" charset="0"/>
            </a:endParaRPr>
          </a:p>
        </p:txBody>
      </p:sp>
      <p:pic>
        <p:nvPicPr>
          <p:cNvPr id="49154"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48" y="407575"/>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3297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a:xfrm>
            <a:off x="762000" y="5445224"/>
            <a:ext cx="6781800" cy="726976"/>
          </a:xfrm>
          <a:noFill/>
          <a:ln/>
        </p:spPr>
        <p:txBody>
          <a:bodyPr>
            <a:noAutofit/>
          </a:bodyPr>
          <a:lstStyle/>
          <a:p>
            <a:r>
              <a:rPr lang="en-AU" sz="4400" dirty="0">
                <a:latin typeface="Arial Narrow" pitchFamily="34" charset="0"/>
              </a:rPr>
              <a:t>This </a:t>
            </a:r>
            <a:r>
              <a:rPr lang="en-AU" sz="4400" dirty="0" smtClean="0">
                <a:latin typeface="Arial Narrow" pitchFamily="34" charset="0"/>
              </a:rPr>
              <a:t>Presentation…</a:t>
            </a:r>
            <a:endParaRPr lang="en-US" sz="4400" dirty="0">
              <a:latin typeface="Arial Narrow" pitchFamily="34" charset="0"/>
            </a:endParaRPr>
          </a:p>
        </p:txBody>
      </p:sp>
      <p:sp>
        <p:nvSpPr>
          <p:cNvPr id="530435" name="Rectangle 3"/>
          <p:cNvSpPr>
            <a:spLocks noGrp="1" noChangeArrowheads="1"/>
          </p:cNvSpPr>
          <p:nvPr>
            <p:ph type="body" idx="1"/>
          </p:nvPr>
        </p:nvSpPr>
        <p:spPr>
          <a:xfrm>
            <a:off x="683568" y="1196752"/>
            <a:ext cx="7632848" cy="4608512"/>
          </a:xfrm>
        </p:spPr>
        <p:txBody>
          <a:bodyPr>
            <a:normAutofit/>
          </a:bodyPr>
          <a:lstStyle/>
          <a:p>
            <a:pPr>
              <a:lnSpc>
                <a:spcPct val="80000"/>
              </a:lnSpc>
              <a:buClr>
                <a:schemeClr val="tx2"/>
              </a:buClr>
            </a:pPr>
            <a:r>
              <a:rPr lang="en-US" sz="1800" dirty="0">
                <a:solidFill>
                  <a:schemeClr val="tx1"/>
                </a:solidFill>
                <a:effectLst>
                  <a:outerShdw blurRad="38100" dist="38100" dir="2700000" algn="tl">
                    <a:srgbClr val="000000">
                      <a:alpha val="43137"/>
                    </a:srgbClr>
                  </a:outerShdw>
                </a:effectLst>
                <a:latin typeface="Arial Narrow" pitchFamily="34" charset="0"/>
              </a:rPr>
              <a:t>Focuses on </a:t>
            </a:r>
            <a:r>
              <a:rPr lang="en-US" sz="1800" dirty="0" smtClean="0">
                <a:solidFill>
                  <a:srgbClr val="C00000"/>
                </a:solidFill>
                <a:effectLst>
                  <a:outerShdw blurRad="38100" dist="38100" dir="2700000" algn="tl">
                    <a:srgbClr val="000000">
                      <a:alpha val="43137"/>
                    </a:srgbClr>
                  </a:outerShdw>
                </a:effectLst>
                <a:latin typeface="Arial Narrow" pitchFamily="34" charset="0"/>
              </a:rPr>
              <a:t>‘types of  masses of travellers</a:t>
            </a:r>
            <a:r>
              <a:rPr lang="en-US" sz="1800" dirty="0">
                <a:solidFill>
                  <a:srgbClr val="C00000"/>
                </a:solidFill>
                <a:effectLst>
                  <a:outerShdw blurRad="38100" dist="38100" dir="2700000" algn="tl">
                    <a:srgbClr val="000000">
                      <a:alpha val="43137"/>
                    </a:srgbClr>
                  </a:outerShdw>
                </a:effectLst>
                <a:latin typeface="Arial Narrow" pitchFamily="34" charset="0"/>
              </a:rPr>
              <a:t>’ and ‘what do they do’ </a:t>
            </a:r>
            <a:r>
              <a:rPr lang="en-US" sz="1800" dirty="0" smtClean="0">
                <a:solidFill>
                  <a:schemeClr val="tx1"/>
                </a:solidFill>
                <a:effectLst>
                  <a:outerShdw blurRad="38100" dist="38100" dir="2700000" algn="tl">
                    <a:srgbClr val="000000">
                      <a:alpha val="43137"/>
                    </a:srgbClr>
                  </a:outerShdw>
                </a:effectLst>
                <a:latin typeface="Arial Narrow" pitchFamily="34" charset="0"/>
              </a:rPr>
              <a:t>that                             impacts on </a:t>
            </a:r>
            <a:r>
              <a:rPr lang="en-US" sz="1800" dirty="0">
                <a:solidFill>
                  <a:schemeClr val="tx1"/>
                </a:solidFill>
                <a:effectLst>
                  <a:outerShdw blurRad="38100" dist="38100" dir="2700000" algn="tl">
                    <a:srgbClr val="000000">
                      <a:alpha val="43137"/>
                    </a:srgbClr>
                  </a:outerShdw>
                </a:effectLst>
                <a:latin typeface="Arial Narrow" pitchFamily="34" charset="0"/>
              </a:rPr>
              <a:t>travelling</a:t>
            </a:r>
          </a:p>
          <a:p>
            <a:pPr>
              <a:lnSpc>
                <a:spcPct val="80000"/>
              </a:lnSpc>
              <a:buClr>
                <a:schemeClr val="tx2"/>
              </a:buClr>
            </a:pPr>
            <a:endParaRPr lang="en-US" sz="1800" dirty="0">
              <a:solidFill>
                <a:srgbClr val="C00000"/>
              </a:solidFill>
              <a:effectLst>
                <a:outerShdw blurRad="38100" dist="38100" dir="2700000" algn="tl">
                  <a:srgbClr val="000000">
                    <a:alpha val="43137"/>
                  </a:srgbClr>
                </a:outerShdw>
              </a:effectLst>
              <a:latin typeface="Arial Narrow" pitchFamily="34" charset="0"/>
            </a:endParaRPr>
          </a:p>
          <a:p>
            <a:pPr>
              <a:lnSpc>
                <a:spcPct val="80000"/>
              </a:lnSpc>
              <a:buClr>
                <a:schemeClr val="tx2"/>
              </a:buClr>
            </a:pPr>
            <a:r>
              <a:rPr lang="en-US" sz="1800" dirty="0">
                <a:solidFill>
                  <a:schemeClr val="tx1"/>
                </a:solidFill>
                <a:effectLst>
                  <a:outerShdw blurRad="38100" dist="38100" dir="2700000" algn="tl">
                    <a:srgbClr val="000000">
                      <a:alpha val="43137"/>
                    </a:srgbClr>
                  </a:outerShdw>
                </a:effectLst>
                <a:latin typeface="Arial Narrow" pitchFamily="34" charset="0"/>
              </a:rPr>
              <a:t>Probes the question - </a:t>
            </a:r>
            <a:r>
              <a:rPr lang="en-US" sz="1800" dirty="0">
                <a:solidFill>
                  <a:srgbClr val="C00000"/>
                </a:solidFill>
                <a:effectLst>
                  <a:outerShdw blurRad="38100" dist="38100" dir="2700000" algn="tl">
                    <a:srgbClr val="000000">
                      <a:alpha val="43137"/>
                    </a:srgbClr>
                  </a:outerShdw>
                </a:effectLst>
                <a:latin typeface="Arial Narrow" pitchFamily="34" charset="0"/>
              </a:rPr>
              <a:t>‘how much do we </a:t>
            </a:r>
            <a:r>
              <a:rPr lang="en-US" sz="1800" dirty="0" smtClean="0">
                <a:solidFill>
                  <a:srgbClr val="C00000"/>
                </a:solidFill>
                <a:effectLst>
                  <a:outerShdw blurRad="38100" dist="38100" dir="2700000" algn="tl">
                    <a:srgbClr val="000000">
                      <a:alpha val="43137"/>
                    </a:srgbClr>
                  </a:outerShdw>
                </a:effectLst>
                <a:latin typeface="Arial Narrow" pitchFamily="34" charset="0"/>
              </a:rPr>
              <a:t>know about, what the                               travellers we advise for their health needs, will do on their travels’?</a:t>
            </a:r>
            <a:endParaRPr lang="en-US" sz="1800" dirty="0">
              <a:solidFill>
                <a:srgbClr val="C00000"/>
              </a:solidFill>
              <a:effectLst>
                <a:outerShdw blurRad="38100" dist="38100" dir="2700000" algn="tl">
                  <a:srgbClr val="000000">
                    <a:alpha val="43137"/>
                  </a:srgbClr>
                </a:outerShdw>
              </a:effectLst>
              <a:latin typeface="Arial Narrow" pitchFamily="34" charset="0"/>
            </a:endParaRPr>
          </a:p>
          <a:p>
            <a:pPr>
              <a:lnSpc>
                <a:spcPct val="80000"/>
              </a:lnSpc>
              <a:buClr>
                <a:schemeClr val="tx2"/>
              </a:buClr>
            </a:pPr>
            <a:endParaRPr lang="en-US" sz="1800" dirty="0">
              <a:solidFill>
                <a:srgbClr val="C00000"/>
              </a:solidFill>
              <a:effectLst>
                <a:outerShdw blurRad="38100" dist="38100" dir="2700000" algn="tl">
                  <a:srgbClr val="000000">
                    <a:alpha val="43137"/>
                  </a:srgbClr>
                </a:outerShdw>
              </a:effectLst>
              <a:latin typeface="Arial Narrow" pitchFamily="34" charset="0"/>
            </a:endParaRPr>
          </a:p>
          <a:p>
            <a:pPr>
              <a:lnSpc>
                <a:spcPct val="80000"/>
              </a:lnSpc>
              <a:buClr>
                <a:schemeClr val="tx2"/>
              </a:buClr>
            </a:pPr>
            <a:r>
              <a:rPr lang="en-US" sz="1800" dirty="0" smtClean="0">
                <a:solidFill>
                  <a:schemeClr val="tx1"/>
                </a:solidFill>
                <a:effectLst>
                  <a:outerShdw blurRad="38100" dist="38100" dir="2700000" algn="tl">
                    <a:srgbClr val="000000">
                      <a:alpha val="43137"/>
                    </a:srgbClr>
                  </a:outerShdw>
                </a:effectLst>
                <a:latin typeface="Arial Narrow" pitchFamily="34" charset="0"/>
              </a:rPr>
              <a:t>Develops </a:t>
            </a:r>
            <a:r>
              <a:rPr lang="en-US" sz="1800" dirty="0">
                <a:solidFill>
                  <a:srgbClr val="C00000"/>
                </a:solidFill>
                <a:effectLst>
                  <a:outerShdw blurRad="38100" dist="38100" dir="2700000" algn="tl">
                    <a:srgbClr val="000000">
                      <a:alpha val="43137"/>
                    </a:srgbClr>
                  </a:outerShdw>
                </a:effectLst>
                <a:latin typeface="Arial Narrow" pitchFamily="34" charset="0"/>
              </a:rPr>
              <a:t>‘Impact Consultation Points’ </a:t>
            </a:r>
            <a:r>
              <a:rPr lang="en-US" sz="1800" dirty="0">
                <a:solidFill>
                  <a:schemeClr val="tx1"/>
                </a:solidFill>
                <a:effectLst>
                  <a:outerShdw blurRad="38100" dist="38100" dir="2700000" algn="tl">
                    <a:srgbClr val="000000">
                      <a:alpha val="43137"/>
                    </a:srgbClr>
                  </a:outerShdw>
                </a:effectLst>
                <a:latin typeface="Arial Narrow" pitchFamily="34" charset="0"/>
              </a:rPr>
              <a:t>for Travel Health </a:t>
            </a:r>
            <a:r>
              <a:rPr lang="en-US" sz="1800" dirty="0" smtClean="0">
                <a:solidFill>
                  <a:schemeClr val="tx1"/>
                </a:solidFill>
                <a:effectLst>
                  <a:outerShdw blurRad="38100" dist="38100" dir="2700000" algn="tl">
                    <a:srgbClr val="000000">
                      <a:alpha val="43137"/>
                    </a:srgbClr>
                  </a:outerShdw>
                </a:effectLst>
                <a:latin typeface="Arial Narrow" pitchFamily="34" charset="0"/>
              </a:rPr>
              <a:t>Professionals                        </a:t>
            </a:r>
            <a:endParaRPr lang="en-US" sz="1800" dirty="0">
              <a:solidFill>
                <a:schemeClr val="tx1"/>
              </a:solidFill>
              <a:effectLst>
                <a:outerShdw blurRad="38100" dist="38100" dir="2700000" algn="tl">
                  <a:srgbClr val="000000">
                    <a:alpha val="43137"/>
                  </a:srgbClr>
                </a:outerShdw>
              </a:effectLst>
              <a:latin typeface="Arial Narrow" pitchFamily="34" charset="0"/>
            </a:endParaRPr>
          </a:p>
          <a:p>
            <a:pPr marL="0" indent="0">
              <a:lnSpc>
                <a:spcPct val="80000"/>
              </a:lnSpc>
              <a:buClr>
                <a:schemeClr val="tx2"/>
              </a:buClr>
              <a:buNone/>
            </a:pPr>
            <a:endParaRPr lang="en-US" sz="1800" dirty="0">
              <a:solidFill>
                <a:srgbClr val="C00000"/>
              </a:solidFill>
              <a:effectLst>
                <a:outerShdw blurRad="38100" dist="38100" dir="2700000" algn="tl">
                  <a:srgbClr val="000000">
                    <a:alpha val="43137"/>
                  </a:srgbClr>
                </a:outerShdw>
              </a:effectLst>
              <a:latin typeface="Arial Narrow" pitchFamily="34" charset="0"/>
            </a:endParaRPr>
          </a:p>
          <a:p>
            <a:pPr>
              <a:lnSpc>
                <a:spcPct val="80000"/>
              </a:lnSpc>
              <a:buClr>
                <a:schemeClr val="tx2"/>
              </a:buClr>
            </a:pPr>
            <a:r>
              <a:rPr lang="en-US" sz="1800" dirty="0">
                <a:solidFill>
                  <a:schemeClr val="tx1"/>
                </a:solidFill>
                <a:effectLst>
                  <a:outerShdw blurRad="38100" dist="38100" dir="2700000" algn="tl">
                    <a:srgbClr val="000000">
                      <a:alpha val="43137"/>
                    </a:srgbClr>
                  </a:outerShdw>
                </a:effectLst>
                <a:latin typeface="Arial Narrow" pitchFamily="34" charset="0"/>
              </a:rPr>
              <a:t>Acknowledges </a:t>
            </a:r>
            <a:r>
              <a:rPr lang="en-US" sz="1800" dirty="0" smtClean="0">
                <a:solidFill>
                  <a:schemeClr val="tx1"/>
                </a:solidFill>
                <a:effectLst>
                  <a:outerShdw blurRad="38100" dist="38100" dir="2700000" algn="tl">
                    <a:srgbClr val="000000">
                      <a:alpha val="43137"/>
                    </a:srgbClr>
                  </a:outerShdw>
                </a:effectLst>
                <a:latin typeface="Arial Narrow" pitchFamily="34" charset="0"/>
              </a:rPr>
              <a:t>that travelling</a:t>
            </a:r>
            <a:r>
              <a:rPr lang="en-US" sz="1800" dirty="0" smtClean="0">
                <a:solidFill>
                  <a:srgbClr val="C00000"/>
                </a:solidFill>
                <a:effectLst>
                  <a:outerShdw blurRad="38100" dist="38100" dir="2700000" algn="tl">
                    <a:srgbClr val="000000">
                      <a:alpha val="43137"/>
                    </a:srgbClr>
                  </a:outerShdw>
                </a:effectLst>
                <a:latin typeface="Arial Narrow" pitchFamily="34" charset="0"/>
              </a:rPr>
              <a:t> masses can seriously impact upon a                         destination, </a:t>
            </a:r>
            <a:r>
              <a:rPr lang="en-US" sz="1800" dirty="0" smtClean="0">
                <a:solidFill>
                  <a:schemeClr val="tx1"/>
                </a:solidFill>
                <a:effectLst>
                  <a:outerShdw blurRad="38100" dist="38100" dir="2700000" algn="tl">
                    <a:srgbClr val="000000">
                      <a:alpha val="43137"/>
                    </a:srgbClr>
                  </a:outerShdw>
                </a:effectLst>
                <a:latin typeface="Arial Narrow" pitchFamily="34" charset="0"/>
              </a:rPr>
              <a:t>and therefore what can we (as health professionals)                                 do to </a:t>
            </a:r>
            <a:r>
              <a:rPr lang="en-US" sz="1800" dirty="0" err="1" smtClean="0">
                <a:solidFill>
                  <a:schemeClr val="tx1"/>
                </a:solidFill>
                <a:effectLst>
                  <a:outerShdw blurRad="38100" dist="38100" dir="2700000" algn="tl">
                    <a:srgbClr val="000000">
                      <a:alpha val="43137"/>
                    </a:srgbClr>
                  </a:outerShdw>
                </a:effectLst>
                <a:latin typeface="Arial Narrow" pitchFamily="34" charset="0"/>
              </a:rPr>
              <a:t>minimise</a:t>
            </a:r>
            <a:r>
              <a:rPr lang="en-US" sz="1800" dirty="0" smtClean="0">
                <a:solidFill>
                  <a:schemeClr val="tx1"/>
                </a:solidFill>
                <a:effectLst>
                  <a:outerShdw blurRad="38100" dist="38100" dir="2700000" algn="tl">
                    <a:srgbClr val="000000">
                      <a:alpha val="43137"/>
                    </a:srgbClr>
                  </a:outerShdw>
                </a:effectLst>
                <a:latin typeface="Arial Narrow" pitchFamily="34" charset="0"/>
              </a:rPr>
              <a:t> this </a:t>
            </a:r>
            <a:endParaRPr lang="en-US" sz="1800" dirty="0">
              <a:solidFill>
                <a:schemeClr val="tx1"/>
              </a:solidFill>
              <a:effectLst>
                <a:outerShdw blurRad="38100" dist="38100" dir="2700000" algn="tl">
                  <a:srgbClr val="000000">
                    <a:alpha val="43137"/>
                  </a:srgbClr>
                </a:outerShdw>
              </a:effectLst>
              <a:latin typeface="Arial Narrow" pitchFamily="34" charset="0"/>
            </a:endParaRPr>
          </a:p>
          <a:p>
            <a:pPr marL="0" indent="0">
              <a:lnSpc>
                <a:spcPct val="80000"/>
              </a:lnSpc>
              <a:buNone/>
            </a:pPr>
            <a:endParaRPr lang="en-US" sz="1800" b="0" dirty="0">
              <a:latin typeface="Arial Narrow" pitchFamily="34" charset="0"/>
            </a:endParaRPr>
          </a:p>
          <a:p>
            <a:pPr>
              <a:lnSpc>
                <a:spcPct val="80000"/>
              </a:lnSpc>
            </a:pPr>
            <a:endParaRPr lang="en-NZ" sz="1800" dirty="0">
              <a:latin typeface="Arial Narrow" pitchFamily="34"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5981"/>
          <a:stretch/>
        </p:blipFill>
        <p:spPr bwMode="auto">
          <a:xfrm>
            <a:off x="6851560" y="404664"/>
            <a:ext cx="1464137"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23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884" y="836711"/>
            <a:ext cx="3328067" cy="4538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softEdge rad="12700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59" y="554112"/>
            <a:ext cx="8031807" cy="565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26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86" y="17974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3"/>
          <p:cNvSpPr>
            <a:spLocks noGrp="1"/>
          </p:cNvSpPr>
          <p:nvPr>
            <p:ph type="title"/>
          </p:nvPr>
        </p:nvSpPr>
        <p:spPr>
          <a:xfrm>
            <a:off x="762000" y="4572000"/>
            <a:ext cx="6781800" cy="1600200"/>
          </a:xfrm>
        </p:spPr>
        <p:txBody>
          <a:bodyPr>
            <a:normAutofit/>
          </a:bodyPr>
          <a:lstStyle/>
          <a:p>
            <a:r>
              <a:rPr lang="en-NZ" sz="4400" dirty="0">
                <a:latin typeface="Arial Narrow" pitchFamily="34" charset="0"/>
              </a:rPr>
              <a:t>The Hajj Procedure</a:t>
            </a:r>
            <a:endParaRPr lang="en-GB" sz="4400" dirty="0">
              <a:latin typeface="Arial Narrow" pitchFamily="34" charset="0"/>
            </a:endParaRPr>
          </a:p>
        </p:txBody>
      </p:sp>
      <p:pic>
        <p:nvPicPr>
          <p:cNvPr id="49154" name="Picture 2" descr="Minar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848" y="407575"/>
            <a:ext cx="19050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683568" y="1149013"/>
            <a:ext cx="3657600" cy="3767328"/>
          </a:xfrm>
          <a:prstGeom prst="rect">
            <a:avLst/>
          </a:prstGeom>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NZ" b="1" dirty="0" smtClean="0">
                <a:latin typeface="Arial Narrow" pitchFamily="34" charset="0"/>
              </a:rPr>
              <a:t>Day Four</a:t>
            </a:r>
          </a:p>
          <a:p>
            <a:endParaRPr lang="en-NZ" b="1" dirty="0" smtClean="0">
              <a:latin typeface="Arial Narrow" pitchFamily="34" charset="0"/>
            </a:endParaRPr>
          </a:p>
          <a:p>
            <a:r>
              <a:rPr lang="en-NZ" dirty="0" smtClean="0">
                <a:latin typeface="Arial Narrow" pitchFamily="34" charset="0"/>
              </a:rPr>
              <a:t>Pilgrims then leave Mecca and return to Mina where they once again stone the </a:t>
            </a:r>
            <a:r>
              <a:rPr lang="en-NZ" dirty="0" err="1" smtClean="0">
                <a:latin typeface="Arial Narrow" pitchFamily="34" charset="0"/>
              </a:rPr>
              <a:t>Jamarat</a:t>
            </a:r>
            <a:r>
              <a:rPr lang="en-NZ" dirty="0" smtClean="0">
                <a:latin typeface="Arial Narrow" pitchFamily="34" charset="0"/>
              </a:rPr>
              <a:t> Pillars, this time stoning three instead of just one</a:t>
            </a:r>
          </a:p>
          <a:p>
            <a:endParaRPr lang="en-NZ" dirty="0" smtClean="0">
              <a:latin typeface="Arial Narrow" pitchFamily="34" charset="0"/>
            </a:endParaRPr>
          </a:p>
          <a:p>
            <a:r>
              <a:rPr lang="en-NZ" dirty="0" smtClean="0">
                <a:latin typeface="Arial Narrow" pitchFamily="34" charset="0"/>
              </a:rPr>
              <a:t>Once again, the pilgrims recite "God is great" and "in the name of God."</a:t>
            </a:r>
            <a:endParaRPr lang="en-NZ" dirty="0">
              <a:latin typeface="Arial Narrow" pitchFamily="34" charset="0"/>
            </a:endParaRPr>
          </a:p>
        </p:txBody>
      </p:sp>
    </p:spTree>
    <p:extLst>
      <p:ext uri="{BB962C8B-B14F-4D97-AF65-F5344CB8AC3E}">
        <p14:creationId xmlns:p14="http://schemas.microsoft.com/office/powerpoint/2010/main" val="8835016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3786" y="1645093"/>
            <a:ext cx="4010662" cy="30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lstStyle/>
          <a:p>
            <a:endParaRPr lang="en-GB"/>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3" y="1124745"/>
            <a:ext cx="6120680" cy="4006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620688"/>
            <a:ext cx="7344816" cy="5517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63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762000" y="4578927"/>
            <a:ext cx="6618312" cy="16002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NZ" sz="4400" smtClean="0">
                <a:latin typeface="Arial Narrow" pitchFamily="34" charset="0"/>
              </a:rPr>
              <a:t>The Hajj Procedure</a:t>
            </a:r>
            <a:endParaRPr lang="en-GB" sz="4400" dirty="0">
              <a:latin typeface="Arial Narrow" pitchFamily="34" charset="0"/>
            </a:endParaRPr>
          </a:p>
        </p:txBody>
      </p:sp>
      <p:sp>
        <p:nvSpPr>
          <p:cNvPr id="7" name="Content Placeholder 2"/>
          <p:cNvSpPr txBox="1">
            <a:spLocks/>
          </p:cNvSpPr>
          <p:nvPr/>
        </p:nvSpPr>
        <p:spPr>
          <a:xfrm>
            <a:off x="683568" y="404663"/>
            <a:ext cx="3816424" cy="4974363"/>
          </a:xfrm>
          <a:prstGeom prst="rect">
            <a:avLst/>
          </a:prstGeom>
        </p:spPr>
        <p:txBody>
          <a:bodyPr vert="horz" lIns="91440" tIns="45720" rIns="91440" bIns="45720" rtlCol="0" anchor="ctr" anchorCtr="0">
            <a:normAutofit fontScale="850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NZ" b="1" dirty="0" smtClean="0">
                <a:latin typeface="Arial Narrow" pitchFamily="34" charset="0"/>
              </a:rPr>
              <a:t>Day Five</a:t>
            </a:r>
          </a:p>
          <a:p>
            <a:endParaRPr lang="en-NZ" dirty="0" smtClean="0">
              <a:latin typeface="Arial Narrow" pitchFamily="34" charset="0"/>
            </a:endParaRPr>
          </a:p>
          <a:p>
            <a:r>
              <a:rPr lang="en-NZ" dirty="0" smtClean="0">
                <a:latin typeface="Arial Narrow" pitchFamily="34" charset="0"/>
              </a:rPr>
              <a:t>Pilgrims stone the </a:t>
            </a:r>
            <a:r>
              <a:rPr lang="en-NZ" dirty="0" err="1" smtClean="0">
                <a:latin typeface="Arial Narrow" pitchFamily="34" charset="0"/>
              </a:rPr>
              <a:t>Jamarat</a:t>
            </a:r>
            <a:r>
              <a:rPr lang="en-NZ" dirty="0" smtClean="0">
                <a:latin typeface="Arial Narrow" pitchFamily="34" charset="0"/>
              </a:rPr>
              <a:t> once again and return to Mecca</a:t>
            </a:r>
            <a:endParaRPr lang="en-NZ" dirty="0">
              <a:latin typeface="Arial Narrow" pitchFamily="34" charset="0"/>
            </a:endParaRPr>
          </a:p>
          <a:p>
            <a:endParaRPr lang="en-NZ" dirty="0" smtClean="0">
              <a:latin typeface="Arial Narrow" pitchFamily="34" charset="0"/>
            </a:endParaRPr>
          </a:p>
          <a:p>
            <a:r>
              <a:rPr lang="en-NZ" dirty="0" smtClean="0">
                <a:latin typeface="Arial Narrow" pitchFamily="34" charset="0"/>
              </a:rPr>
              <a:t>Once in Mecca, they once again </a:t>
            </a:r>
            <a:r>
              <a:rPr lang="en-NZ" dirty="0" err="1" smtClean="0">
                <a:latin typeface="Arial Narrow" pitchFamily="34" charset="0"/>
              </a:rPr>
              <a:t>tawaf</a:t>
            </a:r>
            <a:r>
              <a:rPr lang="en-NZ" dirty="0" smtClean="0">
                <a:latin typeface="Arial Narrow" pitchFamily="34" charset="0"/>
              </a:rPr>
              <a:t> around the </a:t>
            </a:r>
            <a:r>
              <a:rPr lang="en-NZ" dirty="0" err="1" smtClean="0">
                <a:latin typeface="Arial Narrow" pitchFamily="34" charset="0"/>
              </a:rPr>
              <a:t>Kab’ah</a:t>
            </a:r>
            <a:endParaRPr lang="en-NZ" dirty="0" smtClean="0">
              <a:latin typeface="Arial Narrow" pitchFamily="34" charset="0"/>
            </a:endParaRPr>
          </a:p>
          <a:p>
            <a:endParaRPr lang="en-NZ" dirty="0" smtClean="0">
              <a:latin typeface="Arial Narrow" pitchFamily="34" charset="0"/>
            </a:endParaRPr>
          </a:p>
          <a:p>
            <a:r>
              <a:rPr lang="en-NZ" dirty="0" smtClean="0">
                <a:latin typeface="Arial Narrow" pitchFamily="34" charset="0"/>
              </a:rPr>
              <a:t>This is the "farewell" </a:t>
            </a:r>
            <a:r>
              <a:rPr lang="en-NZ" dirty="0" err="1" smtClean="0">
                <a:latin typeface="Arial Narrow" pitchFamily="34" charset="0"/>
              </a:rPr>
              <a:t>tawaf</a:t>
            </a:r>
            <a:endParaRPr lang="en-NZ" dirty="0" smtClean="0">
              <a:latin typeface="Arial Narrow" pitchFamily="34" charset="0"/>
            </a:endParaRPr>
          </a:p>
          <a:p>
            <a:endParaRPr lang="en-NZ" dirty="0" smtClean="0">
              <a:latin typeface="Arial Narrow" pitchFamily="34" charset="0"/>
            </a:endParaRPr>
          </a:p>
          <a:p>
            <a:r>
              <a:rPr lang="en-NZ" dirty="0" smtClean="0">
                <a:latin typeface="Arial Narrow" pitchFamily="34" charset="0"/>
              </a:rPr>
              <a:t>This is an emotional time for the pilgrims because this is the last time they will see the </a:t>
            </a:r>
            <a:r>
              <a:rPr lang="en-NZ" dirty="0" err="1" smtClean="0">
                <a:latin typeface="Arial Narrow" pitchFamily="34" charset="0"/>
              </a:rPr>
              <a:t>Kab'ah</a:t>
            </a:r>
            <a:endParaRPr lang="en-NZ" dirty="0">
              <a:latin typeface="Arial Narrow" pitchFamily="34" charset="0"/>
            </a:endParaRPr>
          </a:p>
          <a:p>
            <a:r>
              <a:rPr lang="en-NZ" dirty="0" smtClean="0">
                <a:latin typeface="Arial Narrow" pitchFamily="34" charset="0"/>
              </a:rPr>
              <a:t> </a:t>
            </a:r>
          </a:p>
          <a:p>
            <a:r>
              <a:rPr lang="en-NZ" dirty="0" smtClean="0">
                <a:latin typeface="Arial Narrow" pitchFamily="34" charset="0"/>
              </a:rPr>
              <a:t>This completes the Holy Pilgrimage.</a:t>
            </a:r>
            <a:endParaRPr lang="en-GB" dirty="0">
              <a:latin typeface="Arial Narrow" pitchFamily="34"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052736"/>
            <a:ext cx="4560854" cy="4205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0823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18" y="413970"/>
            <a:ext cx="9143999" cy="5463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4"/>
          <p:cNvSpPr>
            <a:spLocks noGrp="1" noChangeArrowheads="1"/>
          </p:cNvSpPr>
          <p:nvPr>
            <p:ph type="title"/>
          </p:nvPr>
        </p:nvSpPr>
        <p:spPr>
          <a:xfrm>
            <a:off x="762000" y="4572000"/>
            <a:ext cx="6781800" cy="1600200"/>
          </a:xfrm>
        </p:spPr>
        <p:txBody>
          <a:bodyPr>
            <a:normAutofit/>
          </a:bodyPr>
          <a:lstStyle/>
          <a:p>
            <a:pPr eaLnBrk="1" hangingPunct="1">
              <a:defRPr/>
            </a:pPr>
            <a:r>
              <a:rPr lang="en-NZ" sz="4400" dirty="0" smtClean="0">
                <a:solidFill>
                  <a:srgbClr val="C00000"/>
                </a:solidFill>
                <a:effectLst>
                  <a:outerShdw blurRad="38100" dist="38100" dir="2700000" algn="tl">
                    <a:srgbClr val="000000">
                      <a:alpha val="43137"/>
                    </a:srgbClr>
                  </a:outerShdw>
                </a:effectLst>
                <a:latin typeface="Arial Narrow" pitchFamily="34" charset="0"/>
              </a:rPr>
              <a:t>Circling the </a:t>
            </a:r>
            <a:r>
              <a:rPr lang="en-NZ" sz="4400" dirty="0" err="1" smtClean="0">
                <a:solidFill>
                  <a:srgbClr val="C00000"/>
                </a:solidFill>
                <a:effectLst>
                  <a:outerShdw blurRad="38100" dist="38100" dir="2700000" algn="tl">
                    <a:srgbClr val="000000">
                      <a:alpha val="43137"/>
                    </a:srgbClr>
                  </a:outerShdw>
                </a:effectLst>
                <a:latin typeface="Arial Narrow" pitchFamily="34" charset="0"/>
              </a:rPr>
              <a:t>Kab’ah</a:t>
            </a:r>
            <a:endParaRPr lang="en-NZ" sz="4400" dirty="0" smtClean="0">
              <a:solidFill>
                <a:srgbClr val="C00000"/>
              </a:solidFill>
              <a:effectLst>
                <a:outerShdw blurRad="38100" dist="38100" dir="2700000" algn="tl">
                  <a:srgbClr val="000000">
                    <a:alpha val="43137"/>
                  </a:srgbClr>
                </a:outerShdw>
              </a:effectLst>
              <a:latin typeface="Arial Narrow"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58931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pPr eaLnBrk="1" hangingPunct="1">
              <a:defRPr/>
            </a:pPr>
            <a:r>
              <a:rPr lang="en-NZ" sz="4400" dirty="0" smtClean="0">
                <a:latin typeface="Arial Narrow" pitchFamily="34" charset="0"/>
              </a:rPr>
              <a:t>Health Risk Profile</a:t>
            </a:r>
            <a:endParaRPr lang="en-GB" sz="4400" dirty="0" smtClean="0">
              <a:latin typeface="Arial Narrow" pitchFamily="34" charset="0"/>
            </a:endParaRPr>
          </a:p>
        </p:txBody>
      </p:sp>
      <p:sp>
        <p:nvSpPr>
          <p:cNvPr id="5" name="Content Placeholder 2"/>
          <p:cNvSpPr>
            <a:spLocks noGrp="1"/>
          </p:cNvSpPr>
          <p:nvPr>
            <p:ph idx="4294967295"/>
          </p:nvPr>
        </p:nvSpPr>
        <p:spPr>
          <a:xfrm>
            <a:off x="755576" y="908720"/>
            <a:ext cx="7474024" cy="4525963"/>
          </a:xfrm>
        </p:spPr>
        <p:txBody>
          <a:bodyPr>
            <a:normAutofit/>
          </a:bodyPr>
          <a:lstStyle/>
          <a:p>
            <a:pPr>
              <a:lnSpc>
                <a:spcPct val="80000"/>
              </a:lnSpc>
              <a:defRPr/>
            </a:pPr>
            <a:r>
              <a:rPr lang="en-US" sz="3000" dirty="0" smtClean="0">
                <a:latin typeface="Arial Narrow" pitchFamily="34" charset="0"/>
              </a:rPr>
              <a:t>Infectious </a:t>
            </a:r>
            <a:r>
              <a:rPr lang="en-US" sz="3000" dirty="0">
                <a:latin typeface="Arial Narrow" pitchFamily="34" charset="0"/>
              </a:rPr>
              <a:t>risks</a:t>
            </a:r>
          </a:p>
          <a:p>
            <a:pPr lvl="1">
              <a:lnSpc>
                <a:spcPct val="80000"/>
              </a:lnSpc>
              <a:defRPr/>
            </a:pPr>
            <a:r>
              <a:rPr lang="en-US" sz="2600" dirty="0">
                <a:solidFill>
                  <a:schemeClr val="bg2">
                    <a:lumMod val="50000"/>
                  </a:schemeClr>
                </a:solidFill>
                <a:latin typeface="Arial Narrow" pitchFamily="34" charset="0"/>
              </a:rPr>
              <a:t>Meningococcal disease, tuberculosis, other respiratory tract infections, </a:t>
            </a:r>
            <a:r>
              <a:rPr lang="en-US" sz="2600" dirty="0" smtClean="0">
                <a:solidFill>
                  <a:schemeClr val="bg2">
                    <a:lumMod val="50000"/>
                  </a:schemeClr>
                </a:solidFill>
                <a:latin typeface="Arial Narrow" pitchFamily="34" charset="0"/>
              </a:rPr>
              <a:t>diarrhoea</a:t>
            </a:r>
          </a:p>
          <a:p>
            <a:pPr lvl="1">
              <a:lnSpc>
                <a:spcPct val="80000"/>
              </a:lnSpc>
              <a:defRPr/>
            </a:pPr>
            <a:endParaRPr lang="en-US" sz="2600" dirty="0">
              <a:latin typeface="Arial Narrow" pitchFamily="34" charset="0"/>
            </a:endParaRPr>
          </a:p>
          <a:p>
            <a:pPr>
              <a:lnSpc>
                <a:spcPct val="80000"/>
              </a:lnSpc>
              <a:defRPr/>
            </a:pPr>
            <a:r>
              <a:rPr lang="en-US" sz="3000" dirty="0">
                <a:latin typeface="Arial Narrow" pitchFamily="34" charset="0"/>
              </a:rPr>
              <a:t>Non-infectious risks</a:t>
            </a:r>
          </a:p>
          <a:p>
            <a:pPr lvl="1">
              <a:lnSpc>
                <a:spcPct val="80000"/>
              </a:lnSpc>
              <a:defRPr/>
            </a:pPr>
            <a:r>
              <a:rPr lang="en-US" sz="2600" dirty="0">
                <a:solidFill>
                  <a:schemeClr val="bg2">
                    <a:lumMod val="50000"/>
                  </a:schemeClr>
                </a:solidFill>
                <a:latin typeface="Arial Narrow" pitchFamily="34" charset="0"/>
              </a:rPr>
              <a:t>Cardiovascular disease, stampedes, </a:t>
            </a:r>
            <a:r>
              <a:rPr lang="en-US" sz="2600" dirty="0" smtClean="0">
                <a:solidFill>
                  <a:schemeClr val="bg2">
                    <a:lumMod val="50000"/>
                  </a:schemeClr>
                </a:solidFill>
                <a:latin typeface="Arial Narrow" pitchFamily="34" charset="0"/>
              </a:rPr>
              <a:t>MVA</a:t>
            </a:r>
          </a:p>
          <a:p>
            <a:pPr lvl="1">
              <a:lnSpc>
                <a:spcPct val="80000"/>
              </a:lnSpc>
              <a:defRPr/>
            </a:pPr>
            <a:endParaRPr lang="en-US" sz="2600" dirty="0">
              <a:solidFill>
                <a:schemeClr val="bg2">
                  <a:lumMod val="50000"/>
                </a:schemeClr>
              </a:solidFill>
              <a:latin typeface="Arial Narrow" pitchFamily="34" charset="0"/>
            </a:endParaRPr>
          </a:p>
          <a:p>
            <a:pPr>
              <a:lnSpc>
                <a:spcPct val="80000"/>
              </a:lnSpc>
              <a:defRPr/>
            </a:pPr>
            <a:r>
              <a:rPr lang="en-US" sz="3000" dirty="0">
                <a:latin typeface="Arial Narrow" pitchFamily="34" charset="0"/>
              </a:rPr>
              <a:t>Current Health regulations issued by the Saudi </a:t>
            </a:r>
            <a:r>
              <a:rPr lang="en-US" sz="3000" dirty="0" smtClean="0">
                <a:latin typeface="Arial Narrow" pitchFamily="34" charset="0"/>
              </a:rPr>
              <a:t>  Government </a:t>
            </a:r>
            <a:r>
              <a:rPr lang="en-US" sz="3000" dirty="0">
                <a:latin typeface="Arial Narrow" pitchFamily="34" charset="0"/>
              </a:rPr>
              <a:t>for pilgrims travelling to the </a:t>
            </a:r>
            <a:r>
              <a:rPr lang="en-US" sz="3000" dirty="0" smtClean="0">
                <a:latin typeface="Arial Narrow" pitchFamily="34" charset="0"/>
              </a:rPr>
              <a:t>Hajj …</a:t>
            </a:r>
          </a:p>
        </p:txBody>
      </p:sp>
    </p:spTree>
    <p:extLst>
      <p:ext uri="{BB962C8B-B14F-4D97-AF65-F5344CB8AC3E}">
        <p14:creationId xmlns:p14="http://schemas.microsoft.com/office/powerpoint/2010/main" val="29194315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394" t="17262" r="11204" b="6249"/>
          <a:stretch/>
        </p:blipFill>
        <p:spPr bwMode="auto">
          <a:xfrm>
            <a:off x="251520" y="476672"/>
            <a:ext cx="8480692" cy="4968552"/>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txBox="1">
            <a:spLocks/>
          </p:cNvSpPr>
          <p:nvPr/>
        </p:nvSpPr>
        <p:spPr>
          <a:xfrm>
            <a:off x="683568" y="4725144"/>
            <a:ext cx="7772400"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dirty="0">
                <a:latin typeface="Arial Narrow" pitchFamily="34" charset="0"/>
              </a:rPr>
              <a:t>Saudi   </a:t>
            </a:r>
            <a:r>
              <a:rPr lang="en-US" sz="4400" dirty="0" smtClean="0">
                <a:latin typeface="Arial Narrow" pitchFamily="34" charset="0"/>
              </a:rPr>
              <a:t>Government Requirements</a:t>
            </a:r>
          </a:p>
        </p:txBody>
      </p:sp>
      <p:sp>
        <p:nvSpPr>
          <p:cNvPr id="2" name="TextBox 1"/>
          <p:cNvSpPr txBox="1"/>
          <p:nvPr/>
        </p:nvSpPr>
        <p:spPr>
          <a:xfrm>
            <a:off x="1106897" y="0"/>
            <a:ext cx="6202147" cy="369332"/>
          </a:xfrm>
          <a:prstGeom prst="rect">
            <a:avLst/>
          </a:prstGeom>
          <a:noFill/>
        </p:spPr>
        <p:txBody>
          <a:bodyPr wrap="none" rtlCol="0">
            <a:spAutoFit/>
          </a:bodyPr>
          <a:lstStyle/>
          <a:p>
            <a:r>
              <a:rPr lang="en-GB" dirty="0">
                <a:solidFill>
                  <a:schemeClr val="bg1"/>
                </a:solidFill>
                <a:effectLst>
                  <a:outerShdw blurRad="38100" dist="38100" dir="2700000" algn="tl">
                    <a:srgbClr val="000000">
                      <a:alpha val="43137"/>
                    </a:srgbClr>
                  </a:outerShdw>
                </a:effectLst>
                <a:latin typeface="Arial Narrow" pitchFamily="34" charset="0"/>
              </a:rPr>
              <a:t>http://www.moh.gov.sa/en/Hajj/HealthGuidelines/Pages/BeforeHajj.aspx</a:t>
            </a:r>
          </a:p>
        </p:txBody>
      </p:sp>
    </p:spTree>
    <p:extLst>
      <p:ext uri="{BB962C8B-B14F-4D97-AF65-F5344CB8AC3E}">
        <p14:creationId xmlns:p14="http://schemas.microsoft.com/office/powerpoint/2010/main" val="2487295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4"/>
          <p:cNvGraphicFramePr>
            <a:graphicFrameLocks noGrp="1"/>
          </p:cNvGraphicFramePr>
          <p:nvPr>
            <p:ph idx="4294967295"/>
            <p:extLst>
              <p:ext uri="{D42A27DB-BD31-4B8C-83A1-F6EECF244321}">
                <p14:modId xmlns:p14="http://schemas.microsoft.com/office/powerpoint/2010/main" val="2087574742"/>
              </p:ext>
            </p:extLst>
          </p:nvPr>
        </p:nvGraphicFramePr>
        <p:xfrm>
          <a:off x="969368" y="44623"/>
          <a:ext cx="7200800" cy="5317377"/>
        </p:xfrm>
        <a:graphic>
          <a:graphicData uri="http://schemas.openxmlformats.org/drawingml/2006/table">
            <a:tbl>
              <a:tblPr/>
              <a:tblGrid>
                <a:gridCol w="3600400"/>
                <a:gridCol w="3600400"/>
              </a:tblGrid>
              <a:tr h="30241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1" i="0" u="none" strike="noStrike" cap="none" normalizeH="0" baseline="0" dirty="0" smtClean="0">
                          <a:ln>
                            <a:noFill/>
                          </a:ln>
                          <a:solidFill>
                            <a:srgbClr val="FFFFFF"/>
                          </a:solidFill>
                          <a:effectLst>
                            <a:outerShdw blurRad="38100" dist="38100" dir="2700000" algn="tl">
                              <a:srgbClr val="000000"/>
                            </a:outerShdw>
                          </a:effectLst>
                          <a:latin typeface="Verdana" pitchFamily="34" charset="0"/>
                          <a:ea typeface="Verdana" pitchFamily="34" charset="0"/>
                          <a:cs typeface="Verdana" pitchFamily="34" charset="0"/>
                        </a:rPr>
                        <a:t>Infection</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1" i="0" u="none" strike="noStrike" cap="none" normalizeH="0" baseline="0" smtClean="0">
                          <a:ln>
                            <a:noFill/>
                          </a:ln>
                          <a:solidFill>
                            <a:srgbClr val="FFFFFF"/>
                          </a:solidFill>
                          <a:effectLst>
                            <a:outerShdw blurRad="38100" dist="38100" dir="2700000" algn="tl">
                              <a:srgbClr val="000000"/>
                            </a:outerShdw>
                          </a:effectLst>
                          <a:latin typeface="Verdana" pitchFamily="34" charset="0"/>
                          <a:ea typeface="Verdana" pitchFamily="34" charset="0"/>
                          <a:cs typeface="Verdana" pitchFamily="34" charset="0"/>
                        </a:rPr>
                        <a:t>Causes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6269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rPr>
                        <a:t>Meningococcal disease</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lang="en-NZ" sz="1400" dirty="0" smtClean="0">
                          <a:latin typeface="Verdana" pitchFamily="34" charset="0"/>
                          <a:ea typeface="Verdana" pitchFamily="34" charset="0"/>
                          <a:cs typeface="Verdana" pitchFamily="34" charset="0"/>
                        </a:rPr>
                        <a:t>All pilgrims and children over two, as well as pregnant women</a:t>
                      </a:r>
                      <a:endPar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rPr>
                        <a:t>Yellow Fever</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lang="en-NZ" sz="1400" dirty="0" smtClean="0">
                          <a:latin typeface="Verdana" pitchFamily="34" charset="0"/>
                          <a:ea typeface="Verdana" pitchFamily="34" charset="0"/>
                          <a:cs typeface="Verdana" pitchFamily="34" charset="0"/>
                        </a:rPr>
                        <a:t>Pilgrims hailing from places affected by the disease, such as African semi-desert regions, and some South-American countries.</a:t>
                      </a:r>
                      <a:endPar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109240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rPr>
                        <a:t>Seasonal Influenza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lang="en-NZ" sz="1400" dirty="0" smtClean="0">
                          <a:latin typeface="Verdana" pitchFamily="34" charset="0"/>
                          <a:ea typeface="Verdana" pitchFamily="34" charset="0"/>
                          <a:cs typeface="Verdana" pitchFamily="34" charset="0"/>
                        </a:rPr>
                        <a:t>​All pilgrims, especially the elders, those suffering from chronic diseases, patients with immunodeficiency (natural and acquired alike), as well as patients with metabolic diseases, obese persons, and pregnant women (beginning with the fourth month)</a:t>
                      </a:r>
                      <a:endPar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rPr>
                        <a:t>Vaccination against pneumonia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lang="en-NZ" sz="1400" dirty="0" smtClean="0">
                          <a:latin typeface="Verdana" pitchFamily="34" charset="0"/>
                          <a:ea typeface="Verdana" pitchFamily="34" charset="0"/>
                          <a:cs typeface="Verdana" pitchFamily="34" charset="0"/>
                        </a:rPr>
                        <a:t>Patients with such diseases as sickle cell </a:t>
                      </a:r>
                      <a:r>
                        <a:rPr lang="en-NZ" sz="1400" dirty="0" err="1" smtClean="0">
                          <a:latin typeface="Verdana" pitchFamily="34" charset="0"/>
                          <a:ea typeface="Verdana" pitchFamily="34" charset="0"/>
                          <a:cs typeface="Verdana" pitchFamily="34" charset="0"/>
                        </a:rPr>
                        <a:t>anemia</a:t>
                      </a:r>
                      <a:r>
                        <a:rPr lang="en-NZ" sz="1400" dirty="0" smtClean="0">
                          <a:latin typeface="Verdana" pitchFamily="34" charset="0"/>
                          <a:ea typeface="Verdana" pitchFamily="34" charset="0"/>
                          <a:cs typeface="Verdana" pitchFamily="34" charset="0"/>
                        </a:rPr>
                        <a:t>, renal failure, immunodeficiency, and </a:t>
                      </a:r>
                      <a:r>
                        <a:rPr lang="en-NZ" sz="1400" dirty="0" err="1" smtClean="0">
                          <a:latin typeface="Verdana" pitchFamily="34" charset="0"/>
                          <a:ea typeface="Verdana" pitchFamily="34" charset="0"/>
                          <a:cs typeface="Verdana" pitchFamily="34" charset="0"/>
                        </a:rPr>
                        <a:t>splenectomy</a:t>
                      </a:r>
                      <a:r>
                        <a:rPr lang="en-NZ" sz="1400" dirty="0" smtClean="0">
                          <a:latin typeface="Verdana" pitchFamily="34" charset="0"/>
                          <a:ea typeface="Verdana" pitchFamily="34" charset="0"/>
                          <a:cs typeface="Verdana" pitchFamily="34" charset="0"/>
                        </a:rPr>
                        <a:t>. It could be given, also, to the elders and those suffering from chronic diseases in the liver, heart and lungs.</a:t>
                      </a:r>
                      <a:endPar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rPr>
                        <a:t>Polio</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lang="en-NZ" sz="1400" dirty="0" smtClean="0">
                          <a:latin typeface="Verdana" pitchFamily="34" charset="0"/>
                          <a:ea typeface="Verdana" pitchFamily="34" charset="0"/>
                          <a:cs typeface="Verdana" pitchFamily="34" charset="0"/>
                        </a:rPr>
                        <a:t>Pilgrims of all age groups hailing from regions stricken by polio.</a:t>
                      </a:r>
                      <a:endParaRPr kumimoji="0" lang="en-US" sz="14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ea typeface="Verdana" pitchFamily="34" charset="0"/>
                        <a:cs typeface="Verdana"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bl>
          </a:graphicData>
        </a:graphic>
      </p:graphicFrame>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softEdge rad="12700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txBox="1">
            <a:spLocks/>
          </p:cNvSpPr>
          <p:nvPr/>
        </p:nvSpPr>
        <p:spPr>
          <a:xfrm>
            <a:off x="683568" y="4725144"/>
            <a:ext cx="8280920"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dirty="0">
                <a:latin typeface="Arial Narrow" pitchFamily="34" charset="0"/>
              </a:rPr>
              <a:t>Saudi   </a:t>
            </a:r>
            <a:r>
              <a:rPr lang="en-US" sz="4400" dirty="0" smtClean="0">
                <a:latin typeface="Arial Narrow" pitchFamily="34" charset="0"/>
              </a:rPr>
              <a:t>Government </a:t>
            </a:r>
            <a:r>
              <a:rPr lang="en-US" sz="4400" dirty="0" err="1" smtClean="0">
                <a:latin typeface="Arial Narrow" pitchFamily="34" charset="0"/>
              </a:rPr>
              <a:t>Vax</a:t>
            </a:r>
            <a:r>
              <a:rPr lang="en-US" sz="4400" dirty="0" smtClean="0">
                <a:latin typeface="Arial Narrow" pitchFamily="34" charset="0"/>
              </a:rPr>
              <a:t> Requirements</a:t>
            </a:r>
          </a:p>
        </p:txBody>
      </p:sp>
    </p:spTree>
    <p:extLst>
      <p:ext uri="{BB962C8B-B14F-4D97-AF65-F5344CB8AC3E}">
        <p14:creationId xmlns:p14="http://schemas.microsoft.com/office/powerpoint/2010/main" val="3454706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3429000"/>
            <a:ext cx="5718175" cy="168275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txBox="1">
            <a:spLocks/>
          </p:cNvSpPr>
          <p:nvPr/>
        </p:nvSpPr>
        <p:spPr>
          <a:xfrm>
            <a:off x="683568" y="4725144"/>
            <a:ext cx="7772400"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dirty="0">
                <a:latin typeface="Arial Narrow" pitchFamily="34" charset="0"/>
              </a:rPr>
              <a:t>Saudi   </a:t>
            </a:r>
            <a:r>
              <a:rPr lang="en-US" sz="4400" dirty="0" smtClean="0">
                <a:latin typeface="Arial Narrow" pitchFamily="34" charset="0"/>
              </a:rPr>
              <a:t>Government Requirements</a:t>
            </a:r>
          </a:p>
        </p:txBody>
      </p:sp>
      <p:pic>
        <p:nvPicPr>
          <p:cNvPr id="55298" name="Picture 2" descr="Minar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404664"/>
            <a:ext cx="1905000" cy="13049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683568" y="1063706"/>
            <a:ext cx="7772400" cy="4597541"/>
          </a:xfrm>
        </p:spPr>
        <p:txBody>
          <a:bodyPr>
            <a:normAutofit fontScale="70000" lnSpcReduction="20000"/>
          </a:bodyPr>
          <a:lstStyle/>
          <a:p>
            <a:pPr marL="0" indent="0">
              <a:buNone/>
            </a:pPr>
            <a:r>
              <a:rPr lang="en-NZ" dirty="0">
                <a:solidFill>
                  <a:srgbClr val="C00000"/>
                </a:solidFill>
                <a:effectLst>
                  <a:outerShdw blurRad="38100" dist="38100" dir="2700000" algn="tl">
                    <a:srgbClr val="000000">
                      <a:alpha val="43137"/>
                    </a:srgbClr>
                  </a:outerShdw>
                </a:effectLst>
                <a:latin typeface="Arial Narrow" pitchFamily="34" charset="0"/>
              </a:rPr>
              <a:t>Middle East Respiratory Syndrome Coronavirus (MERS-</a:t>
            </a:r>
            <a:r>
              <a:rPr lang="en-NZ" dirty="0" err="1">
                <a:solidFill>
                  <a:srgbClr val="C00000"/>
                </a:solidFill>
                <a:effectLst>
                  <a:outerShdw blurRad="38100" dist="38100" dir="2700000" algn="tl">
                    <a:srgbClr val="000000">
                      <a:alpha val="43137"/>
                    </a:srgbClr>
                  </a:outerShdw>
                </a:effectLst>
                <a:latin typeface="Arial Narrow" pitchFamily="34" charset="0"/>
              </a:rPr>
              <a:t>CoV</a:t>
            </a:r>
            <a:r>
              <a:rPr lang="en-NZ" dirty="0">
                <a:solidFill>
                  <a:srgbClr val="C00000"/>
                </a:solidFill>
                <a:effectLst>
                  <a:outerShdw blurRad="38100" dist="38100" dir="2700000" algn="tl">
                    <a:srgbClr val="000000">
                      <a:alpha val="43137"/>
                    </a:srgbClr>
                  </a:outerShdw>
                </a:effectLst>
                <a:latin typeface="Arial Narrow" pitchFamily="34" charset="0"/>
              </a:rPr>
              <a:t>)</a:t>
            </a:r>
          </a:p>
          <a:p>
            <a:endParaRPr lang="en-NZ" dirty="0">
              <a:latin typeface="Arial Narrow" pitchFamily="34" charset="0"/>
            </a:endParaRPr>
          </a:p>
          <a:p>
            <a:r>
              <a:rPr lang="en-NZ" dirty="0">
                <a:solidFill>
                  <a:srgbClr val="C00000"/>
                </a:solidFill>
                <a:latin typeface="Arial Narrow" pitchFamily="34" charset="0"/>
              </a:rPr>
              <a:t>MERS-</a:t>
            </a:r>
            <a:r>
              <a:rPr lang="en-NZ" dirty="0" err="1">
                <a:solidFill>
                  <a:srgbClr val="C00000"/>
                </a:solidFill>
                <a:latin typeface="Arial Narrow" pitchFamily="34" charset="0"/>
              </a:rPr>
              <a:t>CoV</a:t>
            </a:r>
            <a:r>
              <a:rPr lang="en-NZ" dirty="0">
                <a:solidFill>
                  <a:srgbClr val="C00000"/>
                </a:solidFill>
                <a:latin typeface="Arial Narrow" pitchFamily="34" charset="0"/>
              </a:rPr>
              <a:t> (formerly called "novel coronavirus") has caused respiratory illness in a number of people in the Middle East, including Saudi Arabia. </a:t>
            </a:r>
            <a:endParaRPr lang="en-NZ" dirty="0" smtClean="0">
              <a:solidFill>
                <a:srgbClr val="C00000"/>
              </a:solidFill>
              <a:latin typeface="Arial Narrow" pitchFamily="34" charset="0"/>
            </a:endParaRPr>
          </a:p>
          <a:p>
            <a:pPr lvl="1"/>
            <a:r>
              <a:rPr lang="en-NZ" dirty="0" smtClean="0">
                <a:latin typeface="Arial Narrow" pitchFamily="34" charset="0"/>
              </a:rPr>
              <a:t>Most people </a:t>
            </a:r>
            <a:r>
              <a:rPr lang="en-NZ" dirty="0">
                <a:latin typeface="Arial Narrow" pitchFamily="34" charset="0"/>
              </a:rPr>
              <a:t>with MERS-</a:t>
            </a:r>
            <a:r>
              <a:rPr lang="en-NZ" dirty="0" err="1">
                <a:latin typeface="Arial Narrow" pitchFamily="34" charset="0"/>
              </a:rPr>
              <a:t>CoV</a:t>
            </a:r>
            <a:r>
              <a:rPr lang="en-NZ" dirty="0">
                <a:latin typeface="Arial Narrow" pitchFamily="34" charset="0"/>
              </a:rPr>
              <a:t> had severe illness and pneumonia, </a:t>
            </a:r>
            <a:r>
              <a:rPr lang="en-NZ" dirty="0" err="1" smtClean="0">
                <a:latin typeface="Arial Narrow" pitchFamily="34" charset="0"/>
              </a:rPr>
              <a:t>approx</a:t>
            </a:r>
            <a:r>
              <a:rPr lang="en-NZ" dirty="0" smtClean="0">
                <a:latin typeface="Arial Narrow" pitchFamily="34" charset="0"/>
              </a:rPr>
              <a:t> 50% have </a:t>
            </a:r>
            <a:r>
              <a:rPr lang="en-NZ" dirty="0">
                <a:latin typeface="Arial Narrow" pitchFamily="34" charset="0"/>
              </a:rPr>
              <a:t>died. </a:t>
            </a:r>
            <a:endParaRPr lang="en-NZ" dirty="0" smtClean="0">
              <a:latin typeface="Arial Narrow" pitchFamily="34" charset="0"/>
            </a:endParaRPr>
          </a:p>
          <a:p>
            <a:pPr lvl="1"/>
            <a:r>
              <a:rPr lang="en-NZ" dirty="0" smtClean="0">
                <a:latin typeface="Arial Narrow" pitchFamily="34" charset="0"/>
              </a:rPr>
              <a:t>The </a:t>
            </a:r>
            <a:r>
              <a:rPr lang="en-NZ" dirty="0">
                <a:latin typeface="Arial Narrow" pitchFamily="34" charset="0"/>
              </a:rPr>
              <a:t>virus </a:t>
            </a:r>
            <a:r>
              <a:rPr lang="en-NZ" dirty="0" smtClean="0">
                <a:latin typeface="Arial Narrow" pitchFamily="34" charset="0"/>
              </a:rPr>
              <a:t>spreads </a:t>
            </a:r>
            <a:r>
              <a:rPr lang="en-NZ" dirty="0">
                <a:latin typeface="Arial Narrow" pitchFamily="34" charset="0"/>
              </a:rPr>
              <a:t>from person to person </a:t>
            </a:r>
            <a:r>
              <a:rPr lang="en-NZ" dirty="0" smtClean="0">
                <a:latin typeface="Arial Narrow" pitchFamily="34" charset="0"/>
              </a:rPr>
              <a:t>by close </a:t>
            </a:r>
            <a:r>
              <a:rPr lang="en-NZ" dirty="0">
                <a:latin typeface="Arial Narrow" pitchFamily="34" charset="0"/>
              </a:rPr>
              <a:t>contact</a:t>
            </a:r>
            <a:r>
              <a:rPr lang="en-NZ" dirty="0" smtClean="0">
                <a:latin typeface="Arial Narrow" pitchFamily="34" charset="0"/>
              </a:rPr>
              <a:t>,</a:t>
            </a:r>
          </a:p>
          <a:p>
            <a:pPr lvl="1"/>
            <a:r>
              <a:rPr lang="en-NZ" dirty="0" smtClean="0">
                <a:latin typeface="Arial Narrow" pitchFamily="34" charset="0"/>
              </a:rPr>
              <a:t>pilgrims </a:t>
            </a:r>
            <a:r>
              <a:rPr lang="en-NZ" dirty="0">
                <a:latin typeface="Arial Narrow" pitchFamily="34" charset="0"/>
              </a:rPr>
              <a:t>living and traveling in close quarters may be at risk.</a:t>
            </a:r>
          </a:p>
          <a:p>
            <a:endParaRPr lang="en-NZ" dirty="0">
              <a:latin typeface="Arial Narrow" pitchFamily="34" charset="0"/>
            </a:endParaRPr>
          </a:p>
          <a:p>
            <a:r>
              <a:rPr lang="en-NZ" dirty="0" smtClean="0">
                <a:latin typeface="Arial Narrow" pitchFamily="34" charset="0"/>
              </a:rPr>
              <a:t>Pilgrims </a:t>
            </a:r>
            <a:r>
              <a:rPr lang="en-NZ" dirty="0">
                <a:latin typeface="Arial Narrow" pitchFamily="34" charset="0"/>
              </a:rPr>
              <a:t>can help protect themselves from respiratory illnesses by </a:t>
            </a:r>
            <a:r>
              <a:rPr lang="en-NZ" dirty="0">
                <a:solidFill>
                  <a:srgbClr val="C00000"/>
                </a:solidFill>
                <a:latin typeface="Arial Narrow" pitchFamily="34" charset="0"/>
              </a:rPr>
              <a:t>washing their hands often; not touching their mouth, nose, or eyes</a:t>
            </a:r>
            <a:r>
              <a:rPr lang="en-NZ" dirty="0">
                <a:latin typeface="Arial Narrow" pitchFamily="34" charset="0"/>
              </a:rPr>
              <a:t>; and </a:t>
            </a:r>
            <a:r>
              <a:rPr lang="en-NZ" dirty="0">
                <a:solidFill>
                  <a:srgbClr val="C00000"/>
                </a:solidFill>
                <a:latin typeface="Arial Narrow" pitchFamily="34" charset="0"/>
              </a:rPr>
              <a:t>avoiding contact with sick people.</a:t>
            </a:r>
            <a:r>
              <a:rPr lang="en-NZ" dirty="0">
                <a:latin typeface="Arial Narrow" pitchFamily="34" charset="0"/>
              </a:rPr>
              <a:t> </a:t>
            </a:r>
            <a:endParaRPr lang="en-NZ" dirty="0" smtClean="0">
              <a:latin typeface="Arial Narrow" pitchFamily="34" charset="0"/>
            </a:endParaRPr>
          </a:p>
          <a:p>
            <a:endParaRPr lang="en-NZ" dirty="0" smtClean="0">
              <a:latin typeface="Arial Narrow" pitchFamily="34" charset="0"/>
            </a:endParaRPr>
          </a:p>
          <a:p>
            <a:r>
              <a:rPr lang="en-NZ" dirty="0" smtClean="0">
                <a:latin typeface="Arial Narrow" pitchFamily="34" charset="0"/>
              </a:rPr>
              <a:t>Seek </a:t>
            </a:r>
            <a:r>
              <a:rPr lang="en-NZ" dirty="0">
                <a:latin typeface="Arial Narrow" pitchFamily="34" charset="0"/>
              </a:rPr>
              <a:t>medical care if they develop a fever and cough or shortness </a:t>
            </a:r>
            <a:r>
              <a:rPr lang="en-NZ" dirty="0" smtClean="0">
                <a:latin typeface="Arial Narrow" pitchFamily="34" charset="0"/>
              </a:rPr>
              <a:t>                               </a:t>
            </a:r>
            <a:r>
              <a:rPr lang="en-NZ" dirty="0" smtClean="0">
                <a:solidFill>
                  <a:srgbClr val="C00000"/>
                </a:solidFill>
                <a:latin typeface="Arial Narrow" pitchFamily="34" charset="0"/>
              </a:rPr>
              <a:t>of </a:t>
            </a:r>
            <a:r>
              <a:rPr lang="en-NZ" dirty="0">
                <a:solidFill>
                  <a:srgbClr val="C00000"/>
                </a:solidFill>
                <a:latin typeface="Arial Narrow" pitchFamily="34" charset="0"/>
              </a:rPr>
              <a:t>breath within 14 days after returning </a:t>
            </a:r>
            <a:r>
              <a:rPr lang="en-NZ" dirty="0">
                <a:latin typeface="Arial Narrow" pitchFamily="34" charset="0"/>
              </a:rPr>
              <a:t>from their trip.</a:t>
            </a:r>
          </a:p>
          <a:p>
            <a:endParaRPr lang="en-NZ" dirty="0">
              <a:latin typeface="Arial Narrow" pitchFamily="34" charset="0"/>
            </a:endParaRPr>
          </a:p>
          <a:p>
            <a:r>
              <a:rPr lang="en-NZ" dirty="0">
                <a:latin typeface="Arial Narrow" pitchFamily="34" charset="0"/>
              </a:rPr>
              <a:t>Saudi authorities have recommended </a:t>
            </a:r>
            <a:r>
              <a:rPr lang="en-NZ" dirty="0" smtClean="0">
                <a:solidFill>
                  <a:srgbClr val="C00000"/>
                </a:solidFill>
                <a:effectLst>
                  <a:outerShdw blurRad="38100" dist="38100" dir="2700000" algn="tl">
                    <a:srgbClr val="000000">
                      <a:alpha val="43137"/>
                    </a:srgbClr>
                  </a:outerShdw>
                </a:effectLst>
                <a:latin typeface="Arial Narrow" pitchFamily="34" charset="0"/>
              </a:rPr>
              <a:t>this year 2103 that </a:t>
            </a:r>
            <a:r>
              <a:rPr lang="en-NZ" dirty="0">
                <a:solidFill>
                  <a:srgbClr val="C00000"/>
                </a:solidFill>
                <a:effectLst>
                  <a:outerShdw blurRad="38100" dist="38100" dir="2700000" algn="tl">
                    <a:srgbClr val="000000">
                      <a:alpha val="43137"/>
                    </a:srgbClr>
                  </a:outerShdw>
                </a:effectLst>
                <a:latin typeface="Arial Narrow" pitchFamily="34" charset="0"/>
              </a:rPr>
              <a:t>people over 65 years of age, those with chronic diseases or immune deficiency, pregnant women and children under the age of 12 years of age should not participate </a:t>
            </a:r>
            <a:r>
              <a:rPr lang="en-NZ" dirty="0">
                <a:latin typeface="Arial Narrow" pitchFamily="34" charset="0"/>
              </a:rPr>
              <a:t>in the Hajj or </a:t>
            </a:r>
            <a:r>
              <a:rPr lang="en-NZ" dirty="0" err="1">
                <a:latin typeface="Arial Narrow" pitchFamily="34" charset="0"/>
              </a:rPr>
              <a:t>Umrah</a:t>
            </a:r>
            <a:r>
              <a:rPr lang="en-NZ" dirty="0">
                <a:latin typeface="Arial Narrow" pitchFamily="34" charset="0"/>
              </a:rPr>
              <a:t> this year for their own safety.</a:t>
            </a:r>
            <a:endParaRPr lang="en-GB" dirty="0">
              <a:latin typeface="Arial Narrow" pitchFamily="34" charset="0"/>
            </a:endParaRPr>
          </a:p>
        </p:txBody>
      </p:sp>
      <p:sp>
        <p:nvSpPr>
          <p:cNvPr id="2" name="Oval 1"/>
          <p:cNvSpPr/>
          <p:nvPr/>
        </p:nvSpPr>
        <p:spPr>
          <a:xfrm>
            <a:off x="683568" y="4509120"/>
            <a:ext cx="8064896" cy="113042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96801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pPr eaLnBrk="1" hangingPunct="1">
              <a:defRPr/>
            </a:pPr>
            <a:r>
              <a:rPr lang="en-NZ" sz="4400" dirty="0" smtClean="0">
                <a:latin typeface="Arial Narrow" pitchFamily="34" charset="0"/>
              </a:rPr>
              <a:t>Preparation</a:t>
            </a:r>
            <a:endParaRPr lang="en-GB" sz="4400" dirty="0" smtClean="0">
              <a:latin typeface="Arial Narrow" pitchFamily="34" charset="0"/>
            </a:endParaRPr>
          </a:p>
        </p:txBody>
      </p:sp>
      <p:sp>
        <p:nvSpPr>
          <p:cNvPr id="3" name="Content Placeholder 2"/>
          <p:cNvSpPr>
            <a:spLocks noGrp="1"/>
          </p:cNvSpPr>
          <p:nvPr>
            <p:ph idx="1"/>
          </p:nvPr>
        </p:nvSpPr>
        <p:spPr>
          <a:xfrm>
            <a:off x="467544" y="692696"/>
            <a:ext cx="8229600" cy="4752528"/>
          </a:xfrm>
        </p:spPr>
        <p:txBody>
          <a:bodyPr>
            <a:normAutofit/>
          </a:bodyPr>
          <a:lstStyle/>
          <a:p>
            <a:pPr eaLnBrk="1" hangingPunct="1">
              <a:defRPr/>
            </a:pPr>
            <a:r>
              <a:rPr lang="en-NZ" sz="1800" dirty="0" smtClean="0">
                <a:solidFill>
                  <a:srgbClr val="C00000"/>
                </a:solidFill>
                <a:latin typeface="Arial Narrow" pitchFamily="34" charset="0"/>
                <a:cs typeface="Calibri" pitchFamily="34" charset="0"/>
              </a:rPr>
              <a:t>Preventive measures during the Hajj: </a:t>
            </a:r>
          </a:p>
          <a:p>
            <a:pPr lvl="1">
              <a:defRPr/>
            </a:pPr>
            <a:r>
              <a:rPr lang="en-NZ" sz="1600" dirty="0" smtClean="0">
                <a:latin typeface="Arial Narrow" pitchFamily="34" charset="0"/>
                <a:cs typeface="Calibri" pitchFamily="34" charset="0"/>
              </a:rPr>
              <a:t>Saudi Arabia provides free health care to all pilgrims during the Hajj. </a:t>
            </a:r>
          </a:p>
          <a:p>
            <a:pPr lvl="1">
              <a:defRPr/>
            </a:pPr>
            <a:r>
              <a:rPr lang="en-NZ" sz="1600" dirty="0" smtClean="0">
                <a:latin typeface="Arial Narrow" pitchFamily="34" charset="0"/>
                <a:cs typeface="Calibri" pitchFamily="34" charset="0"/>
              </a:rPr>
              <a:t>For the 2012 Hajj:  	</a:t>
            </a:r>
            <a:r>
              <a:rPr lang="en-NZ" sz="1600" dirty="0" smtClean="0">
                <a:solidFill>
                  <a:srgbClr val="C00000"/>
                </a:solidFill>
                <a:latin typeface="Arial Narrow" pitchFamily="34" charset="0"/>
                <a:cs typeface="Calibri" pitchFamily="34" charset="0"/>
              </a:rPr>
              <a:t>25 hospitals, </a:t>
            </a:r>
          </a:p>
          <a:p>
            <a:pPr marL="320040" lvl="1" indent="0">
              <a:buNone/>
              <a:defRPr/>
            </a:pPr>
            <a:r>
              <a:rPr lang="en-NZ" sz="1600" dirty="0" smtClean="0">
                <a:latin typeface="Arial Narrow" pitchFamily="34" charset="0"/>
                <a:cs typeface="Calibri" pitchFamily="34" charset="0"/>
              </a:rPr>
              <a:t>			</a:t>
            </a:r>
            <a:r>
              <a:rPr lang="en-NZ" sz="1600" dirty="0" smtClean="0">
                <a:solidFill>
                  <a:srgbClr val="C00000"/>
                </a:solidFill>
                <a:latin typeface="Arial Narrow" pitchFamily="34" charset="0"/>
                <a:cs typeface="Calibri" pitchFamily="34" charset="0"/>
              </a:rPr>
              <a:t>4427 beds including 500 critical care and 550 emergency care beds</a:t>
            </a:r>
          </a:p>
          <a:p>
            <a:pPr marL="320040" lvl="1" indent="0">
              <a:buNone/>
              <a:defRPr/>
            </a:pPr>
            <a:r>
              <a:rPr lang="en-NZ" sz="1600" dirty="0" smtClean="0">
                <a:latin typeface="Arial Narrow" pitchFamily="34" charset="0"/>
                <a:cs typeface="Calibri" pitchFamily="34" charset="0"/>
              </a:rPr>
              <a:t>			</a:t>
            </a:r>
            <a:r>
              <a:rPr lang="en-NZ" sz="1600" dirty="0" smtClean="0">
                <a:solidFill>
                  <a:srgbClr val="C00000"/>
                </a:solidFill>
                <a:latin typeface="Arial Narrow" pitchFamily="34" charset="0"/>
                <a:cs typeface="Calibri" pitchFamily="34" charset="0"/>
              </a:rPr>
              <a:t>141 health care centres </a:t>
            </a:r>
            <a:r>
              <a:rPr lang="en-NZ" sz="1600" dirty="0" smtClean="0">
                <a:latin typeface="Arial Narrow" pitchFamily="34" charset="0"/>
                <a:cs typeface="Calibri" pitchFamily="34" charset="0"/>
              </a:rPr>
              <a:t>in the vicinity of the Hajj area with 20 000 					specialised health care workers. </a:t>
            </a:r>
          </a:p>
          <a:p>
            <a:pPr marL="320040" lvl="1" indent="0">
              <a:buNone/>
              <a:defRPr/>
            </a:pPr>
            <a:endParaRPr lang="en-NZ" sz="1600" dirty="0">
              <a:latin typeface="Arial Narrow" pitchFamily="34" charset="0"/>
              <a:cs typeface="Calibri" pitchFamily="34" charset="0"/>
            </a:endParaRPr>
          </a:p>
          <a:p>
            <a:pPr>
              <a:defRPr/>
            </a:pPr>
            <a:r>
              <a:rPr lang="en-NZ" sz="1600" dirty="0" smtClean="0">
                <a:solidFill>
                  <a:srgbClr val="C00000"/>
                </a:solidFill>
                <a:latin typeface="Arial Narrow" pitchFamily="34" charset="0"/>
                <a:cs typeface="Calibri" pitchFamily="34" charset="0"/>
              </a:rPr>
              <a:t>18 hubs at King </a:t>
            </a:r>
            <a:r>
              <a:rPr lang="en-NZ" sz="1600" dirty="0" err="1" smtClean="0">
                <a:solidFill>
                  <a:srgbClr val="C00000"/>
                </a:solidFill>
                <a:latin typeface="Arial Narrow" pitchFamily="34" charset="0"/>
                <a:cs typeface="Calibri" pitchFamily="34" charset="0"/>
              </a:rPr>
              <a:t>Abdulaziz</a:t>
            </a:r>
            <a:r>
              <a:rPr lang="en-NZ" sz="1600" dirty="0" smtClean="0">
                <a:solidFill>
                  <a:srgbClr val="C00000"/>
                </a:solidFill>
                <a:latin typeface="Arial Narrow" pitchFamily="34" charset="0"/>
                <a:cs typeface="Calibri" pitchFamily="34" charset="0"/>
              </a:rPr>
              <a:t> International Airport Hajj terminal in Jeddah</a:t>
            </a:r>
            <a:r>
              <a:rPr lang="en-NZ" sz="1600" dirty="0" smtClean="0">
                <a:latin typeface="Arial Narrow" pitchFamily="34" charset="0"/>
                <a:cs typeface="Calibri" pitchFamily="34" charset="0"/>
              </a:rPr>
              <a:t>, each with 2 clinical examination rooms: assess arriving pilgrims, </a:t>
            </a:r>
            <a:r>
              <a:rPr lang="en-NZ" sz="1600" b="1" dirty="0" smtClean="0">
                <a:solidFill>
                  <a:srgbClr val="C00000"/>
                </a:solidFill>
                <a:latin typeface="Arial Narrow" pitchFamily="34" charset="0"/>
                <a:cs typeface="Calibri" pitchFamily="34" charset="0"/>
              </a:rPr>
              <a:t>check  immunisation status, admin. prophylactic medicines</a:t>
            </a:r>
          </a:p>
          <a:p>
            <a:pPr>
              <a:defRPr/>
            </a:pPr>
            <a:endParaRPr lang="en-NZ" sz="1600" dirty="0" smtClean="0">
              <a:latin typeface="Arial Narrow" pitchFamily="34" charset="0"/>
              <a:cs typeface="Calibri" pitchFamily="34" charset="0"/>
            </a:endParaRPr>
          </a:p>
          <a:p>
            <a:pPr>
              <a:defRPr/>
            </a:pPr>
            <a:r>
              <a:rPr lang="en-NZ" sz="1600" dirty="0" smtClean="0">
                <a:latin typeface="Arial Narrow" pitchFamily="34" charset="0"/>
                <a:cs typeface="Calibri" pitchFamily="34" charset="0"/>
              </a:rPr>
              <a:t>The public health teams and teams at the ports of entry report back to the command centre on 9 communicable diseases: </a:t>
            </a:r>
            <a:r>
              <a:rPr lang="en-NZ" sz="1600" b="1" dirty="0" smtClean="0">
                <a:solidFill>
                  <a:srgbClr val="C00000"/>
                </a:solidFill>
                <a:latin typeface="Arial Narrow" pitchFamily="34" charset="0"/>
                <a:cs typeface="Calibri" pitchFamily="34" charset="0"/>
              </a:rPr>
              <a:t>influenza, influenza-like illness, meningococcal disease, food poisoning, viral haemorrhagic fevers, yellow fever, cholera, poliomyelitis, and plague</a:t>
            </a:r>
            <a:endParaRPr lang="en-GB" sz="1600" b="1" dirty="0" smtClean="0">
              <a:solidFill>
                <a:srgbClr val="C00000"/>
              </a:solidFill>
              <a:latin typeface="Arial Narrow" pitchFamily="34" charset="0"/>
              <a:cs typeface="Calibri" pitchFamily="34" charset="0"/>
            </a:endParaRPr>
          </a:p>
        </p:txBody>
      </p:sp>
    </p:spTree>
    <p:extLst>
      <p:ext uri="{BB962C8B-B14F-4D97-AF65-F5344CB8AC3E}">
        <p14:creationId xmlns:p14="http://schemas.microsoft.com/office/powerpoint/2010/main" val="835987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821" name="Picture 5" descr="Wom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404664"/>
            <a:ext cx="1512887" cy="590391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546818" name="Rectangle 2"/>
          <p:cNvSpPr>
            <a:spLocks noGrp="1" noChangeArrowheads="1"/>
          </p:cNvSpPr>
          <p:nvPr>
            <p:ph type="title"/>
          </p:nvPr>
        </p:nvSpPr>
        <p:spPr>
          <a:xfrm>
            <a:off x="762000" y="4572000"/>
            <a:ext cx="7842448" cy="1600200"/>
          </a:xfrm>
          <a:noFill/>
          <a:ln/>
        </p:spPr>
        <p:txBody>
          <a:bodyPr>
            <a:normAutofit/>
          </a:bodyPr>
          <a:lstStyle/>
          <a:p>
            <a:pPr algn="l"/>
            <a:r>
              <a:rPr lang="en-AU" sz="4000" dirty="0" smtClean="0">
                <a:latin typeface="Arial Narrow" pitchFamily="34" charset="0"/>
              </a:rPr>
              <a:t>Who </a:t>
            </a:r>
            <a:r>
              <a:rPr lang="en-AU" sz="4000" dirty="0">
                <a:latin typeface="Arial Narrow" pitchFamily="34" charset="0"/>
              </a:rPr>
              <a:t>are ‘the </a:t>
            </a:r>
            <a:r>
              <a:rPr lang="en-AU" sz="4000" dirty="0" smtClean="0">
                <a:latin typeface="Arial Narrow" pitchFamily="34" charset="0"/>
              </a:rPr>
              <a:t>Masses of Travellers</a:t>
            </a:r>
            <a:r>
              <a:rPr lang="en-AU" sz="4000" dirty="0">
                <a:latin typeface="Arial Narrow" pitchFamily="34" charset="0"/>
              </a:rPr>
              <a:t>’?</a:t>
            </a:r>
            <a:endParaRPr lang="en-US" sz="4000" dirty="0">
              <a:latin typeface="Arial Narrow" pitchFamily="34" charset="0"/>
            </a:endParaRPr>
          </a:p>
        </p:txBody>
      </p:sp>
      <p:sp>
        <p:nvSpPr>
          <p:cNvPr id="546819" name="Rectangle 3"/>
          <p:cNvSpPr>
            <a:spLocks noGrp="1" noChangeArrowheads="1"/>
          </p:cNvSpPr>
          <p:nvPr>
            <p:ph type="body" idx="1"/>
          </p:nvPr>
        </p:nvSpPr>
        <p:spPr>
          <a:xfrm>
            <a:off x="1619672" y="2636912"/>
            <a:ext cx="8316913" cy="5257800"/>
          </a:xfrm>
        </p:spPr>
        <p:txBody>
          <a:bodyPr/>
          <a:lstStyle/>
          <a:p>
            <a:pPr>
              <a:lnSpc>
                <a:spcPct val="80000"/>
              </a:lnSpc>
              <a:buFont typeface="Monotype Sorts" pitchFamily="2" charset="2"/>
              <a:buNone/>
            </a:pPr>
            <a:r>
              <a:rPr lang="en-US" sz="2400" b="0" dirty="0">
                <a:solidFill>
                  <a:srgbClr val="C00000"/>
                </a:solidFill>
                <a:effectLst>
                  <a:outerShdw blurRad="38100" dist="38100" dir="2700000" algn="tl">
                    <a:srgbClr val="000000"/>
                  </a:outerShdw>
                </a:effectLst>
                <a:latin typeface="Arial Narrow" pitchFamily="34" charset="0"/>
              </a:rPr>
              <a:t>MOBIL POPULATIONS </a:t>
            </a:r>
            <a:r>
              <a:rPr lang="en-US" sz="2000" b="0" i="1" dirty="0">
                <a:solidFill>
                  <a:srgbClr val="C00000"/>
                </a:solidFill>
                <a:effectLst>
                  <a:outerShdw blurRad="38100" dist="38100" dir="2700000" algn="tl">
                    <a:srgbClr val="000000"/>
                  </a:outerShdw>
                </a:effectLst>
                <a:latin typeface="Arial Narrow" pitchFamily="34" charset="0"/>
              </a:rPr>
              <a:t>(after Leggat P)</a:t>
            </a:r>
          </a:p>
          <a:p>
            <a:pPr lvl="1">
              <a:lnSpc>
                <a:spcPct val="80000"/>
              </a:lnSpc>
              <a:buClr>
                <a:schemeClr val="folHlink"/>
              </a:buClr>
              <a:buFont typeface="Monotype Sorts" pitchFamily="2" charset="2"/>
              <a:buChar char="n"/>
            </a:pPr>
            <a:r>
              <a:rPr lang="en-US" sz="2000" b="0" dirty="0">
                <a:latin typeface="Arial Narrow" pitchFamily="34" charset="0"/>
              </a:rPr>
              <a:t>Immigrants and Refugees</a:t>
            </a:r>
          </a:p>
          <a:p>
            <a:pPr lvl="1">
              <a:lnSpc>
                <a:spcPct val="80000"/>
              </a:lnSpc>
              <a:buClr>
                <a:schemeClr val="folHlink"/>
              </a:buClr>
              <a:buFont typeface="Monotype Sorts" pitchFamily="2" charset="2"/>
              <a:buChar char="n"/>
            </a:pPr>
            <a:r>
              <a:rPr lang="en-US" sz="2000" b="0" dirty="0">
                <a:latin typeface="Arial Narrow" pitchFamily="34" charset="0"/>
              </a:rPr>
              <a:t>Migrant and guest workers</a:t>
            </a:r>
          </a:p>
          <a:p>
            <a:pPr lvl="1">
              <a:lnSpc>
                <a:spcPct val="80000"/>
              </a:lnSpc>
              <a:buClr>
                <a:schemeClr val="folHlink"/>
              </a:buClr>
              <a:buFont typeface="Monotype Sorts" pitchFamily="2" charset="2"/>
              <a:buChar char="n"/>
            </a:pPr>
            <a:r>
              <a:rPr lang="en-US" sz="2000" b="0" dirty="0">
                <a:latin typeface="Arial Narrow" pitchFamily="34" charset="0"/>
              </a:rPr>
              <a:t>Missionaries</a:t>
            </a:r>
          </a:p>
          <a:p>
            <a:pPr lvl="1">
              <a:lnSpc>
                <a:spcPct val="80000"/>
              </a:lnSpc>
              <a:buClr>
                <a:schemeClr val="folHlink"/>
              </a:buClr>
              <a:buFont typeface="Monotype Sorts" pitchFamily="2" charset="2"/>
              <a:buChar char="n"/>
            </a:pPr>
            <a:r>
              <a:rPr lang="en-US" sz="2000" b="0" dirty="0">
                <a:latin typeface="Arial Narrow" pitchFamily="34" charset="0"/>
              </a:rPr>
              <a:t>Humanitarian Aid Workers</a:t>
            </a:r>
          </a:p>
          <a:p>
            <a:pPr lvl="1">
              <a:lnSpc>
                <a:spcPct val="80000"/>
              </a:lnSpc>
              <a:buClr>
                <a:schemeClr val="folHlink"/>
              </a:buClr>
              <a:buFont typeface="Monotype Sorts" pitchFamily="2" charset="2"/>
              <a:buChar char="n"/>
            </a:pPr>
            <a:r>
              <a:rPr lang="en-US" sz="2000" b="0" dirty="0">
                <a:latin typeface="Arial Narrow" pitchFamily="34" charset="0"/>
              </a:rPr>
              <a:t>Military </a:t>
            </a:r>
            <a:r>
              <a:rPr lang="en-US" sz="2000" b="0" dirty="0" smtClean="0">
                <a:latin typeface="Arial Narrow" pitchFamily="34" charset="0"/>
              </a:rPr>
              <a:t>personnel, Diplomatic corps</a:t>
            </a:r>
            <a:endParaRPr lang="en-US" sz="2000" b="0" dirty="0">
              <a:latin typeface="Arial Narrow" pitchFamily="34" charset="0"/>
            </a:endParaRPr>
          </a:p>
          <a:p>
            <a:pPr lvl="1">
              <a:lnSpc>
                <a:spcPct val="80000"/>
              </a:lnSpc>
              <a:buClr>
                <a:schemeClr val="folHlink"/>
              </a:buClr>
              <a:buFont typeface="Monotype Sorts" pitchFamily="2" charset="2"/>
              <a:buChar char="n"/>
            </a:pPr>
            <a:r>
              <a:rPr lang="en-US" sz="2000" b="0" dirty="0">
                <a:latin typeface="Arial Narrow" pitchFamily="34" charset="0"/>
              </a:rPr>
              <a:t>Scientists</a:t>
            </a:r>
          </a:p>
          <a:p>
            <a:pPr lvl="1">
              <a:lnSpc>
                <a:spcPct val="80000"/>
              </a:lnSpc>
              <a:buClr>
                <a:schemeClr val="folHlink"/>
              </a:buClr>
              <a:buFont typeface="Monotype Sorts" pitchFamily="2" charset="2"/>
              <a:buChar char="n"/>
            </a:pPr>
            <a:r>
              <a:rPr lang="en-US" sz="2000" b="0" dirty="0">
                <a:latin typeface="Arial Narrow" pitchFamily="34" charset="0"/>
              </a:rPr>
              <a:t>Students</a:t>
            </a:r>
          </a:p>
          <a:p>
            <a:pPr lvl="1">
              <a:lnSpc>
                <a:spcPct val="80000"/>
              </a:lnSpc>
              <a:buClr>
                <a:schemeClr val="folHlink"/>
              </a:buClr>
              <a:buFont typeface="Monotype Sorts" pitchFamily="2" charset="2"/>
              <a:buChar char="n"/>
            </a:pPr>
            <a:r>
              <a:rPr lang="en-US" sz="2000" b="0" dirty="0">
                <a:latin typeface="Arial Narrow" pitchFamily="34" charset="0"/>
              </a:rPr>
              <a:t>Business personnel and expatriates</a:t>
            </a:r>
          </a:p>
          <a:p>
            <a:pPr lvl="1">
              <a:lnSpc>
                <a:spcPct val="80000"/>
              </a:lnSpc>
              <a:buClr>
                <a:schemeClr val="folHlink"/>
              </a:buClr>
              <a:buFont typeface="Monotype Sorts" pitchFamily="2" charset="2"/>
              <a:buChar char="n"/>
            </a:pPr>
            <a:r>
              <a:rPr lang="en-US" sz="2000" b="0" dirty="0">
                <a:latin typeface="Arial Narrow" pitchFamily="34" charset="0"/>
              </a:rPr>
              <a:t>Aircrew, sailors, astronauts</a:t>
            </a:r>
          </a:p>
          <a:p>
            <a:pPr lvl="1">
              <a:lnSpc>
                <a:spcPct val="80000"/>
              </a:lnSpc>
              <a:buClr>
                <a:schemeClr val="folHlink"/>
              </a:buClr>
              <a:buFont typeface="Monotype Sorts" pitchFamily="2" charset="2"/>
              <a:buChar char="n"/>
            </a:pPr>
            <a:r>
              <a:rPr lang="en-US" sz="2000" b="0" dirty="0" smtClean="0">
                <a:latin typeface="Arial Narrow" pitchFamily="34" charset="0"/>
              </a:rPr>
              <a:t>Tourists</a:t>
            </a:r>
            <a:endParaRPr lang="en-US" sz="2000" b="0" dirty="0">
              <a:latin typeface="Arial Narrow" pitchFamily="34" charset="0"/>
            </a:endParaRPr>
          </a:p>
          <a:p>
            <a:pPr lvl="2">
              <a:lnSpc>
                <a:spcPct val="80000"/>
              </a:lnSpc>
              <a:buClr>
                <a:schemeClr val="folHlink"/>
              </a:buClr>
              <a:buFont typeface="Monotype Sorts" pitchFamily="2" charset="2"/>
              <a:buChar char="n"/>
            </a:pPr>
            <a:r>
              <a:rPr lang="en-US" sz="1600" b="0" dirty="0">
                <a:latin typeface="Arial Narrow" pitchFamily="34" charset="0"/>
              </a:rPr>
              <a:t>Cruise ships</a:t>
            </a:r>
          </a:p>
          <a:p>
            <a:pPr lvl="2">
              <a:lnSpc>
                <a:spcPct val="80000"/>
              </a:lnSpc>
              <a:buClr>
                <a:schemeClr val="folHlink"/>
              </a:buClr>
              <a:buFont typeface="Monotype Sorts" pitchFamily="2" charset="2"/>
              <a:buChar char="n"/>
            </a:pPr>
            <a:r>
              <a:rPr lang="en-US" sz="1600" b="0" dirty="0">
                <a:latin typeface="Arial Narrow" pitchFamily="34" charset="0"/>
              </a:rPr>
              <a:t>Eco-tourists</a:t>
            </a:r>
          </a:p>
          <a:p>
            <a:pPr lvl="2">
              <a:lnSpc>
                <a:spcPct val="80000"/>
              </a:lnSpc>
              <a:buClr>
                <a:schemeClr val="folHlink"/>
              </a:buClr>
              <a:buFont typeface="Monotype Sorts" pitchFamily="2" charset="2"/>
              <a:buChar char="n"/>
            </a:pPr>
            <a:r>
              <a:rPr lang="en-US" sz="1600" b="0" dirty="0">
                <a:latin typeface="Arial Narrow" pitchFamily="34" charset="0"/>
              </a:rPr>
              <a:t>Adventure tourism</a:t>
            </a:r>
          </a:p>
          <a:p>
            <a:pPr lvl="2">
              <a:lnSpc>
                <a:spcPct val="80000"/>
              </a:lnSpc>
              <a:buClr>
                <a:schemeClr val="folHlink"/>
              </a:buClr>
              <a:buFont typeface="Monotype Sorts" pitchFamily="2" charset="2"/>
              <a:buChar char="n"/>
            </a:pPr>
            <a:r>
              <a:rPr lang="en-US" sz="1600" b="0" dirty="0">
                <a:latin typeface="Arial Narrow" pitchFamily="34" charset="0"/>
              </a:rPr>
              <a:t>VFR ( Visiting Friends and Relatives )</a:t>
            </a:r>
          </a:p>
          <a:p>
            <a:pPr lvl="2">
              <a:lnSpc>
                <a:spcPct val="80000"/>
              </a:lnSpc>
              <a:buClr>
                <a:schemeClr val="folHlink"/>
              </a:buClr>
              <a:buFont typeface="Monotype Sorts" pitchFamily="2" charset="2"/>
              <a:buChar char="n"/>
            </a:pPr>
            <a:r>
              <a:rPr lang="en-US" sz="1600" b="0" dirty="0">
                <a:latin typeface="Arial Narrow" pitchFamily="34" charset="0"/>
              </a:rPr>
              <a:t>Sex tourists</a:t>
            </a:r>
          </a:p>
          <a:p>
            <a:pPr lvl="2">
              <a:lnSpc>
                <a:spcPct val="80000"/>
              </a:lnSpc>
              <a:buClr>
                <a:schemeClr val="folHlink"/>
              </a:buClr>
              <a:buFont typeface="Monotype Sorts" pitchFamily="2" charset="2"/>
              <a:buChar char="n"/>
            </a:pPr>
            <a:r>
              <a:rPr lang="en-US" sz="1600" b="0" dirty="0">
                <a:latin typeface="Arial Narrow" pitchFamily="34" charset="0"/>
              </a:rPr>
              <a:t>… et cetera</a:t>
            </a:r>
          </a:p>
          <a:p>
            <a:pPr>
              <a:lnSpc>
                <a:spcPct val="80000"/>
              </a:lnSpc>
              <a:buClr>
                <a:schemeClr val="tx2"/>
              </a:buClr>
            </a:pPr>
            <a:endParaRPr lang="en-US" sz="4000" b="0" dirty="0">
              <a:latin typeface="Arial Narrow" pitchFamily="34" charset="0"/>
            </a:endParaRPr>
          </a:p>
          <a:p>
            <a:pPr>
              <a:lnSpc>
                <a:spcPct val="80000"/>
              </a:lnSpc>
              <a:buClr>
                <a:schemeClr val="tx2"/>
              </a:buClr>
            </a:pPr>
            <a:endParaRPr lang="en-US" sz="4000" b="0" dirty="0">
              <a:latin typeface="Arial Narrow" pitchFamily="34" charset="0"/>
            </a:endParaRPr>
          </a:p>
          <a:p>
            <a:pPr>
              <a:lnSpc>
                <a:spcPct val="80000"/>
              </a:lnSpc>
            </a:pPr>
            <a:endParaRPr lang="en-US" sz="4000" b="0" dirty="0">
              <a:latin typeface="Arial Narrow" pitchFamily="34" charset="0"/>
            </a:endParaRPr>
          </a:p>
          <a:p>
            <a:pPr>
              <a:lnSpc>
                <a:spcPct val="80000"/>
              </a:lnSpc>
            </a:pPr>
            <a:endParaRPr lang="en-US" sz="4000" b="0" dirty="0">
              <a:latin typeface="Arial Narrow" pitchFamily="34" charset="0"/>
            </a:endParaRPr>
          </a:p>
          <a:p>
            <a:pPr>
              <a:lnSpc>
                <a:spcPct val="80000"/>
              </a:lnSpc>
            </a:pPr>
            <a:endParaRPr lang="en-US" sz="4000" b="0" dirty="0">
              <a:latin typeface="Arial Narrow" pitchFamily="34" charset="0"/>
            </a:endParaRPr>
          </a:p>
          <a:p>
            <a:pPr>
              <a:lnSpc>
                <a:spcPct val="80000"/>
              </a:lnSpc>
            </a:pPr>
            <a:endParaRPr lang="en-US" sz="4000" b="0" dirty="0">
              <a:latin typeface="Arial Narrow" pitchFamily="34" charset="0"/>
            </a:endParaRPr>
          </a:p>
          <a:p>
            <a:pPr>
              <a:lnSpc>
                <a:spcPct val="80000"/>
              </a:lnSpc>
            </a:pPr>
            <a:endParaRPr lang="en-NZ" sz="4000" dirty="0">
              <a:latin typeface="Arial Narrow" pitchFamily="34" charset="0"/>
            </a:endParaRPr>
          </a:p>
        </p:txBody>
      </p:sp>
      <p:sp>
        <p:nvSpPr>
          <p:cNvPr id="546820" name="Text Box 4"/>
          <p:cNvSpPr txBox="1">
            <a:spLocks noChangeArrowheads="1"/>
          </p:cNvSpPr>
          <p:nvPr/>
        </p:nvSpPr>
        <p:spPr bwMode="auto">
          <a:xfrm>
            <a:off x="5652120" y="1077913"/>
            <a:ext cx="3213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sz="2400" dirty="0">
                <a:solidFill>
                  <a:srgbClr val="C00000"/>
                </a:solidFill>
                <a:effectLst>
                  <a:outerShdw blurRad="38100" dist="38100" dir="2700000" algn="tl">
                    <a:srgbClr val="000000">
                      <a:alpha val="43137"/>
                    </a:srgbClr>
                  </a:outerShdw>
                </a:effectLst>
                <a:latin typeface="Arial Narrow" pitchFamily="34" charset="0"/>
              </a:rPr>
              <a:t>‘All the world’s a stage’</a:t>
            </a:r>
            <a:endParaRPr lang="en-NZ" sz="2400" dirty="0">
              <a:solidFill>
                <a:srgbClr val="C00000"/>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3624251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softEdge rad="12700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4572000"/>
            <a:ext cx="7914456" cy="1600200"/>
          </a:xfrm>
        </p:spPr>
        <p:txBody>
          <a:bodyPr>
            <a:normAutofit/>
          </a:bodyPr>
          <a:lstStyle/>
          <a:p>
            <a:pPr eaLnBrk="1" hangingPunct="1">
              <a:defRPr/>
            </a:pPr>
            <a:r>
              <a:rPr lang="en-NZ" sz="4400" dirty="0" smtClean="0">
                <a:latin typeface="Arial Narrow" pitchFamily="34" charset="0"/>
              </a:rPr>
              <a:t>Travel Health Practitioner Consult</a:t>
            </a:r>
            <a:endParaRPr lang="en-GB" sz="4400" dirty="0" smtClean="0">
              <a:latin typeface="Arial Narrow" pitchFamily="34" charset="0"/>
            </a:endParaRPr>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 y="1124744"/>
            <a:ext cx="9144000"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07788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081" y="401638"/>
            <a:ext cx="8252282" cy="5835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2000" endA="300" endPos="35000" dir="5400000" sy="-100000" algn="bl" rotWithShape="0"/>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99901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3841229876"/>
              </p:ext>
            </p:extLst>
          </p:nvPr>
        </p:nvGraphicFramePr>
        <p:xfrm>
          <a:off x="395536" y="-2054"/>
          <a:ext cx="8229600" cy="6858000"/>
        </p:xfrm>
        <a:graphic>
          <a:graphicData uri="http://schemas.openxmlformats.org/drawingml/2006/table">
            <a:tbl>
              <a:tblPr/>
              <a:tblGrid>
                <a:gridCol w="3048000"/>
                <a:gridCol w="5181600"/>
              </a:tblGrid>
              <a:tr h="325895">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dirty="0" smtClean="0">
                          <a:ln>
                            <a:noFill/>
                          </a:ln>
                          <a:solidFill>
                            <a:srgbClr val="FFFFFF"/>
                          </a:solidFill>
                          <a:effectLst>
                            <a:outerShdw blurRad="38100" dist="38100" dir="2700000" algn="tl">
                              <a:srgbClr val="000000"/>
                            </a:outerShdw>
                          </a:effectLst>
                          <a:latin typeface="Verdana" pitchFamily="34" charset="0"/>
                          <a:cs typeface="Arial" charset="0"/>
                        </a:rPr>
                        <a:t>Risks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smtClean="0">
                          <a:ln>
                            <a:noFill/>
                          </a:ln>
                          <a:solidFill>
                            <a:srgbClr val="FFFFFF"/>
                          </a:solidFill>
                          <a:effectLst>
                            <a:outerShdw blurRad="38100" dist="38100" dir="2700000" algn="tl">
                              <a:srgbClr val="000000"/>
                            </a:outerShdw>
                          </a:effectLst>
                          <a:latin typeface="Verdana" pitchFamily="34" charset="0"/>
                          <a:cs typeface="Arial" charset="0"/>
                        </a:rPr>
                        <a:t>Advice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25895">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Traveller’s diarrhoea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Food and water safety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05916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endParaRPr kumimoji="0" lang="en-NZ"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Management of dehydration, travellers’ diarrhoea</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Self-treatment, when to seek medical advice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05916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Sunburn, heat exhaustion, heat stroke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Sunscreen, good umbrella (allowed)</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Perform rituals at night, in shaded areas</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Recognition of symptoms of heat exhaustion and Mx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14738">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Stampede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Safety in numbers (stay with family members)</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Avoid extremely large crowds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703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Cardiovascular ischaemia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Rituals by proxy</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Consider using wheel-chair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703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Hand injuries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Arrange for slaughtering by professional butcher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703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Skin infections, esp feet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Good footwear</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Keep skin dry, protect exposed areas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14738">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Diabetes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May need to adjust insulin with stress, physical activity, food intake</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Check feet carefully, protective footwear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2000" endA="300" endPos="35000" dir="5400000" sy="-100000" algn="bl" rotWithShape="0"/>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8399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83568" y="4725144"/>
            <a:ext cx="7772400"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smtClean="0">
                <a:latin typeface="Arial Narrow" pitchFamily="34" charset="0"/>
              </a:rPr>
              <a:t>Infectious Disease Risks</a:t>
            </a:r>
            <a:endParaRPr lang="en-US" sz="4400" dirty="0" smtClean="0">
              <a:latin typeface="Arial Narrow" pitchFamily="34" charset="0"/>
            </a:endParaRPr>
          </a:p>
        </p:txBody>
      </p:sp>
      <p:graphicFrame>
        <p:nvGraphicFramePr>
          <p:cNvPr id="6" name="Group 24"/>
          <p:cNvGraphicFramePr>
            <a:graphicFrameLocks noGrp="1"/>
          </p:cNvGraphicFramePr>
          <p:nvPr>
            <p:ph idx="4294967295"/>
            <p:extLst>
              <p:ext uri="{D42A27DB-BD31-4B8C-83A1-F6EECF244321}">
                <p14:modId xmlns:p14="http://schemas.microsoft.com/office/powerpoint/2010/main" val="30710137"/>
              </p:ext>
            </p:extLst>
          </p:nvPr>
        </p:nvGraphicFramePr>
        <p:xfrm>
          <a:off x="969368" y="-27500"/>
          <a:ext cx="7200800" cy="5487654"/>
        </p:xfrm>
        <a:graphic>
          <a:graphicData uri="http://schemas.openxmlformats.org/drawingml/2006/table">
            <a:tbl>
              <a:tblPr/>
              <a:tblGrid>
                <a:gridCol w="3600400"/>
                <a:gridCol w="3600400"/>
              </a:tblGrid>
              <a:tr h="374534">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dirty="0" smtClean="0">
                          <a:ln>
                            <a:noFill/>
                          </a:ln>
                          <a:solidFill>
                            <a:srgbClr val="FFFFFF"/>
                          </a:solidFill>
                          <a:effectLst>
                            <a:outerShdw blurRad="38100" dist="38100" dir="2700000" algn="tl">
                              <a:srgbClr val="000000"/>
                            </a:outerShdw>
                          </a:effectLst>
                          <a:latin typeface="Arial Narrow" pitchFamily="34" charset="0"/>
                          <a:ea typeface="SimHei" pitchFamily="49" charset="-122"/>
                          <a:cs typeface="Arial" charset="0"/>
                        </a:rPr>
                        <a:t>Infection</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smtClean="0">
                          <a:ln>
                            <a:noFill/>
                          </a:ln>
                          <a:solidFill>
                            <a:srgbClr val="FFFFFF"/>
                          </a:solidFill>
                          <a:effectLst>
                            <a:outerShdw blurRad="38100" dist="38100" dir="2700000" algn="tl">
                              <a:srgbClr val="000000"/>
                            </a:outerShdw>
                          </a:effectLst>
                          <a:latin typeface="Arial Narrow" pitchFamily="34" charset="0"/>
                          <a:ea typeface="SimHei" pitchFamily="49" charset="-122"/>
                          <a:cs typeface="Arial" charset="0"/>
                        </a:rPr>
                        <a:t>Causes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6269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Hepatitis B, C and HIV</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Shaving of head by ill-trained barbers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Skin infections, especially of feet</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Humid, hot climate, long periods of standing/ walking</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109240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Travellers’ diarrhoea and Cholera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Poor hand hygiene</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Eating from street vendors</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Drinking contaminated water</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Inadequate storage of food</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Respiratory Tract Infection</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[RSV, </a:t>
                      </a:r>
                      <a:r>
                        <a:rPr kumimoji="0" lang="en-US" sz="1600" b="0" i="0" u="none" strike="noStrike" cap="none" normalizeH="0" baseline="0" dirty="0" err="1"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Parainfluenza</a:t>
                      </a: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 Adenovirus]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Crowed conditions and close contact</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Shared sleeping conditions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842712">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Meningococcal Disease</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Overcrowding</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Hugh Humidity</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Dense air </a:t>
                      </a:r>
                      <a:r>
                        <a:rPr kumimoji="0" lang="en-US" sz="1600" b="0" i="0" u="none" strike="noStrike" cap="none" normalizeH="0" baseline="0" dirty="0" err="1"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polution</a:t>
                      </a:r>
                      <a:endPar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93017">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Tuberculosis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Overcrowding</a:t>
                      </a:r>
                    </a:p>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Pilgrims from TB endemic Areas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1813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Hepatitis 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Food and water</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1813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Malaria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600" b="0" i="0" u="none" strike="noStrike" cap="none" normalizeH="0" baseline="0" dirty="0" smtClean="0">
                          <a:ln>
                            <a:noFill/>
                          </a:ln>
                          <a:solidFill>
                            <a:srgbClr val="000000"/>
                          </a:solidFill>
                          <a:effectLst>
                            <a:outerShdw blurRad="38100" dist="38100" dir="2700000" algn="tl">
                              <a:srgbClr val="FFFFFF"/>
                            </a:outerShdw>
                          </a:effectLst>
                          <a:latin typeface="Arial Narrow" pitchFamily="34" charset="0"/>
                          <a:ea typeface="SimHei" pitchFamily="49" charset="-122"/>
                          <a:cs typeface="Arial" charset="0"/>
                        </a:rPr>
                        <a:t>Not in Mecca, Medina, Jeddah</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bl>
          </a:graphicData>
        </a:graphic>
      </p:graphicFrame>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2000" endA="300" endPos="35000" dir="5400000" sy="-100000" algn="bl" rotWithShape="0"/>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9887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txBox="1">
            <a:spLocks/>
          </p:cNvSpPr>
          <p:nvPr/>
        </p:nvSpPr>
        <p:spPr>
          <a:xfrm>
            <a:off x="755576" y="4653136"/>
            <a:ext cx="7448872" cy="1470025"/>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dirty="0" smtClean="0">
                <a:latin typeface="Arial Narrow" pitchFamily="34" charset="0"/>
              </a:rPr>
              <a:t>Non-infectious disease risks</a:t>
            </a:r>
          </a:p>
        </p:txBody>
      </p:sp>
      <p:sp>
        <p:nvSpPr>
          <p:cNvPr id="7" name="Subtitle 4"/>
          <p:cNvSpPr txBox="1">
            <a:spLocks/>
          </p:cNvSpPr>
          <p:nvPr/>
        </p:nvSpPr>
        <p:spPr>
          <a:xfrm>
            <a:off x="755575" y="1615008"/>
            <a:ext cx="6134365" cy="3326160"/>
          </a:xfrm>
          <a:prstGeom prst="rect">
            <a:avLst/>
          </a:prstGeom>
        </p:spPr>
        <p:txBody>
          <a:bodyPr vert="horz" lIns="91440" tIns="45720" rIns="91440" bIns="45720" rtlCol="0" anchor="ctr" anchorCtr="0">
            <a:normAutofit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Font typeface="Wingdings" pitchFamily="2" charset="2"/>
              <a:buNone/>
              <a:defRPr/>
            </a:pPr>
            <a:r>
              <a:rPr lang="en-US" dirty="0" smtClean="0">
                <a:solidFill>
                  <a:schemeClr val="tx1"/>
                </a:solidFill>
                <a:latin typeface="Arial Narrow" pitchFamily="34" charset="0"/>
              </a:rPr>
              <a:t>Sunburn / Heat exhaustion / heat stroke</a:t>
            </a:r>
          </a:p>
          <a:p>
            <a:pPr marL="0" indent="0">
              <a:buFont typeface="Wingdings" pitchFamily="2" charset="2"/>
              <a:buNone/>
              <a:defRPr/>
            </a:pPr>
            <a:r>
              <a:rPr lang="en-US" dirty="0" smtClean="0">
                <a:solidFill>
                  <a:schemeClr val="tx1"/>
                </a:solidFill>
                <a:latin typeface="Arial Narrow" pitchFamily="34" charset="0"/>
              </a:rPr>
              <a:t>Cardiovascular disease</a:t>
            </a:r>
          </a:p>
          <a:p>
            <a:pPr marL="0" indent="0">
              <a:buFont typeface="Wingdings" pitchFamily="2" charset="2"/>
              <a:buNone/>
              <a:defRPr/>
            </a:pPr>
            <a:r>
              <a:rPr lang="en-US" dirty="0" smtClean="0">
                <a:solidFill>
                  <a:schemeClr val="tx1"/>
                </a:solidFill>
                <a:latin typeface="Arial Narrow" pitchFamily="34" charset="0"/>
              </a:rPr>
              <a:t>Trauma </a:t>
            </a:r>
          </a:p>
          <a:p>
            <a:pPr marL="0" indent="0">
              <a:buFont typeface="Wingdings" pitchFamily="2" charset="2"/>
              <a:buNone/>
              <a:defRPr/>
            </a:pPr>
            <a:r>
              <a:rPr lang="en-US" dirty="0" smtClean="0">
                <a:solidFill>
                  <a:schemeClr val="tx1"/>
                </a:solidFill>
                <a:latin typeface="Arial Narrow" pitchFamily="34" charset="0"/>
              </a:rPr>
              <a:t>	MVA, </a:t>
            </a:r>
          </a:p>
          <a:p>
            <a:pPr marL="0" indent="0">
              <a:buFont typeface="Wingdings" pitchFamily="2" charset="2"/>
              <a:buNone/>
              <a:defRPr/>
            </a:pPr>
            <a:r>
              <a:rPr lang="en-US" dirty="0">
                <a:solidFill>
                  <a:schemeClr val="tx1"/>
                </a:solidFill>
                <a:latin typeface="Arial Narrow" pitchFamily="34" charset="0"/>
              </a:rPr>
              <a:t>	</a:t>
            </a:r>
            <a:r>
              <a:rPr lang="en-US" dirty="0" smtClean="0">
                <a:solidFill>
                  <a:schemeClr val="tx1"/>
                </a:solidFill>
                <a:latin typeface="Arial Narrow" pitchFamily="34" charset="0"/>
              </a:rPr>
              <a:t>stampedes</a:t>
            </a:r>
          </a:p>
          <a:p>
            <a:pPr marL="0" indent="0">
              <a:buFont typeface="Wingdings" pitchFamily="2" charset="2"/>
              <a:buNone/>
              <a:defRPr/>
            </a:pPr>
            <a:r>
              <a:rPr lang="en-US" dirty="0">
                <a:solidFill>
                  <a:schemeClr val="tx1"/>
                </a:solidFill>
                <a:latin typeface="Arial Narrow" pitchFamily="34" charset="0"/>
              </a:rPr>
              <a:t>	</a:t>
            </a:r>
            <a:r>
              <a:rPr lang="en-US" dirty="0" smtClean="0">
                <a:solidFill>
                  <a:schemeClr val="tx1"/>
                </a:solidFill>
                <a:latin typeface="Arial Narrow" pitchFamily="34" charset="0"/>
              </a:rPr>
              <a:t>Hand injuries</a:t>
            </a:r>
          </a:p>
          <a:p>
            <a:pPr marL="0" indent="0">
              <a:buFont typeface="Wingdings" pitchFamily="2" charset="2"/>
              <a:buNone/>
              <a:defRPr/>
            </a:pPr>
            <a:r>
              <a:rPr lang="en-US" dirty="0" smtClean="0">
                <a:solidFill>
                  <a:schemeClr val="tx1"/>
                </a:solidFill>
                <a:latin typeface="Arial Narrow" pitchFamily="34" charset="0"/>
              </a:rPr>
              <a:t>	Stoning</a:t>
            </a:r>
          </a:p>
          <a:p>
            <a:pPr marL="0" indent="0">
              <a:buFont typeface="Wingdings" pitchFamily="2" charset="2"/>
              <a:buNone/>
              <a:defRPr/>
            </a:pPr>
            <a:r>
              <a:rPr lang="en-US" dirty="0" smtClean="0">
                <a:solidFill>
                  <a:schemeClr val="tx1"/>
                </a:solidFill>
                <a:latin typeface="Arial Narrow" pitchFamily="34" charset="0"/>
              </a:rPr>
              <a:t>	Burns</a:t>
            </a:r>
          </a:p>
        </p:txBody>
      </p:sp>
      <p:pic>
        <p:nvPicPr>
          <p:cNvPr id="8" name="Picture 2" descr="http://www.moh.gov.sa/en/Hajj1432/PublishingImages/0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5886" y="908720"/>
            <a:ext cx="3472325"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4812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moh.gov.sa/en/Hajj1432/PublishingImages/00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886" y="908720"/>
            <a:ext cx="3472325" cy="31683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idx="4294967295"/>
          </p:nvPr>
        </p:nvSpPr>
        <p:spPr>
          <a:xfrm>
            <a:off x="755576" y="5013176"/>
            <a:ext cx="8915400" cy="1143000"/>
          </a:xfrm>
        </p:spPr>
        <p:txBody>
          <a:bodyPr anchorCtr="0">
            <a:normAutofit/>
          </a:bodyPr>
          <a:lstStyle/>
          <a:p>
            <a:pPr eaLnBrk="1" hangingPunct="1">
              <a:defRPr/>
            </a:pPr>
            <a:r>
              <a:rPr lang="en-US" sz="4000" dirty="0" smtClean="0">
                <a:latin typeface="Arial Narrow" pitchFamily="34" charset="0"/>
              </a:rPr>
              <a:t>Sunburn / Heat exhaustion / Heat stroke</a:t>
            </a:r>
          </a:p>
        </p:txBody>
      </p:sp>
      <p:sp>
        <p:nvSpPr>
          <p:cNvPr id="7" name="Content Placeholder 2"/>
          <p:cNvSpPr>
            <a:spLocks noGrp="1"/>
          </p:cNvSpPr>
          <p:nvPr>
            <p:ph idx="4294967295"/>
          </p:nvPr>
        </p:nvSpPr>
        <p:spPr>
          <a:xfrm>
            <a:off x="683568" y="1340768"/>
            <a:ext cx="8229600" cy="4525963"/>
          </a:xfrm>
        </p:spPr>
        <p:txBody>
          <a:bodyPr>
            <a:normAutofit fontScale="92500" lnSpcReduction="20000"/>
          </a:bodyPr>
          <a:lstStyle/>
          <a:p>
            <a:pPr eaLnBrk="1" hangingPunct="1">
              <a:lnSpc>
                <a:spcPct val="80000"/>
              </a:lnSpc>
              <a:defRPr/>
            </a:pPr>
            <a:r>
              <a:rPr lang="en-US" sz="2600" dirty="0" smtClean="0">
                <a:solidFill>
                  <a:srgbClr val="C00000"/>
                </a:solidFill>
                <a:latin typeface="Arial Narrow" pitchFamily="34" charset="0"/>
              </a:rPr>
              <a:t>Leading cause </a:t>
            </a:r>
            <a:r>
              <a:rPr lang="en-US" sz="2600" dirty="0" smtClean="0">
                <a:latin typeface="Arial Narrow" pitchFamily="34" charset="0"/>
              </a:rPr>
              <a:t>of morbidity at the Hajj</a:t>
            </a:r>
          </a:p>
          <a:p>
            <a:pPr eaLnBrk="1" hangingPunct="1">
              <a:lnSpc>
                <a:spcPct val="80000"/>
              </a:lnSpc>
              <a:defRPr/>
            </a:pPr>
            <a:endParaRPr lang="en-US" sz="2600" dirty="0" smtClean="0">
              <a:latin typeface="Arial Narrow" pitchFamily="34" charset="0"/>
            </a:endParaRPr>
          </a:p>
          <a:p>
            <a:pPr eaLnBrk="1" hangingPunct="1">
              <a:lnSpc>
                <a:spcPct val="80000"/>
              </a:lnSpc>
              <a:defRPr/>
            </a:pPr>
            <a:r>
              <a:rPr lang="en-US" sz="2600" dirty="0" smtClean="0">
                <a:latin typeface="Arial Narrow" pitchFamily="34" charset="0"/>
              </a:rPr>
              <a:t>Summer: 	day temp &gt; 45°C</a:t>
            </a:r>
          </a:p>
          <a:p>
            <a:pPr eaLnBrk="1" hangingPunct="1">
              <a:lnSpc>
                <a:spcPct val="80000"/>
              </a:lnSpc>
              <a:defRPr/>
            </a:pPr>
            <a:r>
              <a:rPr lang="en-US" sz="2600" dirty="0" smtClean="0">
                <a:latin typeface="Arial Narrow" pitchFamily="34" charset="0"/>
              </a:rPr>
              <a:t>Winter: 	25-30°C </a:t>
            </a:r>
          </a:p>
          <a:p>
            <a:pPr eaLnBrk="1" hangingPunct="1">
              <a:lnSpc>
                <a:spcPct val="80000"/>
              </a:lnSpc>
              <a:defRPr/>
            </a:pPr>
            <a:endParaRPr lang="en-US" sz="2600" dirty="0" smtClean="0">
              <a:latin typeface="Arial Narrow" pitchFamily="34" charset="0"/>
            </a:endParaRPr>
          </a:p>
          <a:p>
            <a:pPr eaLnBrk="1" hangingPunct="1">
              <a:lnSpc>
                <a:spcPct val="80000"/>
              </a:lnSpc>
              <a:defRPr/>
            </a:pPr>
            <a:r>
              <a:rPr lang="en-AU" sz="2600" dirty="0" smtClean="0">
                <a:latin typeface="Arial Narrow" pitchFamily="34" charset="0"/>
              </a:rPr>
              <a:t>Causes: </a:t>
            </a:r>
          </a:p>
          <a:p>
            <a:pPr lvl="1" eaLnBrk="1" hangingPunct="1">
              <a:lnSpc>
                <a:spcPct val="80000"/>
              </a:lnSpc>
              <a:defRPr/>
            </a:pPr>
            <a:r>
              <a:rPr lang="en-AU" sz="2600" dirty="0" smtClean="0">
                <a:solidFill>
                  <a:srgbClr val="C00000"/>
                </a:solidFill>
                <a:latin typeface="Arial Narrow" pitchFamily="34" charset="0"/>
              </a:rPr>
              <a:t>Lack of acclimatisation / fluids</a:t>
            </a:r>
          </a:p>
          <a:p>
            <a:pPr lvl="1" eaLnBrk="1" hangingPunct="1">
              <a:lnSpc>
                <a:spcPct val="80000"/>
              </a:lnSpc>
              <a:defRPr/>
            </a:pPr>
            <a:r>
              <a:rPr lang="en-AU" sz="2600" dirty="0" smtClean="0">
                <a:solidFill>
                  <a:srgbClr val="C00000"/>
                </a:solidFill>
                <a:latin typeface="Arial Narrow" pitchFamily="34" charset="0"/>
              </a:rPr>
              <a:t>Arduous physical rituals</a:t>
            </a:r>
          </a:p>
          <a:p>
            <a:pPr lvl="1" eaLnBrk="1" hangingPunct="1">
              <a:lnSpc>
                <a:spcPct val="80000"/>
              </a:lnSpc>
              <a:defRPr/>
            </a:pPr>
            <a:r>
              <a:rPr lang="en-AU" sz="2600" dirty="0">
                <a:solidFill>
                  <a:srgbClr val="C00000"/>
                </a:solidFill>
                <a:latin typeface="Arial Narrow" pitchFamily="34" charset="0"/>
              </a:rPr>
              <a:t>E</a:t>
            </a:r>
            <a:r>
              <a:rPr lang="en-AU" sz="2600" dirty="0" smtClean="0">
                <a:solidFill>
                  <a:srgbClr val="C00000"/>
                </a:solidFill>
                <a:latin typeface="Arial Narrow" pitchFamily="34" charset="0"/>
              </a:rPr>
              <a:t>xposed areas limited / no shade </a:t>
            </a:r>
          </a:p>
          <a:p>
            <a:pPr lvl="1" eaLnBrk="1" hangingPunct="1">
              <a:lnSpc>
                <a:spcPct val="80000"/>
              </a:lnSpc>
              <a:defRPr/>
            </a:pPr>
            <a:r>
              <a:rPr lang="en-AU" sz="2600" dirty="0" smtClean="0">
                <a:solidFill>
                  <a:srgbClr val="C00000"/>
                </a:solidFill>
                <a:latin typeface="Arial Narrow" pitchFamily="34" charset="0"/>
              </a:rPr>
              <a:t>Men: not permitted to cover heads</a:t>
            </a:r>
          </a:p>
          <a:p>
            <a:pPr lvl="1" eaLnBrk="1" hangingPunct="1">
              <a:lnSpc>
                <a:spcPct val="80000"/>
              </a:lnSpc>
              <a:defRPr/>
            </a:pPr>
            <a:endParaRPr lang="en-US" sz="2600" dirty="0" smtClean="0">
              <a:latin typeface="Arial Narrow" pitchFamily="34" charset="0"/>
            </a:endParaRPr>
          </a:p>
          <a:p>
            <a:pPr eaLnBrk="1" hangingPunct="1">
              <a:lnSpc>
                <a:spcPct val="80000"/>
              </a:lnSpc>
              <a:defRPr/>
            </a:pPr>
            <a:r>
              <a:rPr lang="en-US" sz="2600" dirty="0" smtClean="0">
                <a:solidFill>
                  <a:srgbClr val="C00000"/>
                </a:solidFill>
                <a:latin typeface="Arial Narrow" pitchFamily="34" charset="0"/>
              </a:rPr>
              <a:t>Rituals in the desert </a:t>
            </a:r>
            <a:r>
              <a:rPr lang="en-US" sz="2600" dirty="0" smtClean="0">
                <a:latin typeface="Arial Narrow" pitchFamily="34" charset="0"/>
              </a:rPr>
              <a:t>at Arafat high risk</a:t>
            </a:r>
          </a:p>
          <a:p>
            <a:pPr>
              <a:lnSpc>
                <a:spcPct val="80000"/>
              </a:lnSpc>
              <a:defRPr/>
            </a:pPr>
            <a:r>
              <a:rPr lang="en-NZ" sz="2600" dirty="0" smtClean="0">
                <a:solidFill>
                  <a:srgbClr val="C00000"/>
                </a:solidFill>
                <a:latin typeface="Arial Narrow" pitchFamily="34" charset="0"/>
              </a:rPr>
              <a:t>Desert </a:t>
            </a:r>
            <a:r>
              <a:rPr lang="en-NZ" sz="2600" dirty="0">
                <a:solidFill>
                  <a:srgbClr val="C00000"/>
                </a:solidFill>
                <a:latin typeface="Arial Narrow" pitchFamily="34" charset="0"/>
              </a:rPr>
              <a:t>sand </a:t>
            </a:r>
            <a:r>
              <a:rPr lang="en-NZ" sz="2600" dirty="0" smtClean="0">
                <a:solidFill>
                  <a:srgbClr val="C00000"/>
                </a:solidFill>
                <a:latin typeface="Arial Narrow" pitchFamily="34" charset="0"/>
              </a:rPr>
              <a:t>reaches </a:t>
            </a:r>
            <a:r>
              <a:rPr lang="en-NZ" sz="2600" dirty="0">
                <a:solidFill>
                  <a:srgbClr val="C00000"/>
                </a:solidFill>
                <a:latin typeface="Arial Narrow" pitchFamily="34" charset="0"/>
              </a:rPr>
              <a:t>high temperatures</a:t>
            </a:r>
            <a:r>
              <a:rPr lang="en-NZ" sz="2600" dirty="0">
                <a:latin typeface="Arial Narrow" pitchFamily="34" charset="0"/>
              </a:rPr>
              <a:t>; </a:t>
            </a:r>
            <a:r>
              <a:rPr lang="en-NZ" sz="2600" dirty="0" smtClean="0">
                <a:latin typeface="Arial Narrow" pitchFamily="34" charset="0"/>
              </a:rPr>
              <a:t>need good </a:t>
            </a:r>
            <a:r>
              <a:rPr lang="en-NZ" sz="2600" dirty="0">
                <a:latin typeface="Arial Narrow" pitchFamily="34" charset="0"/>
              </a:rPr>
              <a:t>quality footwear </a:t>
            </a:r>
            <a:endParaRPr lang="en-NZ" sz="2600" dirty="0" smtClean="0">
              <a:latin typeface="Arial Narrow" pitchFamily="34" charset="0"/>
            </a:endParaRPr>
          </a:p>
          <a:p>
            <a:pPr>
              <a:lnSpc>
                <a:spcPct val="80000"/>
              </a:lnSpc>
              <a:defRPr/>
            </a:pPr>
            <a:r>
              <a:rPr lang="en-NZ" sz="2600" dirty="0" smtClean="0">
                <a:solidFill>
                  <a:srgbClr val="C00000"/>
                </a:solidFill>
                <a:latin typeface="Arial Narrow" pitchFamily="34" charset="0"/>
              </a:rPr>
              <a:t>Footwear</a:t>
            </a:r>
            <a:r>
              <a:rPr lang="en-NZ" sz="2600" dirty="0" smtClean="0">
                <a:latin typeface="Arial Narrow" pitchFamily="34" charset="0"/>
              </a:rPr>
              <a:t> </a:t>
            </a:r>
            <a:r>
              <a:rPr lang="en-NZ" sz="2600" dirty="0">
                <a:latin typeface="Arial Narrow" pitchFamily="34" charset="0"/>
              </a:rPr>
              <a:t>must be removed during times of </a:t>
            </a:r>
            <a:r>
              <a:rPr lang="en-NZ" sz="2600" dirty="0" smtClean="0">
                <a:latin typeface="Arial Narrow" pitchFamily="34" charset="0"/>
              </a:rPr>
              <a:t>prayer</a:t>
            </a:r>
            <a:endParaRPr lang="en-NZ" sz="2600" dirty="0">
              <a:latin typeface="Arial Narrow" pitchFamily="34" charset="0"/>
            </a:endParaRPr>
          </a:p>
          <a:p>
            <a:pPr eaLnBrk="1" hangingPunct="1">
              <a:lnSpc>
                <a:spcPct val="80000"/>
              </a:lnSpc>
              <a:defRPr/>
            </a:pPr>
            <a:endParaRPr lang="en-US" sz="2600" dirty="0" smtClean="0">
              <a:latin typeface="Arial Narrow" pitchFamily="34" charset="0"/>
            </a:endParaRPr>
          </a:p>
          <a:p>
            <a:pPr eaLnBrk="1" hangingPunct="1">
              <a:lnSpc>
                <a:spcPct val="80000"/>
              </a:lnSpc>
              <a:defRPr/>
            </a:pPr>
            <a:endParaRPr lang="en-US" sz="3000" dirty="0" smtClean="0">
              <a:latin typeface="Arial Narrow" pitchFamily="34" charset="0"/>
            </a:endParaRPr>
          </a:p>
          <a:p>
            <a:pPr eaLnBrk="1" hangingPunct="1">
              <a:lnSpc>
                <a:spcPct val="80000"/>
              </a:lnSpc>
              <a:defRPr/>
            </a:pPr>
            <a:endParaRPr lang="en-US" sz="3000" dirty="0" smtClean="0">
              <a:latin typeface="Arial Narrow" pitchFamily="34" charset="0"/>
            </a:endParaRPr>
          </a:p>
        </p:txBody>
      </p:sp>
    </p:spTree>
    <p:extLst>
      <p:ext uri="{BB962C8B-B14F-4D97-AF65-F5344CB8AC3E}">
        <p14:creationId xmlns:p14="http://schemas.microsoft.com/office/powerpoint/2010/main" val="24411438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ts3.mm.bing.net/th?id=H.4682842625869042&amp;pid=1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4469" y="2132856"/>
            <a:ext cx="2857500" cy="18288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755576" y="5013176"/>
            <a:ext cx="8229600" cy="1143000"/>
          </a:xfrm>
        </p:spPr>
        <p:txBody>
          <a:bodyPr anchorCtr="0">
            <a:normAutofit/>
          </a:bodyPr>
          <a:lstStyle/>
          <a:p>
            <a:pPr eaLnBrk="1" hangingPunct="1">
              <a:defRPr/>
            </a:pPr>
            <a:r>
              <a:rPr lang="en-US" sz="4400" dirty="0" smtClean="0">
                <a:latin typeface="Arial Narrow" pitchFamily="34" charset="0"/>
              </a:rPr>
              <a:t>Cardiovascular disease</a:t>
            </a:r>
          </a:p>
        </p:txBody>
      </p:sp>
      <p:sp>
        <p:nvSpPr>
          <p:cNvPr id="3" name="Content Placeholder 2"/>
          <p:cNvSpPr>
            <a:spLocks noGrp="1"/>
          </p:cNvSpPr>
          <p:nvPr>
            <p:ph idx="4294967295"/>
          </p:nvPr>
        </p:nvSpPr>
        <p:spPr>
          <a:xfrm>
            <a:off x="683568" y="1268760"/>
            <a:ext cx="7474024" cy="3949899"/>
          </a:xfrm>
        </p:spPr>
        <p:txBody>
          <a:bodyPr/>
          <a:lstStyle/>
          <a:p>
            <a:pPr eaLnBrk="1" hangingPunct="1">
              <a:defRPr/>
            </a:pPr>
            <a:r>
              <a:rPr lang="en-US" dirty="0" smtClean="0">
                <a:solidFill>
                  <a:srgbClr val="C00000"/>
                </a:solidFill>
                <a:latin typeface="Arial Narrow" pitchFamily="34" charset="0"/>
              </a:rPr>
              <a:t>Most common cause of death </a:t>
            </a:r>
            <a:r>
              <a:rPr lang="en-US" dirty="0" smtClean="0">
                <a:latin typeface="Arial Narrow" pitchFamily="34" charset="0"/>
              </a:rPr>
              <a:t>in Hajj (43%)</a:t>
            </a:r>
          </a:p>
          <a:p>
            <a:pPr eaLnBrk="1" hangingPunct="1">
              <a:defRPr/>
            </a:pPr>
            <a:endParaRPr lang="en-US" dirty="0" smtClean="0">
              <a:latin typeface="Arial Narrow" pitchFamily="34" charset="0"/>
            </a:endParaRPr>
          </a:p>
          <a:p>
            <a:pPr eaLnBrk="1" hangingPunct="1">
              <a:defRPr/>
            </a:pPr>
            <a:r>
              <a:rPr lang="en-US" dirty="0" smtClean="0">
                <a:solidFill>
                  <a:srgbClr val="C00000"/>
                </a:solidFill>
                <a:latin typeface="Arial Narrow" pitchFamily="34" charset="0"/>
              </a:rPr>
              <a:t>Hajj physically demanding </a:t>
            </a:r>
            <a:r>
              <a:rPr lang="en-US" dirty="0" smtClean="0">
                <a:latin typeface="Arial Narrow" pitchFamily="34" charset="0"/>
                <a:sym typeface="Wingdings" pitchFamily="2" charset="2"/>
              </a:rPr>
              <a:t> precipitate </a:t>
            </a:r>
            <a:r>
              <a:rPr lang="en-US" dirty="0" err="1" smtClean="0">
                <a:latin typeface="Arial Narrow" pitchFamily="34" charset="0"/>
                <a:sym typeface="Wingdings" pitchFamily="2" charset="2"/>
              </a:rPr>
              <a:t>ischaemia</a:t>
            </a:r>
            <a:endParaRPr lang="en-US" dirty="0" smtClean="0">
              <a:latin typeface="Arial Narrow" pitchFamily="34" charset="0"/>
              <a:sym typeface="Wingdings" pitchFamily="2" charset="2"/>
            </a:endParaRPr>
          </a:p>
          <a:p>
            <a:pPr eaLnBrk="1" hangingPunct="1">
              <a:defRPr/>
            </a:pPr>
            <a:endParaRPr lang="en-US" dirty="0" smtClean="0">
              <a:latin typeface="Arial Narrow" pitchFamily="34" charset="0"/>
              <a:sym typeface="Wingdings" pitchFamily="2" charset="2"/>
            </a:endParaRPr>
          </a:p>
          <a:p>
            <a:pPr eaLnBrk="1" hangingPunct="1">
              <a:defRPr/>
            </a:pPr>
            <a:r>
              <a:rPr lang="en-US" dirty="0" smtClean="0">
                <a:latin typeface="Arial Narrow" pitchFamily="34" charset="0"/>
              </a:rPr>
              <a:t>Most pilgrims have </a:t>
            </a:r>
            <a:r>
              <a:rPr lang="en-US" dirty="0" smtClean="0">
                <a:solidFill>
                  <a:srgbClr val="C00000"/>
                </a:solidFill>
                <a:latin typeface="Arial Narrow" pitchFamily="34" charset="0"/>
              </a:rPr>
              <a:t>out of hospital cardiac arrest                            </a:t>
            </a:r>
            <a:r>
              <a:rPr lang="en-US" dirty="0" smtClean="0">
                <a:latin typeface="Arial Narrow" pitchFamily="34" charset="0"/>
              </a:rPr>
              <a:t>	</a:t>
            </a:r>
            <a:r>
              <a:rPr lang="en-US" dirty="0" smtClean="0">
                <a:latin typeface="Arial Narrow" pitchFamily="34" charset="0"/>
                <a:sym typeface="Wingdings" pitchFamily="2" charset="2"/>
              </a:rPr>
              <a:t> rarely resuscitated!!</a:t>
            </a:r>
          </a:p>
          <a:p>
            <a:pPr eaLnBrk="1" hangingPunct="1">
              <a:defRPr/>
            </a:pPr>
            <a:endParaRPr lang="en-US" dirty="0" smtClean="0">
              <a:latin typeface="Arial Narrow" pitchFamily="34" charset="0"/>
              <a:sym typeface="Wingdings" pitchFamily="2" charset="2"/>
            </a:endParaRPr>
          </a:p>
          <a:p>
            <a:pPr eaLnBrk="1" hangingPunct="1">
              <a:defRPr/>
            </a:pPr>
            <a:r>
              <a:rPr lang="en-US" dirty="0" smtClean="0">
                <a:solidFill>
                  <a:srgbClr val="C00000"/>
                </a:solidFill>
                <a:latin typeface="Arial Narrow" pitchFamily="34" charset="0"/>
                <a:sym typeface="Wingdings" pitchFamily="2" charset="2"/>
              </a:rPr>
              <a:t>Difficulty and danger in retrieving </a:t>
            </a:r>
            <a:r>
              <a:rPr lang="en-US" dirty="0" err="1" smtClean="0">
                <a:solidFill>
                  <a:srgbClr val="C00000"/>
                </a:solidFill>
                <a:latin typeface="Arial Narrow" pitchFamily="34" charset="0"/>
                <a:sym typeface="Wingdings" pitchFamily="2" charset="2"/>
              </a:rPr>
              <a:t>peri</a:t>
            </a:r>
            <a:r>
              <a:rPr lang="en-US" dirty="0" smtClean="0">
                <a:solidFill>
                  <a:srgbClr val="C00000"/>
                </a:solidFill>
                <a:latin typeface="Arial Narrow" pitchFamily="34" charset="0"/>
                <a:sym typeface="Wingdings" pitchFamily="2" charset="2"/>
              </a:rPr>
              <a:t>-arrest </a:t>
            </a:r>
            <a:r>
              <a:rPr lang="en-US" dirty="0" smtClean="0">
                <a:latin typeface="Arial Narrow" pitchFamily="34" charset="0"/>
                <a:sym typeface="Wingdings" pitchFamily="2" charset="2"/>
              </a:rPr>
              <a:t>patients in large crowds</a:t>
            </a:r>
            <a:endParaRPr lang="en-US" dirty="0" smtClean="0">
              <a:latin typeface="Arial Narrow" pitchFamily="34" charset="0"/>
            </a:endParaRPr>
          </a:p>
          <a:p>
            <a:pPr lvl="1" eaLnBrk="1" hangingPunct="1">
              <a:defRPr/>
            </a:pPr>
            <a:endParaRPr lang="en-US" dirty="0" smtClean="0">
              <a:latin typeface="Arial Narrow" pitchFamily="34" charset="0"/>
            </a:endParaRPr>
          </a:p>
          <a:p>
            <a:pPr eaLnBrk="1" hangingPunct="1">
              <a:defRPr/>
            </a:pPr>
            <a:endParaRPr lang="en-US" dirty="0" smtClean="0">
              <a:latin typeface="Arial Narrow"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91774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5013176"/>
            <a:ext cx="8229600" cy="1143000"/>
          </a:xfrm>
        </p:spPr>
        <p:txBody>
          <a:bodyPr anchorCtr="0">
            <a:normAutofit/>
          </a:bodyPr>
          <a:lstStyle/>
          <a:p>
            <a:pPr eaLnBrk="1" hangingPunct="1">
              <a:defRPr/>
            </a:pPr>
            <a:r>
              <a:rPr lang="en-US" sz="4400" dirty="0" smtClean="0">
                <a:latin typeface="Arial Narrow" pitchFamily="34" charset="0"/>
              </a:rPr>
              <a:t>Trauma</a:t>
            </a:r>
          </a:p>
        </p:txBody>
      </p:sp>
      <p:sp>
        <p:nvSpPr>
          <p:cNvPr id="3" name="Content Placeholder 2"/>
          <p:cNvSpPr>
            <a:spLocks noGrp="1"/>
          </p:cNvSpPr>
          <p:nvPr>
            <p:ph idx="4294967295"/>
          </p:nvPr>
        </p:nvSpPr>
        <p:spPr>
          <a:xfrm>
            <a:off x="683568" y="908720"/>
            <a:ext cx="8229600" cy="4752528"/>
          </a:xfrm>
        </p:spPr>
        <p:txBody>
          <a:bodyPr>
            <a:normAutofit lnSpcReduction="10000"/>
          </a:bodyPr>
          <a:lstStyle/>
          <a:p>
            <a:pPr eaLnBrk="1" hangingPunct="1">
              <a:lnSpc>
                <a:spcPct val="80000"/>
              </a:lnSpc>
              <a:defRPr/>
            </a:pPr>
            <a:r>
              <a:rPr lang="en-US" dirty="0" smtClean="0">
                <a:solidFill>
                  <a:srgbClr val="C00000"/>
                </a:solidFill>
                <a:latin typeface="Arial Narrow" pitchFamily="34" charset="0"/>
              </a:rPr>
              <a:t>MVAs </a:t>
            </a:r>
          </a:p>
          <a:p>
            <a:pPr lvl="1" eaLnBrk="1" hangingPunct="1">
              <a:lnSpc>
                <a:spcPct val="80000"/>
              </a:lnSpc>
              <a:defRPr/>
            </a:pPr>
            <a:r>
              <a:rPr lang="en-US" sz="2400" dirty="0" smtClean="0">
                <a:latin typeface="Arial Narrow" pitchFamily="34" charset="0"/>
              </a:rPr>
              <a:t>Causes: 	dense traffic, </a:t>
            </a:r>
          </a:p>
          <a:p>
            <a:pPr marL="320040" lvl="1" indent="0" eaLnBrk="1" hangingPunct="1">
              <a:lnSpc>
                <a:spcPct val="80000"/>
              </a:lnSpc>
              <a:buNone/>
              <a:defRPr/>
            </a:pPr>
            <a:r>
              <a:rPr lang="en-US" sz="2400" dirty="0">
                <a:latin typeface="Arial Narrow" pitchFamily="34" charset="0"/>
              </a:rPr>
              <a:t>	</a:t>
            </a:r>
            <a:r>
              <a:rPr lang="en-US" sz="2400" dirty="0" smtClean="0">
                <a:latin typeface="Arial Narrow" pitchFamily="34" charset="0"/>
              </a:rPr>
              <a:t>	disordered traffic flow, </a:t>
            </a:r>
          </a:p>
          <a:p>
            <a:pPr marL="320040" lvl="1" indent="0" eaLnBrk="1" hangingPunct="1">
              <a:lnSpc>
                <a:spcPct val="80000"/>
              </a:lnSpc>
              <a:buNone/>
              <a:defRPr/>
            </a:pPr>
            <a:r>
              <a:rPr lang="en-US" sz="2400" dirty="0">
                <a:latin typeface="Arial Narrow" pitchFamily="34" charset="0"/>
              </a:rPr>
              <a:t>	</a:t>
            </a:r>
            <a:r>
              <a:rPr lang="en-US" sz="2400" dirty="0" smtClean="0">
                <a:latin typeface="Arial Narrow" pitchFamily="34" charset="0"/>
              </a:rPr>
              <a:t>	poor compliance with seat belts</a:t>
            </a:r>
          </a:p>
          <a:p>
            <a:pPr lvl="1" eaLnBrk="1" hangingPunct="1">
              <a:lnSpc>
                <a:spcPct val="80000"/>
              </a:lnSpc>
              <a:defRPr/>
            </a:pPr>
            <a:r>
              <a:rPr lang="en-US" sz="2400" dirty="0" smtClean="0">
                <a:latin typeface="Arial Narrow" pitchFamily="34" charset="0"/>
              </a:rPr>
              <a:t>Mecca: highest incidence of accidents</a:t>
            </a:r>
          </a:p>
          <a:p>
            <a:pPr marL="320040" lvl="1" indent="0" eaLnBrk="1" hangingPunct="1">
              <a:lnSpc>
                <a:spcPct val="80000"/>
              </a:lnSpc>
              <a:buNone/>
              <a:defRPr/>
            </a:pPr>
            <a:endParaRPr lang="en-US" sz="2400" dirty="0" smtClean="0">
              <a:latin typeface="Arial Narrow" pitchFamily="34" charset="0"/>
            </a:endParaRPr>
          </a:p>
          <a:p>
            <a:pPr eaLnBrk="1" hangingPunct="1">
              <a:lnSpc>
                <a:spcPct val="80000"/>
              </a:lnSpc>
              <a:defRPr/>
            </a:pPr>
            <a:r>
              <a:rPr lang="en-US" dirty="0" smtClean="0">
                <a:solidFill>
                  <a:srgbClr val="C00000"/>
                </a:solidFill>
                <a:latin typeface="Arial Narrow" pitchFamily="34" charset="0"/>
              </a:rPr>
              <a:t>Stampedes:</a:t>
            </a:r>
          </a:p>
          <a:p>
            <a:pPr lvl="1" eaLnBrk="1" hangingPunct="1">
              <a:lnSpc>
                <a:spcPct val="80000"/>
              </a:lnSpc>
              <a:defRPr/>
            </a:pPr>
            <a:r>
              <a:rPr lang="en-US" sz="2400" dirty="0" smtClean="0">
                <a:latin typeface="Arial Narrow" pitchFamily="34" charset="0"/>
              </a:rPr>
              <a:t>Large crowds in limited spaces </a:t>
            </a:r>
          </a:p>
          <a:p>
            <a:pPr marL="320040" lvl="1" indent="0" eaLnBrk="1" hangingPunct="1">
              <a:lnSpc>
                <a:spcPct val="80000"/>
              </a:lnSpc>
              <a:buNone/>
              <a:defRPr/>
            </a:pPr>
            <a:r>
              <a:rPr lang="en-US" sz="2400" dirty="0">
                <a:latin typeface="Arial Narrow" pitchFamily="34" charset="0"/>
                <a:sym typeface="Wingdings" pitchFamily="2" charset="2"/>
              </a:rPr>
              <a:t>	</a:t>
            </a:r>
            <a:r>
              <a:rPr lang="en-US" sz="2400" dirty="0" smtClean="0">
                <a:latin typeface="Arial Narrow" pitchFamily="34" charset="0"/>
                <a:sym typeface="Wingdings" pitchFamily="2" charset="2"/>
              </a:rPr>
              <a:t>	 1-2 individuals trip and fall </a:t>
            </a:r>
          </a:p>
          <a:p>
            <a:pPr marL="320040" lvl="1" indent="0" eaLnBrk="1" hangingPunct="1">
              <a:lnSpc>
                <a:spcPct val="80000"/>
              </a:lnSpc>
              <a:buNone/>
              <a:defRPr/>
            </a:pPr>
            <a:r>
              <a:rPr lang="en-US" sz="2400" dirty="0">
                <a:latin typeface="Arial Narrow" pitchFamily="34" charset="0"/>
                <a:sym typeface="Wingdings" pitchFamily="2" charset="2"/>
              </a:rPr>
              <a:t>	</a:t>
            </a:r>
            <a:r>
              <a:rPr lang="en-US" sz="2400" dirty="0" smtClean="0">
                <a:latin typeface="Arial Narrow" pitchFamily="34" charset="0"/>
                <a:sym typeface="Wingdings" pitchFamily="2" charset="2"/>
              </a:rPr>
              <a:t>	 precipitate stampede</a:t>
            </a:r>
          </a:p>
          <a:p>
            <a:pPr lvl="1" eaLnBrk="1" hangingPunct="1">
              <a:lnSpc>
                <a:spcPct val="80000"/>
              </a:lnSpc>
              <a:defRPr/>
            </a:pPr>
            <a:r>
              <a:rPr lang="en-US" sz="2400" dirty="0" smtClean="0">
                <a:latin typeface="Arial Narrow" pitchFamily="34" charset="0"/>
                <a:sym typeface="Wingdings" pitchFamily="2" charset="2"/>
              </a:rPr>
              <a:t>Mass panic</a:t>
            </a:r>
          </a:p>
          <a:p>
            <a:pPr lvl="1" eaLnBrk="1" hangingPunct="1">
              <a:lnSpc>
                <a:spcPct val="80000"/>
              </a:lnSpc>
              <a:defRPr/>
            </a:pPr>
            <a:r>
              <a:rPr lang="en-US" sz="2400" dirty="0" smtClean="0">
                <a:latin typeface="Arial Narrow" pitchFamily="34" charset="0"/>
                <a:sym typeface="Wingdings" pitchFamily="2" charset="2"/>
              </a:rPr>
              <a:t>Death via head injury or asphyxiation</a:t>
            </a:r>
          </a:p>
          <a:p>
            <a:pPr lvl="1" eaLnBrk="1" hangingPunct="1">
              <a:lnSpc>
                <a:spcPct val="80000"/>
              </a:lnSpc>
              <a:defRPr/>
            </a:pPr>
            <a:r>
              <a:rPr lang="en-US" sz="2400" dirty="0" smtClean="0">
                <a:latin typeface="Arial Narrow" pitchFamily="34" charset="0"/>
                <a:sym typeface="Wingdings" pitchFamily="2" charset="2"/>
              </a:rPr>
              <a:t>High risk areas: 	</a:t>
            </a:r>
            <a:r>
              <a:rPr lang="en-US" sz="2400" dirty="0" err="1" smtClean="0">
                <a:latin typeface="Arial Narrow" pitchFamily="34" charset="0"/>
                <a:sym typeface="Wingdings" pitchFamily="2" charset="2"/>
              </a:rPr>
              <a:t>Jamarat</a:t>
            </a:r>
            <a:r>
              <a:rPr lang="en-US" sz="2400" dirty="0" smtClean="0">
                <a:latin typeface="Arial Narrow" pitchFamily="34" charset="0"/>
                <a:sym typeface="Wingdings" pitchFamily="2" charset="2"/>
              </a:rPr>
              <a:t> (ritualistic stoning),    					Circumambulation at </a:t>
            </a:r>
            <a:r>
              <a:rPr lang="en-US" sz="2400" dirty="0" err="1" smtClean="0">
                <a:latin typeface="Arial Narrow" pitchFamily="34" charset="0"/>
                <a:sym typeface="Wingdings" pitchFamily="2" charset="2"/>
              </a:rPr>
              <a:t>Ka’abah</a:t>
            </a:r>
            <a:endParaRPr lang="en-US" sz="2400" dirty="0" smtClean="0">
              <a:latin typeface="Arial Narrow" pitchFamily="34" charset="0"/>
              <a:sym typeface="Wingdings" pitchFamily="2" charset="2"/>
            </a:endParaRPr>
          </a:p>
          <a:p>
            <a:pPr lvl="1" eaLnBrk="1" hangingPunct="1">
              <a:lnSpc>
                <a:spcPct val="80000"/>
              </a:lnSpc>
              <a:defRPr/>
            </a:pPr>
            <a:endParaRPr lang="en-US" sz="2600" dirty="0" smtClean="0">
              <a:latin typeface="Arial Narrow" pitchFamily="34" charset="0"/>
            </a:endParaRPr>
          </a:p>
          <a:p>
            <a:pPr lvl="1" eaLnBrk="1" hangingPunct="1">
              <a:lnSpc>
                <a:spcPct val="80000"/>
              </a:lnSpc>
              <a:defRPr/>
            </a:pPr>
            <a:endParaRPr lang="en-US" sz="2600" dirty="0" smtClean="0">
              <a:latin typeface="Arial Narrow"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7710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5013176"/>
            <a:ext cx="8229600" cy="1143000"/>
          </a:xfrm>
        </p:spPr>
        <p:txBody>
          <a:bodyPr anchorCtr="0">
            <a:normAutofit/>
          </a:bodyPr>
          <a:lstStyle/>
          <a:p>
            <a:pPr eaLnBrk="1" hangingPunct="1">
              <a:defRPr/>
            </a:pPr>
            <a:r>
              <a:rPr lang="en-US" sz="4400" dirty="0" smtClean="0">
                <a:latin typeface="Arial Narrow" pitchFamily="34" charset="0"/>
              </a:rPr>
              <a:t>Trauma</a:t>
            </a:r>
          </a:p>
        </p:txBody>
      </p:sp>
      <p:graphicFrame>
        <p:nvGraphicFramePr>
          <p:cNvPr id="3" name="Table 2"/>
          <p:cNvGraphicFramePr>
            <a:graphicFrameLocks noGrp="1"/>
          </p:cNvGraphicFramePr>
          <p:nvPr>
            <p:extLst>
              <p:ext uri="{D42A27DB-BD31-4B8C-83A1-F6EECF244321}">
                <p14:modId xmlns:p14="http://schemas.microsoft.com/office/powerpoint/2010/main" val="1152363712"/>
              </p:ext>
            </p:extLst>
          </p:nvPr>
        </p:nvGraphicFramePr>
        <p:xfrm>
          <a:off x="827584" y="807954"/>
          <a:ext cx="7467600" cy="4251492"/>
        </p:xfrm>
        <a:graphic>
          <a:graphicData uri="http://schemas.openxmlformats.org/drawingml/2006/table">
            <a:tbl>
              <a:tblPr/>
              <a:tblGrid>
                <a:gridCol w="990600"/>
                <a:gridCol w="6477000"/>
              </a:tblGrid>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dirty="0" smtClean="0">
                          <a:ln>
                            <a:noFill/>
                          </a:ln>
                          <a:solidFill>
                            <a:srgbClr val="FFFFFF"/>
                          </a:solidFill>
                          <a:effectLst>
                            <a:outerShdw blurRad="38100" dist="38100" dir="2700000" algn="tl">
                              <a:srgbClr val="000000"/>
                            </a:outerShdw>
                          </a:effectLst>
                          <a:latin typeface="Verdana" pitchFamily="34" charset="0"/>
                          <a:cs typeface="Arial" charset="0"/>
                        </a:rPr>
                        <a:t>Year</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064A2"/>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1" i="0" u="none" strike="noStrike" cap="none" normalizeH="0" baseline="0" smtClean="0">
                          <a:ln>
                            <a:noFill/>
                          </a:ln>
                          <a:solidFill>
                            <a:srgbClr val="FFFFFF"/>
                          </a:solidFill>
                          <a:effectLst>
                            <a:outerShdw blurRad="38100" dist="38100" dir="2700000" algn="tl">
                              <a:srgbClr val="000000"/>
                            </a:outerShdw>
                          </a:effectLst>
                          <a:latin typeface="Verdana" pitchFamily="34" charset="0"/>
                          <a:cs typeface="Arial" charset="0"/>
                        </a:rPr>
                        <a:t>Chronicle of Hajj disasters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064A2"/>
                    </a:solidFill>
                  </a:tcPr>
                </a:tc>
              </a:tr>
              <a:tr h="639984">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1990</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1426 pilgrims killed by stampede / asphyxiation in tunnel leading to holy sites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1994</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270 killed in stampede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1997</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343 pilgrims died and 1500 injuried in a fire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1998</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119 pilgrims died in a stampede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2001</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35 pilgrims died in stampede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2003</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14 pilgrims died in a stampede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2004</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251 pilgrims died in a stampede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r>
              <a:tr h="639984">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2006</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US" sz="1800" b="0" i="0" u="none" strike="noStrike" cap="none" normalizeH="0" baseline="0" smtClean="0">
                          <a:ln>
                            <a:noFill/>
                          </a:ln>
                          <a:solidFill>
                            <a:srgbClr val="000000"/>
                          </a:solidFill>
                          <a:effectLst>
                            <a:outerShdw blurRad="38100" dist="38100" dir="2700000" algn="tl">
                              <a:srgbClr val="FFFFFF"/>
                            </a:outerShdw>
                          </a:effectLst>
                          <a:latin typeface="Verdana" pitchFamily="34" charset="0"/>
                          <a:cs typeface="Arial" charset="0"/>
                        </a:rPr>
                        <a:t>76 pilgrims died after a hotel housing pilgrims collapsed; a stampede wounded 289, killing 380</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AF0"/>
                    </a:solidFill>
                  </a:tcPr>
                </a:tc>
              </a:tr>
              <a:tr h="37142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NZ"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2013</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Tx/>
                        <a:buNone/>
                        <a:tabLst/>
                      </a:pPr>
                      <a:r>
                        <a:rPr kumimoji="0" lang="en-NZ" sz="1800" b="0" i="0" u="none" strike="noStrike" cap="none" normalizeH="0" baseline="0" dirty="0" smtClean="0">
                          <a:ln>
                            <a:noFill/>
                          </a:ln>
                          <a:solidFill>
                            <a:srgbClr val="000000"/>
                          </a:solidFill>
                          <a:effectLst>
                            <a:outerShdw blurRad="38100" dist="38100" dir="2700000" algn="tl">
                              <a:srgbClr val="FFFFFF"/>
                            </a:outerShdw>
                          </a:effectLst>
                          <a:latin typeface="Verdana" pitchFamily="34" charset="0"/>
                          <a:cs typeface="Arial" charset="0"/>
                        </a:rPr>
                        <a:t>??</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D3E0"/>
                    </a:solidFill>
                  </a:tcPr>
                </a:tc>
              </a:tr>
            </a:tbl>
          </a:graphicData>
        </a:graphic>
      </p:graphicFrame>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3158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5013176"/>
            <a:ext cx="8229600" cy="1143000"/>
          </a:xfrm>
        </p:spPr>
        <p:txBody>
          <a:bodyPr anchorCtr="0">
            <a:normAutofit/>
          </a:bodyPr>
          <a:lstStyle/>
          <a:p>
            <a:pPr eaLnBrk="1" hangingPunct="1">
              <a:defRPr/>
            </a:pPr>
            <a:r>
              <a:rPr lang="en-US" sz="4400" dirty="0">
                <a:latin typeface="Arial Narrow" pitchFamily="34" charset="0"/>
              </a:rPr>
              <a:t>T</a:t>
            </a:r>
            <a:r>
              <a:rPr lang="en-US" sz="4400" dirty="0" smtClean="0">
                <a:latin typeface="Arial Narrow" pitchFamily="34" charset="0"/>
              </a:rPr>
              <a:t>rauma</a:t>
            </a:r>
          </a:p>
        </p:txBody>
      </p:sp>
      <p:sp>
        <p:nvSpPr>
          <p:cNvPr id="3" name="Content Placeholder 2"/>
          <p:cNvSpPr>
            <a:spLocks noGrp="1"/>
          </p:cNvSpPr>
          <p:nvPr>
            <p:ph idx="4294967295"/>
          </p:nvPr>
        </p:nvSpPr>
        <p:spPr>
          <a:xfrm>
            <a:off x="755576" y="692696"/>
            <a:ext cx="8229600" cy="4525963"/>
          </a:xfrm>
        </p:spPr>
        <p:txBody>
          <a:bodyPr/>
          <a:lstStyle/>
          <a:p>
            <a:pPr eaLnBrk="1" hangingPunct="1">
              <a:defRPr/>
            </a:pPr>
            <a:r>
              <a:rPr lang="en-US" dirty="0" smtClean="0">
                <a:solidFill>
                  <a:srgbClr val="C00000"/>
                </a:solidFill>
                <a:latin typeface="Arial Narrow" pitchFamily="34" charset="0"/>
                <a:sym typeface="Wingdings" pitchFamily="2" charset="2"/>
              </a:rPr>
              <a:t>Hand injuries </a:t>
            </a:r>
            <a:r>
              <a:rPr lang="en-US" dirty="0" smtClean="0">
                <a:latin typeface="Arial Narrow" pitchFamily="34" charset="0"/>
                <a:sym typeface="Wingdings" pitchFamily="2" charset="2"/>
              </a:rPr>
              <a:t>from ceremonial slaughtering of animals</a:t>
            </a:r>
          </a:p>
          <a:p>
            <a:pPr lvl="1" eaLnBrk="1" hangingPunct="1">
              <a:defRPr/>
            </a:pPr>
            <a:r>
              <a:rPr lang="en-US" dirty="0" smtClean="0">
                <a:latin typeface="Arial Narrow" pitchFamily="34" charset="0"/>
                <a:sym typeface="Wingdings" pitchFamily="2" charset="2"/>
              </a:rPr>
              <a:t>80% from knives (</a:t>
            </a:r>
            <a:r>
              <a:rPr lang="en-US" dirty="0" err="1" smtClean="0">
                <a:latin typeface="Arial Narrow" pitchFamily="34" charset="0"/>
                <a:sym typeface="Wingdings" pitchFamily="2" charset="2"/>
              </a:rPr>
              <a:t>Rahmann</a:t>
            </a:r>
            <a:r>
              <a:rPr lang="en-US" dirty="0" smtClean="0">
                <a:latin typeface="Arial Narrow" pitchFamily="34" charset="0"/>
                <a:sym typeface="Wingdings" pitchFamily="2" charset="2"/>
              </a:rPr>
              <a:t> et al 1999)</a:t>
            </a:r>
          </a:p>
          <a:p>
            <a:pPr lvl="1" eaLnBrk="1" hangingPunct="1">
              <a:defRPr/>
            </a:pPr>
            <a:endParaRPr lang="en-US" dirty="0" smtClean="0">
              <a:latin typeface="Arial Narrow" pitchFamily="34" charset="0"/>
              <a:sym typeface="Wingdings" pitchFamily="2" charset="2"/>
            </a:endParaRPr>
          </a:p>
          <a:p>
            <a:pPr eaLnBrk="1" hangingPunct="1">
              <a:defRPr/>
            </a:pPr>
            <a:r>
              <a:rPr lang="en-US" dirty="0" smtClean="0">
                <a:latin typeface="Arial Narrow" pitchFamily="34" charset="0"/>
                <a:sym typeface="Wingdings" pitchFamily="2" charset="2"/>
              </a:rPr>
              <a:t>Stoning</a:t>
            </a:r>
          </a:p>
          <a:p>
            <a:pPr lvl="1" eaLnBrk="1" hangingPunct="1">
              <a:defRPr/>
            </a:pPr>
            <a:r>
              <a:rPr lang="en-US" dirty="0" smtClean="0">
                <a:solidFill>
                  <a:srgbClr val="C00000"/>
                </a:solidFill>
                <a:latin typeface="Arial Narrow" pitchFamily="34" charset="0"/>
                <a:sym typeface="Wingdings" pitchFamily="2" charset="2"/>
              </a:rPr>
              <a:t>Over enthusiastic pilgrims </a:t>
            </a:r>
            <a:r>
              <a:rPr lang="en-US" dirty="0" smtClean="0">
                <a:latin typeface="Arial Narrow" pitchFamily="34" charset="0"/>
                <a:sym typeface="Wingdings" pitchFamily="2" charset="2"/>
              </a:rPr>
              <a:t>may hurl larger stones with great ferocity</a:t>
            </a:r>
          </a:p>
          <a:p>
            <a:pPr lvl="1" eaLnBrk="1" hangingPunct="1">
              <a:defRPr/>
            </a:pPr>
            <a:endParaRPr lang="en-US" dirty="0" smtClean="0">
              <a:latin typeface="Arial Narrow" pitchFamily="34" charset="0"/>
              <a:sym typeface="Wingdings" pitchFamily="2" charset="2"/>
            </a:endParaRPr>
          </a:p>
          <a:p>
            <a:pPr eaLnBrk="1" hangingPunct="1">
              <a:defRPr/>
            </a:pPr>
            <a:r>
              <a:rPr lang="en-US" dirty="0" smtClean="0">
                <a:latin typeface="Arial Narrow" pitchFamily="34" charset="0"/>
                <a:sym typeface="Wingdings" pitchFamily="2" charset="2"/>
              </a:rPr>
              <a:t>Burns to feet from standing barefoot on marble floors (in holy areas)</a:t>
            </a:r>
          </a:p>
          <a:p>
            <a:pPr lvl="1">
              <a:defRPr/>
            </a:pPr>
            <a:r>
              <a:rPr lang="en-US" dirty="0" smtClean="0">
                <a:solidFill>
                  <a:srgbClr val="C00000"/>
                </a:solidFill>
                <a:latin typeface="Arial Narrow" pitchFamily="34" charset="0"/>
                <a:sym typeface="Wingdings" pitchFamily="2" charset="2"/>
              </a:rPr>
              <a:t>Sand temperature gets very high</a:t>
            </a:r>
          </a:p>
          <a:p>
            <a:pPr eaLnBrk="1" hangingPunct="1">
              <a:defRPr/>
            </a:pPr>
            <a:endParaRPr lang="en-US" dirty="0" smtClean="0">
              <a:latin typeface="Arial Narrow"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049" y="4509120"/>
            <a:ext cx="1908175" cy="1639887"/>
          </a:xfrm>
          <a:prstGeom prst="rect">
            <a:avLst/>
          </a:prstGeom>
          <a:noFill/>
          <a:ln>
            <a:noFill/>
          </a:ln>
          <a:effectLst>
            <a:outerShdw dist="35921" dir="2700000" algn="ctr" rotWithShape="0">
              <a:schemeClr val="bg2"/>
            </a:outerShdw>
            <a:reflection blurRad="6350" stA="50000" endA="300" endPos="550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8611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a:xfrm>
            <a:off x="762000" y="5445224"/>
            <a:ext cx="6811168" cy="726976"/>
          </a:xfrm>
          <a:noFill/>
          <a:ln/>
        </p:spPr>
        <p:txBody>
          <a:bodyPr>
            <a:noAutofit/>
          </a:bodyPr>
          <a:lstStyle/>
          <a:p>
            <a:r>
              <a:rPr lang="en-AU" sz="4400" dirty="0" smtClean="0">
                <a:latin typeface="Arial Narrow" pitchFamily="34" charset="0"/>
              </a:rPr>
              <a:t>Mass Gatherings</a:t>
            </a:r>
            <a:endParaRPr lang="en-US" sz="4400" dirty="0">
              <a:latin typeface="Arial Narrow" pitchFamily="34" charset="0"/>
            </a:endParaRPr>
          </a:p>
        </p:txBody>
      </p:sp>
      <p:sp>
        <p:nvSpPr>
          <p:cNvPr id="530435" name="Rectangle 3"/>
          <p:cNvSpPr>
            <a:spLocks noGrp="1" noChangeArrowheads="1"/>
          </p:cNvSpPr>
          <p:nvPr>
            <p:ph type="body" idx="1"/>
          </p:nvPr>
        </p:nvSpPr>
        <p:spPr>
          <a:xfrm>
            <a:off x="683568" y="1196752"/>
            <a:ext cx="7632848" cy="4104456"/>
          </a:xfrm>
        </p:spPr>
        <p:txBody>
          <a:bodyPr>
            <a:noAutofit/>
          </a:bodyPr>
          <a:lstStyle/>
          <a:p>
            <a:pPr>
              <a:lnSpc>
                <a:spcPct val="80000"/>
              </a:lnSpc>
              <a:buClr>
                <a:schemeClr val="tx2"/>
              </a:buClr>
            </a:pPr>
            <a:r>
              <a:rPr lang="en-NZ" sz="2000" dirty="0">
                <a:latin typeface="Arial Narrow" pitchFamily="34" charset="0"/>
              </a:rPr>
              <a:t>The WHO defines a </a:t>
            </a:r>
            <a:r>
              <a:rPr lang="en-NZ" sz="2000" dirty="0">
                <a:solidFill>
                  <a:srgbClr val="C00000"/>
                </a:solidFill>
                <a:latin typeface="Arial Narrow" pitchFamily="34" charset="0"/>
              </a:rPr>
              <a:t>mass </a:t>
            </a:r>
            <a:r>
              <a:rPr lang="en-NZ" sz="2000" dirty="0" smtClean="0">
                <a:solidFill>
                  <a:srgbClr val="C00000"/>
                </a:solidFill>
                <a:latin typeface="Arial Narrow" pitchFamily="34" charset="0"/>
              </a:rPr>
              <a:t>gathering MG </a:t>
            </a:r>
            <a:r>
              <a:rPr lang="en-NZ" sz="2000" dirty="0">
                <a:latin typeface="Arial Narrow" pitchFamily="34" charset="0"/>
              </a:rPr>
              <a:t>as “an </a:t>
            </a:r>
            <a:r>
              <a:rPr lang="en-NZ" sz="2000" dirty="0">
                <a:solidFill>
                  <a:srgbClr val="C00000"/>
                </a:solidFill>
                <a:latin typeface="Arial Narrow" pitchFamily="34" charset="0"/>
              </a:rPr>
              <a:t>event [where] the number of people attending is sufficient to strain the planning and response resources of the community, state, or nation hosting the event</a:t>
            </a:r>
            <a:r>
              <a:rPr lang="en-NZ" sz="2000" dirty="0">
                <a:latin typeface="Arial Narrow" pitchFamily="34" charset="0"/>
              </a:rPr>
              <a:t>.” </a:t>
            </a:r>
          </a:p>
          <a:p>
            <a:pPr>
              <a:lnSpc>
                <a:spcPct val="80000"/>
              </a:lnSpc>
              <a:buClr>
                <a:schemeClr val="tx2"/>
              </a:buClr>
            </a:pPr>
            <a:endParaRPr lang="en-NZ" sz="2000" dirty="0">
              <a:latin typeface="Arial Narrow" pitchFamily="34" charset="0"/>
            </a:endParaRPr>
          </a:p>
          <a:p>
            <a:pPr>
              <a:lnSpc>
                <a:spcPct val="80000"/>
              </a:lnSpc>
              <a:buClr>
                <a:schemeClr val="tx2"/>
              </a:buClr>
            </a:pPr>
            <a:r>
              <a:rPr lang="en-NZ" sz="2000" dirty="0" smtClean="0">
                <a:latin typeface="Arial Narrow" pitchFamily="34" charset="0"/>
              </a:rPr>
              <a:t>Mass </a:t>
            </a:r>
            <a:r>
              <a:rPr lang="en-NZ" sz="2000" dirty="0">
                <a:latin typeface="Arial Narrow" pitchFamily="34" charset="0"/>
              </a:rPr>
              <a:t>gatherings can be </a:t>
            </a:r>
            <a:r>
              <a:rPr lang="en-NZ" sz="2000" dirty="0">
                <a:solidFill>
                  <a:srgbClr val="C00000"/>
                </a:solidFill>
                <a:latin typeface="Arial Narrow" pitchFamily="34" charset="0"/>
              </a:rPr>
              <a:t>spontaneous events</a:t>
            </a:r>
            <a:r>
              <a:rPr lang="en-NZ" sz="2000" dirty="0">
                <a:latin typeface="Arial Narrow" pitchFamily="34" charset="0"/>
              </a:rPr>
              <a:t>, </a:t>
            </a:r>
            <a:r>
              <a:rPr lang="en-NZ" sz="2000" dirty="0" smtClean="0">
                <a:latin typeface="Arial Narrow" pitchFamily="34" charset="0"/>
              </a:rPr>
              <a:t>e.g. funeral </a:t>
            </a:r>
            <a:r>
              <a:rPr lang="en-NZ" sz="2000" dirty="0">
                <a:latin typeface="Arial Narrow" pitchFamily="34" charset="0"/>
              </a:rPr>
              <a:t>for a head of state or a </a:t>
            </a:r>
            <a:r>
              <a:rPr lang="en-NZ" sz="2000" dirty="0" smtClean="0">
                <a:latin typeface="Arial Narrow" pitchFamily="34" charset="0"/>
              </a:rPr>
              <a:t>rally </a:t>
            </a:r>
            <a:r>
              <a:rPr lang="en-NZ" sz="2000" dirty="0">
                <a:latin typeface="Arial Narrow" pitchFamily="34" charset="0"/>
              </a:rPr>
              <a:t>or march, </a:t>
            </a:r>
            <a:r>
              <a:rPr lang="en-NZ" sz="2000" dirty="0" smtClean="0">
                <a:latin typeface="Arial Narrow" pitchFamily="34" charset="0"/>
              </a:rPr>
              <a:t>but </a:t>
            </a:r>
            <a:r>
              <a:rPr lang="en-NZ" sz="2000" dirty="0" smtClean="0">
                <a:solidFill>
                  <a:srgbClr val="C00000"/>
                </a:solidFill>
                <a:latin typeface="Arial Narrow" pitchFamily="34" charset="0"/>
              </a:rPr>
              <a:t>most </a:t>
            </a:r>
            <a:r>
              <a:rPr lang="en-NZ" sz="2000" dirty="0">
                <a:solidFill>
                  <a:srgbClr val="C00000"/>
                </a:solidFill>
                <a:latin typeface="Arial Narrow" pitchFamily="34" charset="0"/>
              </a:rPr>
              <a:t>are planned events</a:t>
            </a:r>
          </a:p>
          <a:p>
            <a:pPr>
              <a:lnSpc>
                <a:spcPct val="80000"/>
              </a:lnSpc>
              <a:buClr>
                <a:schemeClr val="tx2"/>
              </a:buClr>
            </a:pPr>
            <a:endParaRPr lang="en-NZ" sz="2000" dirty="0" smtClean="0">
              <a:latin typeface="Arial Narrow" pitchFamily="34" charset="0"/>
            </a:endParaRPr>
          </a:p>
          <a:p>
            <a:pPr>
              <a:lnSpc>
                <a:spcPct val="80000"/>
              </a:lnSpc>
              <a:buClr>
                <a:schemeClr val="tx2"/>
              </a:buClr>
            </a:pPr>
            <a:r>
              <a:rPr lang="en-NZ" sz="2000" dirty="0" smtClean="0">
                <a:latin typeface="Arial Narrow" pitchFamily="34" charset="0"/>
              </a:rPr>
              <a:t>Every </a:t>
            </a:r>
            <a:r>
              <a:rPr lang="en-NZ" sz="2000" dirty="0">
                <a:latin typeface="Arial Narrow" pitchFamily="34" charset="0"/>
              </a:rPr>
              <a:t>year</a:t>
            </a:r>
            <a:r>
              <a:rPr lang="en-NZ" sz="2000" dirty="0">
                <a:solidFill>
                  <a:srgbClr val="C00000"/>
                </a:solidFill>
                <a:latin typeface="Arial Narrow" pitchFamily="34" charset="0"/>
              </a:rPr>
              <a:t>, millions of people travel internationally to engage in </a:t>
            </a:r>
            <a:r>
              <a:rPr lang="en-NZ" sz="2000" dirty="0" smtClean="0">
                <a:solidFill>
                  <a:srgbClr val="C00000"/>
                </a:solidFill>
                <a:latin typeface="Arial Narrow" pitchFamily="34" charset="0"/>
              </a:rPr>
              <a:t>MG:</a:t>
            </a:r>
          </a:p>
          <a:p>
            <a:pPr lvl="1">
              <a:lnSpc>
                <a:spcPct val="80000"/>
              </a:lnSpc>
              <a:buClr>
                <a:schemeClr val="tx2"/>
              </a:buClr>
            </a:pPr>
            <a:r>
              <a:rPr lang="en-NZ" sz="1800" dirty="0" smtClean="0">
                <a:latin typeface="Arial Narrow" pitchFamily="34" charset="0"/>
              </a:rPr>
              <a:t>sports events, religious occasions, festivals</a:t>
            </a:r>
            <a:r>
              <a:rPr lang="en-NZ" sz="1800" dirty="0">
                <a:latin typeface="Arial Narrow" pitchFamily="34" charset="0"/>
              </a:rPr>
              <a:t>, concerts, </a:t>
            </a:r>
            <a:r>
              <a:rPr lang="en-NZ" sz="1800" dirty="0" smtClean="0">
                <a:latin typeface="Arial Narrow" pitchFamily="34" charset="0"/>
              </a:rPr>
              <a:t>political </a:t>
            </a:r>
            <a:r>
              <a:rPr lang="en-NZ" sz="1800" dirty="0">
                <a:latin typeface="Arial Narrow" pitchFamily="34" charset="0"/>
              </a:rPr>
              <a:t>rallies</a:t>
            </a:r>
            <a:r>
              <a:rPr lang="en-NZ" sz="1800" dirty="0" smtClean="0">
                <a:latin typeface="Arial Narrow" pitchFamily="34" charset="0"/>
              </a:rPr>
              <a:t>.</a:t>
            </a:r>
          </a:p>
          <a:p>
            <a:pPr marL="0" indent="0">
              <a:lnSpc>
                <a:spcPct val="80000"/>
              </a:lnSpc>
              <a:buClr>
                <a:schemeClr val="tx2"/>
              </a:buClr>
              <a:buNone/>
            </a:pPr>
            <a:endParaRPr lang="en-NZ" sz="2000" dirty="0">
              <a:latin typeface="Arial Narrow" pitchFamily="34" charset="0"/>
            </a:endParaRPr>
          </a:p>
          <a:p>
            <a:pPr>
              <a:lnSpc>
                <a:spcPct val="80000"/>
              </a:lnSpc>
              <a:buClr>
                <a:schemeClr val="tx2"/>
              </a:buClr>
            </a:pPr>
            <a:r>
              <a:rPr lang="en-NZ" sz="2000" dirty="0" smtClean="0">
                <a:latin typeface="Arial Narrow" pitchFamily="34" charset="0"/>
              </a:rPr>
              <a:t>Mass </a:t>
            </a:r>
            <a:r>
              <a:rPr lang="en-NZ" sz="2000" dirty="0">
                <a:latin typeface="Arial Narrow" pitchFamily="34" charset="0"/>
              </a:rPr>
              <a:t>gatherings </a:t>
            </a:r>
            <a:r>
              <a:rPr lang="en-NZ" sz="2000" dirty="0" smtClean="0">
                <a:latin typeface="Arial Narrow" pitchFamily="34" charset="0"/>
              </a:rPr>
              <a:t>may </a:t>
            </a:r>
            <a:r>
              <a:rPr lang="en-NZ" sz="2000" dirty="0" smtClean="0">
                <a:solidFill>
                  <a:srgbClr val="C00000"/>
                </a:solidFill>
                <a:latin typeface="Arial Narrow" pitchFamily="34" charset="0"/>
              </a:rPr>
              <a:t>occur </a:t>
            </a:r>
            <a:r>
              <a:rPr lang="en-NZ" sz="2000" dirty="0">
                <a:solidFill>
                  <a:srgbClr val="C00000"/>
                </a:solidFill>
                <a:latin typeface="Arial Narrow" pitchFamily="34" charset="0"/>
              </a:rPr>
              <a:t>regularly at different locations </a:t>
            </a:r>
            <a:r>
              <a:rPr lang="en-NZ" sz="2000" dirty="0" smtClean="0">
                <a:latin typeface="Arial Narrow" pitchFamily="34" charset="0"/>
              </a:rPr>
              <a:t>( e.g. </a:t>
            </a:r>
            <a:r>
              <a:rPr lang="en-NZ" sz="2000" dirty="0" smtClean="0">
                <a:effectLst>
                  <a:outerShdw blurRad="38100" dist="38100" dir="2700000" algn="tl">
                    <a:srgbClr val="000000">
                      <a:alpha val="43137"/>
                    </a:srgbClr>
                  </a:outerShdw>
                </a:effectLst>
                <a:latin typeface="Arial Narrow" pitchFamily="34" charset="0"/>
              </a:rPr>
              <a:t>Olympic Games</a:t>
            </a:r>
            <a:r>
              <a:rPr lang="en-NZ" sz="2000" dirty="0" smtClean="0">
                <a:latin typeface="Arial Narrow" pitchFamily="34" charset="0"/>
              </a:rPr>
              <a:t>), </a:t>
            </a:r>
            <a:r>
              <a:rPr lang="en-NZ" sz="2000" dirty="0">
                <a:latin typeface="Arial Narrow" pitchFamily="34" charset="0"/>
              </a:rPr>
              <a:t>and others recur in the same location </a:t>
            </a:r>
            <a:r>
              <a:rPr lang="en-NZ" sz="2000" dirty="0" smtClean="0">
                <a:latin typeface="Arial Narrow" pitchFamily="34" charset="0"/>
              </a:rPr>
              <a:t>(e.g. the </a:t>
            </a:r>
            <a:r>
              <a:rPr lang="en-NZ" sz="2000" dirty="0">
                <a:effectLst>
                  <a:outerShdw blurRad="38100" dist="38100" dir="2700000" algn="tl">
                    <a:srgbClr val="000000">
                      <a:alpha val="43137"/>
                    </a:srgbClr>
                  </a:outerShdw>
                </a:effectLst>
                <a:latin typeface="Arial Narrow" pitchFamily="34" charset="0"/>
              </a:rPr>
              <a:t>Hajj or </a:t>
            </a:r>
            <a:r>
              <a:rPr lang="en-NZ" sz="2000" dirty="0" err="1" smtClean="0">
                <a:effectLst>
                  <a:outerShdw blurRad="38100" dist="38100" dir="2700000" algn="tl">
                    <a:srgbClr val="000000">
                      <a:alpha val="43137"/>
                    </a:srgbClr>
                  </a:outerShdw>
                </a:effectLst>
                <a:latin typeface="Arial Narrow" pitchFamily="34" charset="0"/>
              </a:rPr>
              <a:t>Kumbh</a:t>
            </a:r>
            <a:r>
              <a:rPr lang="en-NZ" sz="2000" dirty="0" smtClean="0">
                <a:effectLst>
                  <a:outerShdw blurRad="38100" dist="38100" dir="2700000" algn="tl">
                    <a:srgbClr val="000000">
                      <a:alpha val="43137"/>
                    </a:srgbClr>
                  </a:outerShdw>
                </a:effectLst>
                <a:latin typeface="Arial Narrow" pitchFamily="34" charset="0"/>
              </a:rPr>
              <a:t> </a:t>
            </a:r>
            <a:r>
              <a:rPr lang="en-NZ" sz="2000" dirty="0" err="1" smtClean="0">
                <a:effectLst>
                  <a:outerShdw blurRad="38100" dist="38100" dir="2700000" algn="tl">
                    <a:srgbClr val="000000">
                      <a:alpha val="43137"/>
                    </a:srgbClr>
                  </a:outerShdw>
                </a:effectLst>
                <a:latin typeface="Arial Narrow" pitchFamily="34" charset="0"/>
              </a:rPr>
              <a:t>Mela</a:t>
            </a:r>
            <a:r>
              <a:rPr lang="en-NZ" sz="2000" dirty="0" smtClean="0">
                <a:effectLst>
                  <a:outerShdw blurRad="38100" dist="38100" dir="2700000" algn="tl">
                    <a:srgbClr val="000000">
                      <a:alpha val="43137"/>
                    </a:srgbClr>
                  </a:outerShdw>
                </a:effectLst>
                <a:latin typeface="Arial Narrow" pitchFamily="34" charset="0"/>
              </a:rPr>
              <a:t>) </a:t>
            </a:r>
            <a:endParaRPr lang="en-NZ" sz="2000" dirty="0">
              <a:effectLst>
                <a:outerShdw blurRad="38100" dist="38100" dir="2700000" algn="tl">
                  <a:srgbClr val="000000">
                    <a:alpha val="43137"/>
                  </a:srgbClr>
                </a:outerShdw>
              </a:effectLst>
              <a:latin typeface="Arial Narrow" pitchFamily="34" charset="0"/>
            </a:endParaRPr>
          </a:p>
        </p:txBody>
      </p:sp>
      <p:pic>
        <p:nvPicPr>
          <p:cNvPr id="51202" name="Picture 2" descr="WHO | World Health Organ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20688"/>
            <a:ext cx="2381250" cy="85725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024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986464" cy="1600200"/>
          </a:xfrm>
        </p:spPr>
        <p:txBody>
          <a:bodyPr>
            <a:normAutofit/>
          </a:bodyPr>
          <a:lstStyle/>
          <a:p>
            <a:r>
              <a:rPr lang="en-NZ" sz="4400" dirty="0" smtClean="0">
                <a:latin typeface="Arial Narrow" pitchFamily="34" charset="0"/>
              </a:rPr>
              <a:t>What Consultation is needed for MG</a:t>
            </a:r>
            <a:endParaRPr lang="en-GB" sz="4400" dirty="0">
              <a:latin typeface="Arial Narrow" pitchFamily="34" charset="0"/>
            </a:endParaRPr>
          </a:p>
        </p:txBody>
      </p:sp>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484" y="1133366"/>
            <a:ext cx="5760640" cy="4057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95403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698432" cy="1600200"/>
          </a:xfrm>
        </p:spPr>
        <p:txBody>
          <a:bodyPr>
            <a:normAutofit/>
          </a:bodyPr>
          <a:lstStyle/>
          <a:p>
            <a:r>
              <a:rPr lang="en-NZ" sz="4400" dirty="0" smtClean="0">
                <a:latin typeface="Arial Narrow" pitchFamily="34" charset="0"/>
              </a:rPr>
              <a:t>What consultation is needed - A</a:t>
            </a:r>
            <a:endParaRPr lang="en-GB" sz="4400" dirty="0">
              <a:latin typeface="Arial Narrow" pitchFamily="34" charset="0"/>
            </a:endParaRPr>
          </a:p>
        </p:txBody>
      </p:sp>
      <p:sp>
        <p:nvSpPr>
          <p:cNvPr id="3" name="Content Placeholder 2"/>
          <p:cNvSpPr>
            <a:spLocks noGrp="1"/>
          </p:cNvSpPr>
          <p:nvPr>
            <p:ph idx="1"/>
          </p:nvPr>
        </p:nvSpPr>
        <p:spPr>
          <a:xfrm>
            <a:off x="683568" y="620688"/>
            <a:ext cx="7543800" cy="4896544"/>
          </a:xfrm>
        </p:spPr>
        <p:txBody>
          <a:bodyPr>
            <a:normAutofit fontScale="85000" lnSpcReduction="20000"/>
          </a:bodyPr>
          <a:lstStyle/>
          <a:p>
            <a:r>
              <a:rPr lang="en-NZ" dirty="0">
                <a:latin typeface="Arial Narrow" pitchFamily="34" charset="0"/>
              </a:rPr>
              <a:t>All </a:t>
            </a:r>
            <a:r>
              <a:rPr lang="en-NZ" dirty="0" smtClean="0">
                <a:latin typeface="Arial Narrow" pitchFamily="34" charset="0"/>
              </a:rPr>
              <a:t>travellers </a:t>
            </a:r>
            <a:r>
              <a:rPr lang="en-NZ" dirty="0">
                <a:latin typeface="Arial Narrow" pitchFamily="34" charset="0"/>
              </a:rPr>
              <a:t>to international mass gatherings </a:t>
            </a:r>
            <a:r>
              <a:rPr lang="en-NZ" dirty="0" smtClean="0">
                <a:latin typeface="Arial Narrow" pitchFamily="34" charset="0"/>
              </a:rPr>
              <a:t>                                         </a:t>
            </a:r>
            <a:r>
              <a:rPr lang="en-NZ" dirty="0" smtClean="0">
                <a:solidFill>
                  <a:srgbClr val="C00000"/>
                </a:solidFill>
                <a:latin typeface="Arial Narrow" pitchFamily="34" charset="0"/>
              </a:rPr>
              <a:t>should </a:t>
            </a:r>
            <a:r>
              <a:rPr lang="en-NZ" dirty="0">
                <a:solidFill>
                  <a:srgbClr val="C00000"/>
                </a:solidFill>
                <a:latin typeface="Arial Narrow" pitchFamily="34" charset="0"/>
              </a:rPr>
              <a:t>be evaluated by a travel health </a:t>
            </a:r>
            <a:r>
              <a:rPr lang="en-NZ" dirty="0" smtClean="0">
                <a:solidFill>
                  <a:srgbClr val="C00000"/>
                </a:solidFill>
                <a:latin typeface="Arial Narrow" pitchFamily="34" charset="0"/>
              </a:rPr>
              <a:t>provider</a:t>
            </a:r>
            <a:r>
              <a:rPr lang="en-NZ" dirty="0" smtClean="0">
                <a:latin typeface="Arial Narrow" pitchFamily="34" charset="0"/>
              </a:rPr>
              <a:t>                                        ideally </a:t>
            </a:r>
            <a:r>
              <a:rPr lang="en-NZ" dirty="0">
                <a:latin typeface="Arial Narrow" pitchFamily="34" charset="0"/>
              </a:rPr>
              <a:t>4–6 weeks before </a:t>
            </a:r>
            <a:r>
              <a:rPr lang="en-NZ" dirty="0" smtClean="0">
                <a:latin typeface="Arial Narrow" pitchFamily="34" charset="0"/>
              </a:rPr>
              <a:t>travel:</a:t>
            </a:r>
          </a:p>
          <a:p>
            <a:pPr lvl="1"/>
            <a:r>
              <a:rPr lang="en-NZ" dirty="0" smtClean="0">
                <a:latin typeface="Arial Narrow" pitchFamily="34" charset="0"/>
              </a:rPr>
              <a:t>to </a:t>
            </a:r>
            <a:r>
              <a:rPr lang="en-NZ" dirty="0">
                <a:latin typeface="Arial Narrow" pitchFamily="34" charset="0"/>
              </a:rPr>
              <a:t>assess the level of risk faced by the </a:t>
            </a:r>
            <a:r>
              <a:rPr lang="en-NZ" dirty="0" smtClean="0">
                <a:latin typeface="Arial Narrow" pitchFamily="34" charset="0"/>
              </a:rPr>
              <a:t>traveller </a:t>
            </a:r>
            <a:r>
              <a:rPr lang="en-NZ" dirty="0">
                <a:latin typeface="Arial Narrow" pitchFamily="34" charset="0"/>
              </a:rPr>
              <a:t>and </a:t>
            </a:r>
            <a:endParaRPr lang="en-NZ" dirty="0" smtClean="0">
              <a:latin typeface="Arial Narrow" pitchFamily="34" charset="0"/>
            </a:endParaRPr>
          </a:p>
          <a:p>
            <a:pPr lvl="1"/>
            <a:r>
              <a:rPr lang="en-NZ" dirty="0" smtClean="0">
                <a:latin typeface="Arial Narrow" pitchFamily="34" charset="0"/>
              </a:rPr>
              <a:t>to </a:t>
            </a:r>
            <a:r>
              <a:rPr lang="en-NZ" dirty="0">
                <a:latin typeface="Arial Narrow" pitchFamily="34" charset="0"/>
              </a:rPr>
              <a:t>take steps to manage the risk</a:t>
            </a:r>
            <a:r>
              <a:rPr lang="en-NZ" dirty="0" smtClean="0">
                <a:latin typeface="Arial Narrow" pitchFamily="34" charset="0"/>
              </a:rPr>
              <a:t>.</a:t>
            </a:r>
          </a:p>
          <a:p>
            <a:endParaRPr lang="en-NZ" dirty="0" smtClean="0">
              <a:latin typeface="Arial Narrow" pitchFamily="34" charset="0"/>
            </a:endParaRPr>
          </a:p>
          <a:p>
            <a:r>
              <a:rPr lang="en-NZ" dirty="0" smtClean="0">
                <a:latin typeface="Arial Narrow" pitchFamily="34" charset="0"/>
              </a:rPr>
              <a:t>Travellers advised </a:t>
            </a:r>
            <a:r>
              <a:rPr lang="en-NZ" dirty="0" smtClean="0">
                <a:solidFill>
                  <a:srgbClr val="C00000"/>
                </a:solidFill>
                <a:latin typeface="Arial Narrow" pitchFamily="34" charset="0"/>
              </a:rPr>
              <a:t>take </a:t>
            </a:r>
            <a:r>
              <a:rPr lang="en-NZ" dirty="0">
                <a:solidFill>
                  <a:srgbClr val="C00000"/>
                </a:solidFill>
                <a:latin typeface="Arial Narrow" pitchFamily="34" charset="0"/>
              </a:rPr>
              <a:t>precautions to mitigate risks </a:t>
            </a:r>
            <a:r>
              <a:rPr lang="en-NZ" dirty="0">
                <a:latin typeface="Arial Narrow" pitchFamily="34" charset="0"/>
              </a:rPr>
              <a:t>associated </a:t>
            </a:r>
            <a:r>
              <a:rPr lang="en-NZ" dirty="0" smtClean="0">
                <a:latin typeface="Arial Narrow" pitchFamily="34" charset="0"/>
              </a:rPr>
              <a:t>                 with </a:t>
            </a:r>
            <a:r>
              <a:rPr lang="en-NZ" dirty="0">
                <a:latin typeface="Arial Narrow" pitchFamily="34" charset="0"/>
              </a:rPr>
              <a:t>mass gatherings:</a:t>
            </a:r>
          </a:p>
          <a:p>
            <a:pPr lvl="1"/>
            <a:r>
              <a:rPr lang="en-NZ" dirty="0">
                <a:latin typeface="Arial Narrow" pitchFamily="34" charset="0"/>
              </a:rPr>
              <a:t>Be </a:t>
            </a:r>
            <a:r>
              <a:rPr lang="en-NZ" dirty="0">
                <a:solidFill>
                  <a:srgbClr val="C00000"/>
                </a:solidFill>
                <a:latin typeface="Arial Narrow" pitchFamily="34" charset="0"/>
              </a:rPr>
              <a:t>aware of the most likely health risks </a:t>
            </a:r>
            <a:r>
              <a:rPr lang="en-NZ" dirty="0">
                <a:latin typeface="Arial Narrow" pitchFamily="34" charset="0"/>
              </a:rPr>
              <a:t>associated with the event </a:t>
            </a:r>
            <a:r>
              <a:rPr lang="en-NZ" dirty="0" smtClean="0">
                <a:latin typeface="Arial Narrow" pitchFamily="34" charset="0"/>
              </a:rPr>
              <a:t>             they </a:t>
            </a:r>
            <a:r>
              <a:rPr lang="en-NZ" dirty="0">
                <a:latin typeface="Arial Narrow" pitchFamily="34" charset="0"/>
              </a:rPr>
              <a:t>are attending and what they can do to stay healthy and safe.</a:t>
            </a:r>
          </a:p>
          <a:p>
            <a:pPr lvl="1"/>
            <a:r>
              <a:rPr lang="en-NZ" dirty="0">
                <a:solidFill>
                  <a:srgbClr val="C00000"/>
                </a:solidFill>
                <a:latin typeface="Arial Narrow" pitchFamily="34" charset="0"/>
              </a:rPr>
              <a:t>Avoid </a:t>
            </a:r>
            <a:r>
              <a:rPr lang="en-NZ" dirty="0" smtClean="0">
                <a:solidFill>
                  <a:srgbClr val="C00000"/>
                </a:solidFill>
                <a:latin typeface="Arial Narrow" pitchFamily="34" charset="0"/>
              </a:rPr>
              <a:t>gatherings:</a:t>
            </a:r>
          </a:p>
          <a:p>
            <a:pPr lvl="2"/>
            <a:r>
              <a:rPr lang="en-NZ" dirty="0" smtClean="0">
                <a:solidFill>
                  <a:srgbClr val="C00000"/>
                </a:solidFill>
                <a:latin typeface="Arial Narrow" pitchFamily="34" charset="0"/>
              </a:rPr>
              <a:t>where </a:t>
            </a:r>
            <a:r>
              <a:rPr lang="en-NZ" dirty="0">
                <a:solidFill>
                  <a:srgbClr val="C00000"/>
                </a:solidFill>
                <a:latin typeface="Arial Narrow" pitchFamily="34" charset="0"/>
              </a:rPr>
              <a:t>drug and alcohol use could contribute </a:t>
            </a:r>
            <a:r>
              <a:rPr lang="en-NZ" dirty="0">
                <a:latin typeface="Arial Narrow" pitchFamily="34" charset="0"/>
              </a:rPr>
              <a:t>to dangerous </a:t>
            </a:r>
            <a:r>
              <a:rPr lang="en-NZ" dirty="0" smtClean="0">
                <a:latin typeface="Arial Narrow" pitchFamily="34" charset="0"/>
              </a:rPr>
              <a:t>behaviour, </a:t>
            </a:r>
          </a:p>
          <a:p>
            <a:pPr lvl="2"/>
            <a:r>
              <a:rPr lang="en-NZ" dirty="0" smtClean="0">
                <a:latin typeface="Arial Narrow" pitchFamily="34" charset="0"/>
              </a:rPr>
              <a:t>where </a:t>
            </a:r>
            <a:r>
              <a:rPr lang="en-NZ" dirty="0">
                <a:solidFill>
                  <a:srgbClr val="C00000"/>
                </a:solidFill>
                <a:latin typeface="Arial Narrow" pitchFamily="34" charset="0"/>
              </a:rPr>
              <a:t>political or religious </a:t>
            </a:r>
            <a:r>
              <a:rPr lang="en-NZ" dirty="0" smtClean="0">
                <a:solidFill>
                  <a:srgbClr val="C00000"/>
                </a:solidFill>
                <a:latin typeface="Arial Narrow" pitchFamily="34" charset="0"/>
              </a:rPr>
              <a:t>fervour </a:t>
            </a:r>
            <a:r>
              <a:rPr lang="en-NZ" dirty="0">
                <a:solidFill>
                  <a:srgbClr val="C00000"/>
                </a:solidFill>
                <a:latin typeface="Arial Narrow" pitchFamily="34" charset="0"/>
              </a:rPr>
              <a:t>may contribute to violence, </a:t>
            </a:r>
            <a:endParaRPr lang="en-NZ" dirty="0" smtClean="0">
              <a:solidFill>
                <a:srgbClr val="C00000"/>
              </a:solidFill>
              <a:latin typeface="Arial Narrow" pitchFamily="34" charset="0"/>
            </a:endParaRPr>
          </a:p>
          <a:p>
            <a:pPr lvl="2"/>
            <a:r>
              <a:rPr lang="en-NZ" dirty="0" smtClean="0">
                <a:latin typeface="Arial Narrow" pitchFamily="34" charset="0"/>
              </a:rPr>
              <a:t>where </a:t>
            </a:r>
            <a:r>
              <a:rPr lang="en-NZ" dirty="0">
                <a:solidFill>
                  <a:srgbClr val="C00000"/>
                </a:solidFill>
                <a:latin typeface="Arial Narrow" pitchFamily="34" charset="0"/>
              </a:rPr>
              <a:t>inadequate facilities </a:t>
            </a:r>
            <a:r>
              <a:rPr lang="en-NZ" dirty="0">
                <a:latin typeface="Arial Narrow" pitchFamily="34" charset="0"/>
              </a:rPr>
              <a:t>may contribute to an unhealthy environment.</a:t>
            </a:r>
          </a:p>
          <a:p>
            <a:pPr lvl="1"/>
            <a:r>
              <a:rPr lang="en-NZ" dirty="0">
                <a:solidFill>
                  <a:srgbClr val="C00000"/>
                </a:solidFill>
                <a:latin typeface="Arial Narrow" pitchFamily="34" charset="0"/>
              </a:rPr>
              <a:t>Avoid densely congested areas </a:t>
            </a:r>
            <a:r>
              <a:rPr lang="en-NZ" dirty="0">
                <a:latin typeface="Arial Narrow" pitchFamily="34" charset="0"/>
              </a:rPr>
              <a:t>with limited egress.</a:t>
            </a:r>
          </a:p>
          <a:p>
            <a:pPr lvl="1"/>
            <a:r>
              <a:rPr lang="en-NZ" dirty="0">
                <a:latin typeface="Arial Narrow" pitchFamily="34" charset="0"/>
              </a:rPr>
              <a:t>Be </a:t>
            </a:r>
            <a:r>
              <a:rPr lang="en-NZ" dirty="0">
                <a:solidFill>
                  <a:srgbClr val="C00000"/>
                </a:solidFill>
                <a:latin typeface="Arial Narrow" pitchFamily="34" charset="0"/>
              </a:rPr>
              <a:t>aware of emergency precautions </a:t>
            </a:r>
            <a:r>
              <a:rPr lang="en-NZ" dirty="0">
                <a:latin typeface="Arial Narrow" pitchFamily="34" charset="0"/>
              </a:rPr>
              <a:t>and the location of exit routes and medical facilities.</a:t>
            </a:r>
          </a:p>
          <a:p>
            <a:endParaRPr lang="en-GB" dirty="0">
              <a:latin typeface="Arial Narrow"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92696"/>
            <a:ext cx="2317060" cy="1632016"/>
          </a:xfrm>
          <a:prstGeom prst="rect">
            <a:avLst/>
          </a:prstGeom>
          <a:noFill/>
          <a:ln>
            <a:noFill/>
          </a:ln>
          <a:effectLst>
            <a:reflection blurRad="6350" stA="50000" endA="295" endPos="92000" dist="1016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44880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92696"/>
            <a:ext cx="2317060" cy="1632016"/>
          </a:xfrm>
          <a:prstGeom prst="rect">
            <a:avLst/>
          </a:prstGeom>
          <a:noFill/>
          <a:ln>
            <a:noFill/>
          </a:ln>
          <a:effectLst>
            <a:reflection blurRad="6350" stA="50000" endA="295" endPos="92000" dist="1016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4572000"/>
            <a:ext cx="7410400" cy="1600200"/>
          </a:xfrm>
        </p:spPr>
        <p:txBody>
          <a:bodyPr>
            <a:normAutofit/>
          </a:bodyPr>
          <a:lstStyle/>
          <a:p>
            <a:r>
              <a:rPr lang="en-NZ" sz="4400" dirty="0" smtClean="0">
                <a:latin typeface="Arial Narrow" pitchFamily="34" charset="0"/>
              </a:rPr>
              <a:t>What Consultation is needed - B</a:t>
            </a:r>
            <a:endParaRPr lang="en-GB" sz="4400" dirty="0">
              <a:latin typeface="Arial Narrow" pitchFamily="34" charset="0"/>
            </a:endParaRPr>
          </a:p>
        </p:txBody>
      </p:sp>
      <p:sp>
        <p:nvSpPr>
          <p:cNvPr id="3" name="Content Placeholder 2"/>
          <p:cNvSpPr>
            <a:spLocks noGrp="1"/>
          </p:cNvSpPr>
          <p:nvPr>
            <p:ph idx="1"/>
          </p:nvPr>
        </p:nvSpPr>
        <p:spPr>
          <a:xfrm>
            <a:off x="683568" y="764704"/>
            <a:ext cx="7543800" cy="4824536"/>
          </a:xfrm>
        </p:spPr>
        <p:txBody>
          <a:bodyPr>
            <a:normAutofit fontScale="77500" lnSpcReduction="20000"/>
          </a:bodyPr>
          <a:lstStyle/>
          <a:p>
            <a:pPr marL="0" indent="0">
              <a:buNone/>
            </a:pPr>
            <a:r>
              <a:rPr lang="en-NZ" sz="3100" dirty="0" smtClean="0">
                <a:solidFill>
                  <a:srgbClr val="C00000"/>
                </a:solidFill>
                <a:latin typeface="Arial Narrow" pitchFamily="34" charset="0"/>
              </a:rPr>
              <a:t>It is essential and the </a:t>
            </a:r>
            <a:r>
              <a:rPr lang="en-NZ" sz="3100" dirty="0" err="1" smtClean="0">
                <a:solidFill>
                  <a:srgbClr val="C00000"/>
                </a:solidFill>
                <a:latin typeface="Arial Narrow" pitchFamily="34" charset="0"/>
              </a:rPr>
              <a:t>THPractitioner</a:t>
            </a:r>
            <a:r>
              <a:rPr lang="en-NZ" sz="3100" dirty="0" smtClean="0">
                <a:solidFill>
                  <a:srgbClr val="C00000"/>
                </a:solidFill>
                <a:latin typeface="Arial Narrow" pitchFamily="34" charset="0"/>
              </a:rPr>
              <a:t> advise upon:</a:t>
            </a:r>
          </a:p>
          <a:p>
            <a:pPr marL="0" indent="0">
              <a:buNone/>
            </a:pPr>
            <a:endParaRPr lang="en-NZ" sz="3100" dirty="0" smtClean="0">
              <a:solidFill>
                <a:srgbClr val="C00000"/>
              </a:solidFill>
              <a:latin typeface="Arial Narrow" pitchFamily="34" charset="0"/>
            </a:endParaRPr>
          </a:p>
          <a:p>
            <a:r>
              <a:rPr lang="en-NZ" dirty="0" smtClean="0">
                <a:latin typeface="Arial Narrow" pitchFamily="34" charset="0"/>
              </a:rPr>
              <a:t>Knowledge </a:t>
            </a:r>
            <a:r>
              <a:rPr lang="en-NZ" dirty="0">
                <a:latin typeface="Arial Narrow" pitchFamily="34" charset="0"/>
              </a:rPr>
              <a:t>of the country or region being </a:t>
            </a:r>
            <a:r>
              <a:rPr lang="en-NZ" dirty="0" smtClean="0">
                <a:latin typeface="Arial Narrow" pitchFamily="34" charset="0"/>
              </a:rPr>
              <a:t>visited</a:t>
            </a:r>
          </a:p>
          <a:p>
            <a:pPr lvl="1"/>
            <a:r>
              <a:rPr lang="en-NZ" dirty="0" smtClean="0">
                <a:latin typeface="Arial Narrow" pitchFamily="34" charset="0"/>
              </a:rPr>
              <a:t>This </a:t>
            </a:r>
            <a:r>
              <a:rPr lang="en-NZ" dirty="0">
                <a:latin typeface="Arial Narrow" pitchFamily="34" charset="0"/>
              </a:rPr>
              <a:t>can be obtained from destination pages on the CDC </a:t>
            </a:r>
            <a:r>
              <a:rPr lang="en-NZ" dirty="0" smtClean="0">
                <a:latin typeface="Arial Narrow" pitchFamily="34" charset="0"/>
              </a:rPr>
              <a:t>Health </a:t>
            </a:r>
            <a:r>
              <a:rPr lang="en-NZ" dirty="0">
                <a:latin typeface="Arial Narrow" pitchFamily="34" charset="0"/>
              </a:rPr>
              <a:t>website (</a:t>
            </a:r>
            <a:r>
              <a:rPr lang="en-NZ" dirty="0">
                <a:latin typeface="Arial Narrow" pitchFamily="34" charset="0"/>
                <a:hlinkClick r:id="rId3"/>
              </a:rPr>
              <a:t>http://wwwnc.cdc.gov/travel/destinations/list.htm</a:t>
            </a:r>
            <a:r>
              <a:rPr lang="en-NZ" dirty="0">
                <a:latin typeface="Arial Narrow" pitchFamily="34" charset="0"/>
              </a:rPr>
              <a:t>), </a:t>
            </a:r>
            <a:endParaRPr lang="en-NZ" dirty="0" smtClean="0">
              <a:latin typeface="Arial Narrow" pitchFamily="34" charset="0"/>
            </a:endParaRPr>
          </a:p>
          <a:p>
            <a:pPr lvl="1"/>
            <a:r>
              <a:rPr lang="en-NZ" dirty="0" smtClean="0">
                <a:latin typeface="Arial Narrow" pitchFamily="34" charset="0"/>
              </a:rPr>
              <a:t>World Health Organization </a:t>
            </a:r>
            <a:r>
              <a:rPr lang="en-NZ" dirty="0" smtClean="0">
                <a:latin typeface="Arial Narrow" pitchFamily="34" charset="0"/>
                <a:hlinkClick r:id="rId4"/>
              </a:rPr>
              <a:t>www.who.int</a:t>
            </a:r>
            <a:endParaRPr lang="en-NZ" dirty="0" smtClean="0">
              <a:latin typeface="Arial Narrow" pitchFamily="34" charset="0"/>
            </a:endParaRPr>
          </a:p>
          <a:p>
            <a:pPr lvl="1"/>
            <a:r>
              <a:rPr lang="en-NZ" dirty="0" smtClean="0">
                <a:latin typeface="Arial Narrow" pitchFamily="34" charset="0"/>
              </a:rPr>
              <a:t>Worldwise NZ specific information - </a:t>
            </a:r>
            <a:r>
              <a:rPr lang="en-NZ" dirty="0" smtClean="0">
                <a:latin typeface="Arial Narrow" pitchFamily="34" charset="0"/>
                <a:hlinkClick r:id="rId5"/>
              </a:rPr>
              <a:t>www.worldwise.co.nz</a:t>
            </a:r>
            <a:r>
              <a:rPr lang="en-NZ" dirty="0" smtClean="0">
                <a:latin typeface="Arial Narrow" pitchFamily="34" charset="0"/>
              </a:rPr>
              <a:t> [INTEREST DECLARED]</a:t>
            </a:r>
          </a:p>
          <a:p>
            <a:pPr lvl="1"/>
            <a:endParaRPr lang="en-NZ" dirty="0" smtClean="0">
              <a:latin typeface="Arial Narrow" pitchFamily="34" charset="0"/>
            </a:endParaRPr>
          </a:p>
          <a:p>
            <a:r>
              <a:rPr lang="en-NZ" dirty="0" smtClean="0">
                <a:latin typeface="Arial Narrow" pitchFamily="34" charset="0"/>
              </a:rPr>
              <a:t>For </a:t>
            </a:r>
            <a:r>
              <a:rPr lang="en-NZ" dirty="0">
                <a:latin typeface="Arial Narrow" pitchFamily="34" charset="0"/>
              </a:rPr>
              <a:t>all international travel, </a:t>
            </a:r>
            <a:r>
              <a:rPr lang="en-NZ" dirty="0" smtClean="0">
                <a:latin typeface="Arial Narrow" pitchFamily="34" charset="0"/>
              </a:rPr>
              <a:t>travellers </a:t>
            </a:r>
            <a:r>
              <a:rPr lang="en-NZ" dirty="0">
                <a:latin typeface="Arial Narrow" pitchFamily="34" charset="0"/>
              </a:rPr>
              <a:t>should practice </a:t>
            </a:r>
            <a:r>
              <a:rPr lang="en-NZ" dirty="0" smtClean="0">
                <a:latin typeface="Arial Narrow" pitchFamily="34" charset="0"/>
              </a:rPr>
              <a:t>                                  healthy </a:t>
            </a:r>
            <a:r>
              <a:rPr lang="en-NZ" dirty="0">
                <a:latin typeface="Arial Narrow" pitchFamily="34" charset="0"/>
              </a:rPr>
              <a:t>and safe </a:t>
            </a:r>
            <a:r>
              <a:rPr lang="en-NZ" dirty="0" err="1">
                <a:latin typeface="Arial Narrow" pitchFamily="34" charset="0"/>
              </a:rPr>
              <a:t>behaviors</a:t>
            </a:r>
            <a:r>
              <a:rPr lang="en-NZ" dirty="0">
                <a:latin typeface="Arial Narrow" pitchFamily="34" charset="0"/>
              </a:rPr>
              <a:t>, including:</a:t>
            </a:r>
          </a:p>
          <a:p>
            <a:pPr lvl="1"/>
            <a:r>
              <a:rPr lang="en-NZ" dirty="0">
                <a:latin typeface="Arial Narrow" pitchFamily="34" charset="0"/>
              </a:rPr>
              <a:t>Safe food and water habits</a:t>
            </a:r>
          </a:p>
          <a:p>
            <a:pPr lvl="1"/>
            <a:r>
              <a:rPr lang="en-NZ" dirty="0">
                <a:latin typeface="Arial Narrow" pitchFamily="34" charset="0"/>
              </a:rPr>
              <a:t>Prevention of insect bites</a:t>
            </a:r>
          </a:p>
          <a:p>
            <a:pPr lvl="1"/>
            <a:r>
              <a:rPr lang="en-NZ" dirty="0">
                <a:latin typeface="Arial Narrow" pitchFamily="34" charset="0"/>
              </a:rPr>
              <a:t>Avoidance of animals, especially </a:t>
            </a:r>
            <a:r>
              <a:rPr lang="en-NZ" dirty="0" smtClean="0">
                <a:latin typeface="Arial Narrow" pitchFamily="34" charset="0"/>
              </a:rPr>
              <a:t>dogs</a:t>
            </a:r>
          </a:p>
          <a:p>
            <a:pPr lvl="1"/>
            <a:r>
              <a:rPr lang="en-NZ" dirty="0" smtClean="0">
                <a:latin typeface="Arial Narrow" pitchFamily="34" charset="0"/>
              </a:rPr>
              <a:t>Avoidance of barbers, tattooists… </a:t>
            </a:r>
            <a:endParaRPr lang="en-NZ" dirty="0">
              <a:latin typeface="Arial Narrow" pitchFamily="34" charset="0"/>
            </a:endParaRPr>
          </a:p>
          <a:p>
            <a:pPr lvl="1"/>
            <a:r>
              <a:rPr lang="en-NZ" dirty="0">
                <a:latin typeface="Arial Narrow" pitchFamily="34" charset="0"/>
              </a:rPr>
              <a:t>Hygiene and regular </a:t>
            </a:r>
            <a:r>
              <a:rPr lang="en-NZ" dirty="0" smtClean="0">
                <a:latin typeface="Arial Narrow" pitchFamily="34" charset="0"/>
              </a:rPr>
              <a:t>hand washing</a:t>
            </a:r>
            <a:endParaRPr lang="en-NZ" dirty="0">
              <a:latin typeface="Arial Narrow" pitchFamily="34" charset="0"/>
            </a:endParaRPr>
          </a:p>
          <a:p>
            <a:pPr lvl="1"/>
            <a:r>
              <a:rPr lang="en-NZ" dirty="0">
                <a:latin typeface="Arial Narrow" pitchFamily="34" charset="0"/>
              </a:rPr>
              <a:t>Safe </a:t>
            </a:r>
            <a:r>
              <a:rPr lang="en-NZ" dirty="0" smtClean="0">
                <a:latin typeface="Arial Narrow" pitchFamily="34" charset="0"/>
              </a:rPr>
              <a:t>driving</a:t>
            </a:r>
          </a:p>
          <a:p>
            <a:pPr lvl="1"/>
            <a:r>
              <a:rPr lang="en-NZ" dirty="0" smtClean="0">
                <a:latin typeface="Arial Narrow" pitchFamily="34" charset="0"/>
              </a:rPr>
              <a:t>Advice on basic first aid and ‘what to do’ with personal health care</a:t>
            </a:r>
            <a:endParaRPr lang="en-NZ" dirty="0">
              <a:latin typeface="Arial Narrow" pitchFamily="34" charset="0"/>
            </a:endParaRPr>
          </a:p>
          <a:p>
            <a:endParaRPr lang="en-GB" dirty="0">
              <a:latin typeface="Arial Narrow" pitchFamily="34" charset="0"/>
            </a:endParaRPr>
          </a:p>
        </p:txBody>
      </p:sp>
    </p:spTree>
    <p:extLst>
      <p:ext uri="{BB962C8B-B14F-4D97-AF65-F5344CB8AC3E}">
        <p14:creationId xmlns:p14="http://schemas.microsoft.com/office/powerpoint/2010/main" val="36330464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92696"/>
            <a:ext cx="2317060" cy="1632016"/>
          </a:xfrm>
          <a:prstGeom prst="rect">
            <a:avLst/>
          </a:prstGeom>
          <a:noFill/>
          <a:ln>
            <a:noFill/>
          </a:ln>
          <a:effectLst>
            <a:reflection blurRad="6350" stA="50000" endA="295" endPos="92000" dist="1016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4572000"/>
            <a:ext cx="7194376" cy="1600200"/>
          </a:xfrm>
        </p:spPr>
        <p:txBody>
          <a:bodyPr>
            <a:normAutofit/>
          </a:bodyPr>
          <a:lstStyle/>
          <a:p>
            <a:r>
              <a:rPr lang="en-NZ" sz="4400" dirty="0" smtClean="0">
                <a:latin typeface="Arial Narrow" pitchFamily="34" charset="0"/>
              </a:rPr>
              <a:t>What Consultation is Needed - C</a:t>
            </a:r>
            <a:endParaRPr lang="en-GB" sz="4400" dirty="0">
              <a:latin typeface="Arial Narrow" pitchFamily="34" charset="0"/>
            </a:endParaRPr>
          </a:p>
        </p:txBody>
      </p:sp>
      <p:sp>
        <p:nvSpPr>
          <p:cNvPr id="3" name="Content Placeholder 2"/>
          <p:cNvSpPr>
            <a:spLocks noGrp="1"/>
          </p:cNvSpPr>
          <p:nvPr>
            <p:ph idx="1"/>
          </p:nvPr>
        </p:nvSpPr>
        <p:spPr>
          <a:xfrm>
            <a:off x="683568" y="476672"/>
            <a:ext cx="7543800" cy="5328592"/>
          </a:xfrm>
        </p:spPr>
        <p:txBody>
          <a:bodyPr>
            <a:normAutofit fontScale="85000" lnSpcReduction="20000"/>
          </a:bodyPr>
          <a:lstStyle/>
          <a:p>
            <a:pPr marL="0" indent="0">
              <a:buNone/>
            </a:pPr>
            <a:r>
              <a:rPr lang="en-NZ" sz="3400" dirty="0" smtClean="0">
                <a:solidFill>
                  <a:srgbClr val="C00000"/>
                </a:solidFill>
                <a:latin typeface="Arial Narrow" pitchFamily="34" charset="0"/>
              </a:rPr>
              <a:t>Things for THP to Consider in Consultation:</a:t>
            </a:r>
          </a:p>
          <a:p>
            <a:endParaRPr lang="en-NZ" b="1" dirty="0">
              <a:latin typeface="Arial Narrow" pitchFamily="34" charset="0"/>
            </a:endParaRPr>
          </a:p>
          <a:p>
            <a:r>
              <a:rPr lang="en-NZ" dirty="0" smtClean="0">
                <a:latin typeface="Arial Narrow" pitchFamily="34" charset="0"/>
              </a:rPr>
              <a:t>Traveller advised to consider </a:t>
            </a:r>
            <a:r>
              <a:rPr lang="en-NZ" dirty="0">
                <a:latin typeface="Arial Narrow" pitchFamily="34" charset="0"/>
              </a:rPr>
              <a:t>the characteristics of the event and </a:t>
            </a:r>
            <a:r>
              <a:rPr lang="en-NZ" dirty="0" smtClean="0">
                <a:latin typeface="Arial Narrow" pitchFamily="34" charset="0"/>
              </a:rPr>
              <a:t>                      how </a:t>
            </a:r>
            <a:r>
              <a:rPr lang="en-NZ" dirty="0">
                <a:latin typeface="Arial Narrow" pitchFamily="34" charset="0"/>
              </a:rPr>
              <a:t>they might contribute to health risks:</a:t>
            </a:r>
          </a:p>
          <a:p>
            <a:pPr lvl="1"/>
            <a:r>
              <a:rPr lang="en-NZ" dirty="0">
                <a:solidFill>
                  <a:srgbClr val="C00000"/>
                </a:solidFill>
                <a:latin typeface="Arial Narrow" pitchFamily="34" charset="0"/>
              </a:rPr>
              <a:t>Local diseases: </a:t>
            </a:r>
            <a:r>
              <a:rPr lang="en-NZ" dirty="0" smtClean="0">
                <a:latin typeface="Arial Narrow" pitchFamily="34" charset="0"/>
              </a:rPr>
              <a:t>THP to advise the traveller on local diseases </a:t>
            </a:r>
          </a:p>
          <a:p>
            <a:pPr lvl="2"/>
            <a:r>
              <a:rPr lang="en-NZ" dirty="0" smtClean="0">
                <a:solidFill>
                  <a:srgbClr val="C00000"/>
                </a:solidFill>
                <a:latin typeface="Arial Narrow" pitchFamily="34" charset="0"/>
              </a:rPr>
              <a:t>Advise the traveller  on preventative management for them</a:t>
            </a:r>
          </a:p>
          <a:p>
            <a:pPr lvl="2"/>
            <a:r>
              <a:rPr lang="en-NZ" dirty="0" smtClean="0">
                <a:solidFill>
                  <a:srgbClr val="C00000"/>
                </a:solidFill>
                <a:latin typeface="Arial Narrow" pitchFamily="34" charset="0"/>
              </a:rPr>
              <a:t>Advise the traveller on when to seek advice for any illness </a:t>
            </a:r>
          </a:p>
          <a:p>
            <a:pPr lvl="2"/>
            <a:endParaRPr lang="en-NZ" dirty="0" smtClean="0">
              <a:latin typeface="Arial Narrow" pitchFamily="34" charset="0"/>
            </a:endParaRPr>
          </a:p>
          <a:p>
            <a:r>
              <a:rPr lang="en-NZ" dirty="0" smtClean="0">
                <a:latin typeface="Arial Narrow" pitchFamily="34" charset="0"/>
              </a:rPr>
              <a:t>Climate</a:t>
            </a:r>
            <a:r>
              <a:rPr lang="en-NZ" dirty="0">
                <a:latin typeface="Arial Narrow" pitchFamily="34" charset="0"/>
              </a:rPr>
              <a:t>: </a:t>
            </a:r>
            <a:r>
              <a:rPr lang="en-NZ" dirty="0" smtClean="0">
                <a:latin typeface="Arial Narrow" pitchFamily="34" charset="0"/>
              </a:rPr>
              <a:t>the Traveller needs to be wary of the climate .</a:t>
            </a:r>
          </a:p>
          <a:p>
            <a:pPr lvl="1"/>
            <a:r>
              <a:rPr lang="en-NZ" dirty="0" smtClean="0">
                <a:solidFill>
                  <a:srgbClr val="C00000"/>
                </a:solidFill>
                <a:latin typeface="Arial Narrow" pitchFamily="34" charset="0"/>
              </a:rPr>
              <a:t>Hot or cold, thus think </a:t>
            </a:r>
            <a:r>
              <a:rPr lang="en-NZ" dirty="0">
                <a:solidFill>
                  <a:srgbClr val="C00000"/>
                </a:solidFill>
                <a:latin typeface="Arial Narrow" pitchFamily="34" charset="0"/>
              </a:rPr>
              <a:t>about ways to reduce </a:t>
            </a:r>
            <a:r>
              <a:rPr lang="en-NZ" dirty="0" smtClean="0">
                <a:solidFill>
                  <a:srgbClr val="C00000"/>
                </a:solidFill>
                <a:latin typeface="Arial Narrow" pitchFamily="34" charset="0"/>
              </a:rPr>
              <a:t>the risk of heat- </a:t>
            </a:r>
            <a:r>
              <a:rPr lang="en-NZ" dirty="0">
                <a:solidFill>
                  <a:srgbClr val="C00000"/>
                </a:solidFill>
                <a:latin typeface="Arial Narrow" pitchFamily="34" charset="0"/>
              </a:rPr>
              <a:t>or cold-related illnesses</a:t>
            </a:r>
            <a:r>
              <a:rPr lang="en-NZ" dirty="0" smtClean="0">
                <a:latin typeface="Arial Narrow" pitchFamily="34" charset="0"/>
              </a:rPr>
              <a:t>.</a:t>
            </a:r>
          </a:p>
          <a:p>
            <a:pPr lvl="1"/>
            <a:endParaRPr lang="en-NZ" dirty="0">
              <a:latin typeface="Arial Narrow" pitchFamily="34" charset="0"/>
            </a:endParaRPr>
          </a:p>
          <a:p>
            <a:r>
              <a:rPr lang="en-NZ" dirty="0" smtClean="0">
                <a:solidFill>
                  <a:srgbClr val="C00000"/>
                </a:solidFill>
                <a:latin typeface="Arial Narrow" pitchFamily="34" charset="0"/>
              </a:rPr>
              <a:t>Crowd Demographics – is the traveller aware of the other participants??</a:t>
            </a:r>
          </a:p>
          <a:p>
            <a:pPr lvl="1"/>
            <a:r>
              <a:rPr lang="en-NZ" dirty="0" smtClean="0">
                <a:latin typeface="Arial Narrow" pitchFamily="34" charset="0"/>
              </a:rPr>
              <a:t>Crowd </a:t>
            </a:r>
            <a:r>
              <a:rPr lang="en-NZ" dirty="0">
                <a:latin typeface="Arial Narrow" pitchFamily="34" charset="0"/>
              </a:rPr>
              <a:t>density: injuries are more likely where people are packed closely together.</a:t>
            </a:r>
          </a:p>
          <a:p>
            <a:pPr lvl="1"/>
            <a:r>
              <a:rPr lang="en-NZ" dirty="0" smtClean="0">
                <a:latin typeface="Arial Narrow" pitchFamily="34" charset="0"/>
              </a:rPr>
              <a:t>Age </a:t>
            </a:r>
            <a:r>
              <a:rPr lang="en-NZ" dirty="0">
                <a:latin typeface="Arial Narrow" pitchFamily="34" charset="0"/>
              </a:rPr>
              <a:t>of the crowd, </a:t>
            </a:r>
            <a:endParaRPr lang="en-NZ" dirty="0" smtClean="0">
              <a:latin typeface="Arial Narrow" pitchFamily="34" charset="0"/>
            </a:endParaRPr>
          </a:p>
          <a:p>
            <a:pPr lvl="1"/>
            <a:r>
              <a:rPr lang="en-NZ" dirty="0" smtClean="0">
                <a:latin typeface="Arial Narrow" pitchFamily="34" charset="0"/>
              </a:rPr>
              <a:t>Purpose </a:t>
            </a:r>
            <a:r>
              <a:rPr lang="en-NZ" dirty="0">
                <a:latin typeface="Arial Narrow" pitchFamily="34" charset="0"/>
              </a:rPr>
              <a:t>of the </a:t>
            </a:r>
            <a:r>
              <a:rPr lang="en-NZ" dirty="0" smtClean="0">
                <a:latin typeface="Arial Narrow" pitchFamily="34" charset="0"/>
              </a:rPr>
              <a:t>gathering</a:t>
            </a:r>
          </a:p>
          <a:p>
            <a:pPr lvl="1"/>
            <a:r>
              <a:rPr lang="en-NZ" dirty="0" smtClean="0">
                <a:latin typeface="Arial Narrow" pitchFamily="34" charset="0"/>
              </a:rPr>
              <a:t>? Drugs </a:t>
            </a:r>
            <a:r>
              <a:rPr lang="en-NZ" dirty="0">
                <a:latin typeface="Arial Narrow" pitchFamily="34" charset="0"/>
              </a:rPr>
              <a:t>or alcohol </a:t>
            </a:r>
            <a:r>
              <a:rPr lang="en-NZ" dirty="0" smtClean="0">
                <a:latin typeface="Arial Narrow" pitchFamily="34" charset="0"/>
              </a:rPr>
              <a:t>… are </a:t>
            </a:r>
            <a:r>
              <a:rPr lang="en-NZ" dirty="0">
                <a:latin typeface="Arial Narrow" pitchFamily="34" charset="0"/>
              </a:rPr>
              <a:t>used can influence the risk of violence.</a:t>
            </a:r>
          </a:p>
          <a:p>
            <a:endParaRPr lang="en-GB" dirty="0">
              <a:latin typeface="Arial Narrow" pitchFamily="34" charset="0"/>
            </a:endParaRPr>
          </a:p>
        </p:txBody>
      </p:sp>
    </p:spTree>
    <p:extLst>
      <p:ext uri="{BB962C8B-B14F-4D97-AF65-F5344CB8AC3E}">
        <p14:creationId xmlns:p14="http://schemas.microsoft.com/office/powerpoint/2010/main" val="39518712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770440" cy="1600200"/>
          </a:xfrm>
        </p:spPr>
        <p:txBody>
          <a:bodyPr>
            <a:normAutofit/>
          </a:bodyPr>
          <a:lstStyle/>
          <a:p>
            <a:r>
              <a:rPr lang="en-NZ" sz="4400" dirty="0" smtClean="0">
                <a:latin typeface="Arial Narrow" pitchFamily="34" charset="0"/>
              </a:rPr>
              <a:t>IMPACT THP Consultation Points</a:t>
            </a:r>
            <a:endParaRPr lang="en-GB" sz="4400" dirty="0">
              <a:latin typeface="Arial Narrow" pitchFamily="34" charset="0"/>
            </a:endParaRPr>
          </a:p>
        </p:txBody>
      </p:sp>
      <p:sp>
        <p:nvSpPr>
          <p:cNvPr id="3" name="Content Placeholder 2"/>
          <p:cNvSpPr>
            <a:spLocks noGrp="1"/>
          </p:cNvSpPr>
          <p:nvPr>
            <p:ph idx="1"/>
          </p:nvPr>
        </p:nvSpPr>
        <p:spPr>
          <a:xfrm>
            <a:off x="683568" y="692696"/>
            <a:ext cx="7848872" cy="5040560"/>
          </a:xfrm>
        </p:spPr>
        <p:txBody>
          <a:bodyPr>
            <a:normAutofit/>
          </a:bodyPr>
          <a:lstStyle/>
          <a:p>
            <a:pPr marL="0" indent="0">
              <a:buNone/>
            </a:pPr>
            <a:r>
              <a:rPr lang="en-NZ" sz="2800" dirty="0" smtClean="0">
                <a:solidFill>
                  <a:srgbClr val="C00000"/>
                </a:solidFill>
                <a:latin typeface="Arial Narrow" pitchFamily="34" charset="0"/>
              </a:rPr>
              <a:t>Things for the THP to Consider in                          ‘Focusing the Event’ - 1</a:t>
            </a:r>
          </a:p>
          <a:p>
            <a:endParaRPr lang="en-NZ" b="1" dirty="0">
              <a:latin typeface="Arial Narrow" pitchFamily="34" charset="0"/>
            </a:endParaRPr>
          </a:p>
          <a:p>
            <a:r>
              <a:rPr lang="en-NZ" dirty="0">
                <a:solidFill>
                  <a:srgbClr val="C00000"/>
                </a:solidFill>
                <a:latin typeface="Arial Narrow" pitchFamily="34" charset="0"/>
              </a:rPr>
              <a:t>Research</a:t>
            </a:r>
            <a:r>
              <a:rPr lang="en-NZ" dirty="0">
                <a:latin typeface="Arial Narrow" pitchFamily="34" charset="0"/>
              </a:rPr>
              <a:t> </a:t>
            </a:r>
            <a:r>
              <a:rPr lang="en-NZ" dirty="0" smtClean="0">
                <a:latin typeface="Arial Narrow" pitchFamily="34" charset="0"/>
              </a:rPr>
              <a:t>of the event in advised</a:t>
            </a:r>
            <a:endParaRPr lang="en-NZ" dirty="0">
              <a:latin typeface="Arial Narrow" pitchFamily="34" charset="0"/>
            </a:endParaRPr>
          </a:p>
          <a:p>
            <a:r>
              <a:rPr lang="en-NZ" dirty="0">
                <a:solidFill>
                  <a:srgbClr val="C00000"/>
                </a:solidFill>
                <a:latin typeface="Arial Narrow" pitchFamily="34" charset="0"/>
              </a:rPr>
              <a:t>Vaccinations</a:t>
            </a:r>
          </a:p>
          <a:p>
            <a:pPr lvl="1"/>
            <a:r>
              <a:rPr lang="en-NZ" dirty="0">
                <a:solidFill>
                  <a:srgbClr val="C00000"/>
                </a:solidFill>
                <a:latin typeface="Arial Narrow" pitchFamily="34" charset="0"/>
              </a:rPr>
              <a:t>Compulsory</a:t>
            </a:r>
          </a:p>
          <a:p>
            <a:pPr lvl="1"/>
            <a:r>
              <a:rPr lang="en-NZ" dirty="0">
                <a:solidFill>
                  <a:srgbClr val="C00000"/>
                </a:solidFill>
                <a:latin typeface="Arial Narrow" pitchFamily="34" charset="0"/>
              </a:rPr>
              <a:t>Recommended</a:t>
            </a:r>
          </a:p>
          <a:p>
            <a:pPr lvl="1"/>
            <a:r>
              <a:rPr lang="en-NZ" dirty="0">
                <a:solidFill>
                  <a:srgbClr val="C00000"/>
                </a:solidFill>
                <a:latin typeface="Arial Narrow" pitchFamily="34" charset="0"/>
              </a:rPr>
              <a:t>Routine</a:t>
            </a:r>
          </a:p>
          <a:p>
            <a:r>
              <a:rPr lang="en-NZ" dirty="0">
                <a:solidFill>
                  <a:srgbClr val="C00000"/>
                </a:solidFill>
                <a:latin typeface="Arial Narrow" pitchFamily="34" charset="0"/>
              </a:rPr>
              <a:t>Personal Hygiene </a:t>
            </a:r>
            <a:r>
              <a:rPr lang="en-NZ" dirty="0">
                <a:latin typeface="Arial Narrow" pitchFamily="34" charset="0"/>
              </a:rPr>
              <a:t>– including food and water, insect repellent</a:t>
            </a:r>
          </a:p>
          <a:p>
            <a:r>
              <a:rPr lang="en-NZ" dirty="0">
                <a:solidFill>
                  <a:srgbClr val="C00000"/>
                </a:solidFill>
                <a:latin typeface="Arial Narrow" pitchFamily="34" charset="0"/>
              </a:rPr>
              <a:t>Environment and Clothing</a:t>
            </a:r>
          </a:p>
          <a:p>
            <a:r>
              <a:rPr lang="en-NZ" dirty="0">
                <a:solidFill>
                  <a:srgbClr val="C00000"/>
                </a:solidFill>
                <a:latin typeface="Arial Narrow" pitchFamily="34" charset="0"/>
              </a:rPr>
              <a:t>Finances</a:t>
            </a:r>
          </a:p>
          <a:p>
            <a:endParaRPr lang="en-GB" dirty="0">
              <a:latin typeface="Arial Narrow"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92696"/>
            <a:ext cx="2317060" cy="1632016"/>
          </a:xfrm>
          <a:prstGeom prst="rect">
            <a:avLst/>
          </a:prstGeom>
          <a:noFill/>
          <a:ln>
            <a:noFill/>
          </a:ln>
          <a:effectLst>
            <a:reflection blurRad="6350" stA="50000" endA="295" endPos="92000" dist="1016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8790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692696"/>
            <a:ext cx="7848872" cy="5040560"/>
          </a:xfrm>
        </p:spPr>
        <p:txBody>
          <a:bodyPr>
            <a:normAutofit/>
          </a:bodyPr>
          <a:lstStyle/>
          <a:p>
            <a:pPr marL="0" indent="0">
              <a:buNone/>
            </a:pPr>
            <a:r>
              <a:rPr lang="en-NZ" sz="2800" dirty="0" smtClean="0">
                <a:solidFill>
                  <a:srgbClr val="C00000"/>
                </a:solidFill>
                <a:latin typeface="Arial Narrow" pitchFamily="34" charset="0"/>
              </a:rPr>
              <a:t>Things for the THP to Consider in                              ‘Focusing the Event’ - 2</a:t>
            </a:r>
          </a:p>
          <a:p>
            <a:endParaRPr lang="en-NZ" b="1" dirty="0">
              <a:latin typeface="Arial Narrow" pitchFamily="34" charset="0"/>
            </a:endParaRPr>
          </a:p>
          <a:p>
            <a:r>
              <a:rPr lang="en-NZ" dirty="0" smtClean="0">
                <a:solidFill>
                  <a:srgbClr val="C00000"/>
                </a:solidFill>
                <a:latin typeface="Arial Narrow" pitchFamily="34" charset="0"/>
              </a:rPr>
              <a:t>Safety </a:t>
            </a:r>
            <a:r>
              <a:rPr lang="en-NZ" dirty="0">
                <a:solidFill>
                  <a:srgbClr val="C00000"/>
                </a:solidFill>
                <a:latin typeface="Arial Narrow" pitchFamily="34" charset="0"/>
              </a:rPr>
              <a:t>and security</a:t>
            </a:r>
          </a:p>
          <a:p>
            <a:r>
              <a:rPr lang="en-NZ" dirty="0">
                <a:solidFill>
                  <a:srgbClr val="C00000"/>
                </a:solidFill>
                <a:latin typeface="Arial Narrow" pitchFamily="34" charset="0"/>
              </a:rPr>
              <a:t>Personal Behaviour </a:t>
            </a:r>
            <a:r>
              <a:rPr lang="en-NZ" dirty="0">
                <a:latin typeface="Arial Narrow" pitchFamily="34" charset="0"/>
              </a:rPr>
              <a:t>– alcohol and drug, sexual</a:t>
            </a:r>
          </a:p>
          <a:p>
            <a:r>
              <a:rPr lang="en-NZ" dirty="0">
                <a:solidFill>
                  <a:srgbClr val="C00000"/>
                </a:solidFill>
                <a:latin typeface="Arial Narrow" pitchFamily="34" charset="0"/>
              </a:rPr>
              <a:t>Risk of disease and dis-ease</a:t>
            </a:r>
          </a:p>
          <a:p>
            <a:r>
              <a:rPr lang="en-NZ" dirty="0">
                <a:latin typeface="Arial Narrow" pitchFamily="34" charset="0"/>
              </a:rPr>
              <a:t>What </a:t>
            </a:r>
            <a:r>
              <a:rPr lang="en-NZ" dirty="0">
                <a:solidFill>
                  <a:srgbClr val="C00000"/>
                </a:solidFill>
                <a:latin typeface="Arial Narrow" pitchFamily="34" charset="0"/>
              </a:rPr>
              <a:t>medical resources </a:t>
            </a:r>
            <a:r>
              <a:rPr lang="en-NZ" dirty="0">
                <a:latin typeface="Arial Narrow" pitchFamily="34" charset="0"/>
              </a:rPr>
              <a:t>are available to the traveller</a:t>
            </a:r>
          </a:p>
          <a:p>
            <a:r>
              <a:rPr lang="en-NZ" dirty="0">
                <a:solidFill>
                  <a:srgbClr val="C00000"/>
                </a:solidFill>
                <a:latin typeface="Arial Narrow" pitchFamily="34" charset="0"/>
              </a:rPr>
              <a:t>Consular contact </a:t>
            </a:r>
            <a:r>
              <a:rPr lang="en-NZ" dirty="0">
                <a:latin typeface="Arial Narrow" pitchFamily="34" charset="0"/>
              </a:rPr>
              <a:t>if in a foreign </a:t>
            </a:r>
            <a:r>
              <a:rPr lang="en-NZ" dirty="0" smtClean="0">
                <a:latin typeface="Arial Narrow" pitchFamily="34" charset="0"/>
              </a:rPr>
              <a:t>country</a:t>
            </a:r>
          </a:p>
          <a:p>
            <a:r>
              <a:rPr lang="en-NZ" dirty="0" smtClean="0">
                <a:solidFill>
                  <a:srgbClr val="C00000"/>
                </a:solidFill>
                <a:effectLst>
                  <a:outerShdw blurRad="38100" dist="38100" dir="2700000" algn="tl">
                    <a:srgbClr val="000000">
                      <a:alpha val="43137"/>
                    </a:srgbClr>
                  </a:outerShdw>
                </a:effectLst>
                <a:latin typeface="Arial Narrow" pitchFamily="34" charset="0"/>
              </a:rPr>
              <a:t>FAMILY CONTACT</a:t>
            </a:r>
            <a:endParaRPr lang="en-NZ" dirty="0">
              <a:solidFill>
                <a:srgbClr val="C00000"/>
              </a:solidFill>
              <a:effectLst>
                <a:outerShdw blurRad="38100" dist="38100" dir="2700000" algn="tl">
                  <a:srgbClr val="000000">
                    <a:alpha val="43137"/>
                  </a:srgbClr>
                </a:outerShdw>
              </a:effectLst>
              <a:latin typeface="Arial Narrow" pitchFamily="34" charset="0"/>
            </a:endParaRPr>
          </a:p>
          <a:p>
            <a:endParaRPr lang="en-GB" dirty="0">
              <a:latin typeface="Arial Narrow" pitchFamily="34" charset="0"/>
            </a:endParaRPr>
          </a:p>
        </p:txBody>
      </p:sp>
      <p:sp>
        <p:nvSpPr>
          <p:cNvPr id="5" name="Title 1"/>
          <p:cNvSpPr>
            <a:spLocks noGrp="1"/>
          </p:cNvSpPr>
          <p:nvPr>
            <p:ph type="title"/>
          </p:nvPr>
        </p:nvSpPr>
        <p:spPr>
          <a:xfrm>
            <a:off x="762000" y="4572000"/>
            <a:ext cx="7770440" cy="1600200"/>
          </a:xfrm>
        </p:spPr>
        <p:txBody>
          <a:bodyPr>
            <a:normAutofit/>
          </a:bodyPr>
          <a:lstStyle/>
          <a:p>
            <a:r>
              <a:rPr lang="en-NZ" sz="4400" dirty="0" smtClean="0">
                <a:latin typeface="Arial Narrow" pitchFamily="34" charset="0"/>
              </a:rPr>
              <a:t>IMPACT THP Consultation Points</a:t>
            </a:r>
            <a:endParaRPr lang="en-GB" sz="4400" dirty="0">
              <a:latin typeface="Arial Narrow"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92696"/>
            <a:ext cx="2317060" cy="1632016"/>
          </a:xfrm>
          <a:prstGeom prst="rect">
            <a:avLst/>
          </a:prstGeom>
          <a:noFill/>
          <a:ln>
            <a:noFill/>
          </a:ln>
          <a:effectLst>
            <a:reflection blurRad="6350" stA="50000" endA="295" endPos="92000" dist="101600" dir="5400000" sy="-100000" algn="bl" rotWithShape="0"/>
          </a:effectLst>
          <a:scene3d>
            <a:camera prst="perspectiveContrasting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33491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230" y="980728"/>
            <a:ext cx="6610536" cy="4392334"/>
          </a:xfrm>
          <a:prstGeom prst="rect">
            <a:avLst/>
          </a:prstGeom>
          <a:noFill/>
          <a:ln>
            <a:noFill/>
          </a:ln>
          <a:effectLst>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4572000"/>
            <a:ext cx="8130480" cy="1600200"/>
          </a:xfrm>
        </p:spPr>
        <p:txBody>
          <a:bodyPr>
            <a:normAutofit/>
          </a:bodyPr>
          <a:lstStyle/>
          <a:p>
            <a:r>
              <a:rPr lang="en-NZ" sz="4400" dirty="0" smtClean="0">
                <a:latin typeface="Arial Narrow" pitchFamily="34" charset="0"/>
              </a:rPr>
              <a:t>Guide to Mass Gathering Consultation</a:t>
            </a:r>
            <a:endParaRPr lang="en-GB" sz="4400" dirty="0">
              <a:latin typeface="Arial Narrow" pitchFamily="34" charset="0"/>
            </a:endParaRPr>
          </a:p>
        </p:txBody>
      </p:sp>
      <p:sp>
        <p:nvSpPr>
          <p:cNvPr id="5" name="Rectangle 2"/>
          <p:cNvSpPr txBox="1">
            <a:spLocks noChangeArrowheads="1"/>
          </p:cNvSpPr>
          <p:nvPr/>
        </p:nvSpPr>
        <p:spPr>
          <a:xfrm>
            <a:off x="476997" y="764704"/>
            <a:ext cx="4608513" cy="4968875"/>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FontTx/>
              <a:buNone/>
            </a:pPr>
            <a:r>
              <a:rPr lang="en-NZ" sz="1800" dirty="0" smtClean="0">
                <a:solidFill>
                  <a:schemeClr val="tx1"/>
                </a:solidFill>
                <a:effectLst>
                  <a:outerShdw blurRad="38100" dist="38100" dir="2700000" algn="tl">
                    <a:srgbClr val="000000">
                      <a:alpha val="43137"/>
                    </a:srgbClr>
                  </a:outerShdw>
                </a:effectLst>
                <a:latin typeface="Arial Narrow" pitchFamily="34" charset="0"/>
                <a:cs typeface="Tahoma" pitchFamily="34" charset="0"/>
              </a:rPr>
              <a:t>1. The travel health consultation needs to reflect care and compassion for the greater world </a:t>
            </a:r>
          </a:p>
          <a:p>
            <a:pPr marL="0" indent="0">
              <a:lnSpc>
                <a:spcPct val="80000"/>
              </a:lnSpc>
              <a:buFontTx/>
              <a:buNone/>
            </a:pPr>
            <a:endParaRPr lang="en-NZ" sz="1800" dirty="0" smtClean="0">
              <a:solidFill>
                <a:schemeClr val="tx1"/>
              </a:solidFill>
              <a:effectLst>
                <a:outerShdw blurRad="38100" dist="38100" dir="2700000" algn="tl">
                  <a:srgbClr val="000000">
                    <a:alpha val="43137"/>
                  </a:srgbClr>
                </a:outerShdw>
              </a:effectLst>
              <a:latin typeface="Arial Narrow" pitchFamily="34" charset="0"/>
              <a:cs typeface="Tahoma" pitchFamily="34" charset="0"/>
            </a:endParaRPr>
          </a:p>
          <a:p>
            <a:pPr marL="0" indent="0">
              <a:lnSpc>
                <a:spcPct val="80000"/>
              </a:lnSpc>
              <a:buFontTx/>
              <a:buNone/>
            </a:pPr>
            <a:r>
              <a:rPr lang="en-NZ" sz="1800" dirty="0">
                <a:solidFill>
                  <a:schemeClr val="tx1"/>
                </a:solidFill>
                <a:effectLst>
                  <a:outerShdw blurRad="38100" dist="38100" dir="2700000" algn="tl">
                    <a:srgbClr val="000000">
                      <a:alpha val="43137"/>
                    </a:srgbClr>
                  </a:outerShdw>
                </a:effectLst>
                <a:latin typeface="Arial Narrow" pitchFamily="34" charset="0"/>
                <a:cs typeface="Tahoma" pitchFamily="34" charset="0"/>
              </a:rPr>
              <a:t>2</a:t>
            </a:r>
            <a:r>
              <a:rPr lang="en-NZ" sz="1800" dirty="0" smtClean="0">
                <a:solidFill>
                  <a:schemeClr val="tx1"/>
                </a:solidFill>
                <a:effectLst>
                  <a:outerShdw blurRad="38100" dist="38100" dir="2700000" algn="tl">
                    <a:srgbClr val="000000">
                      <a:alpha val="43137"/>
                    </a:srgbClr>
                  </a:outerShdw>
                </a:effectLst>
                <a:latin typeface="Arial Narrow" pitchFamily="34" charset="0"/>
                <a:cs typeface="Tahoma" pitchFamily="34" charset="0"/>
              </a:rPr>
              <a:t>. The travel medicine consultation should guide the traveller to instinctive personal safety and security means, as well as to understand current health recommendations</a:t>
            </a:r>
          </a:p>
          <a:p>
            <a:pPr marL="0" indent="0">
              <a:lnSpc>
                <a:spcPct val="80000"/>
              </a:lnSpc>
              <a:buFontTx/>
              <a:buNone/>
            </a:pPr>
            <a:endParaRPr lang="en-NZ" sz="1800" dirty="0" smtClean="0">
              <a:solidFill>
                <a:schemeClr val="tx1"/>
              </a:solidFill>
              <a:effectLst>
                <a:outerShdw blurRad="38100" dist="38100" dir="2700000" algn="tl">
                  <a:srgbClr val="000000">
                    <a:alpha val="43137"/>
                  </a:srgbClr>
                </a:outerShdw>
              </a:effectLst>
              <a:latin typeface="Arial Narrow" pitchFamily="34" charset="0"/>
              <a:cs typeface="Tahoma" pitchFamily="34" charset="0"/>
            </a:endParaRPr>
          </a:p>
          <a:p>
            <a:pPr marL="0" indent="0">
              <a:lnSpc>
                <a:spcPct val="80000"/>
              </a:lnSpc>
              <a:buFontTx/>
              <a:buNone/>
            </a:pPr>
            <a:r>
              <a:rPr lang="en-NZ" sz="1800" dirty="0">
                <a:solidFill>
                  <a:schemeClr val="tx1"/>
                </a:solidFill>
                <a:effectLst>
                  <a:outerShdw blurRad="38100" dist="38100" dir="2700000" algn="tl">
                    <a:srgbClr val="000000">
                      <a:alpha val="43137"/>
                    </a:srgbClr>
                  </a:outerShdw>
                </a:effectLst>
                <a:latin typeface="Arial Narrow" pitchFamily="34" charset="0"/>
                <a:cs typeface="Tahoma" pitchFamily="34" charset="0"/>
              </a:rPr>
              <a:t>3</a:t>
            </a:r>
            <a:r>
              <a:rPr lang="en-NZ" sz="1800" dirty="0" smtClean="0">
                <a:solidFill>
                  <a:schemeClr val="tx1"/>
                </a:solidFill>
                <a:effectLst>
                  <a:outerShdw blurRad="38100" dist="38100" dir="2700000" algn="tl">
                    <a:srgbClr val="000000">
                      <a:alpha val="43137"/>
                    </a:srgbClr>
                  </a:outerShdw>
                </a:effectLst>
                <a:latin typeface="Arial Narrow" pitchFamily="34" charset="0"/>
                <a:cs typeface="Tahoma" pitchFamily="34" charset="0"/>
              </a:rPr>
              <a:t>. The Traveller is best advised to gain shared  experiences of travel from the Travel Health Professional and from others. The collective knowledge makes for a better understanding</a:t>
            </a:r>
          </a:p>
          <a:p>
            <a:pPr marL="0" indent="0">
              <a:lnSpc>
                <a:spcPct val="80000"/>
              </a:lnSpc>
            </a:pPr>
            <a:endParaRPr lang="en-NZ" sz="2000" dirty="0">
              <a:solidFill>
                <a:schemeClr val="folHlink"/>
              </a:solidFill>
              <a:latin typeface="Arial Narrow" pitchFamily="34" charset="0"/>
              <a:cs typeface="Tahoma" pitchFamily="34" charset="0"/>
            </a:endParaRPr>
          </a:p>
        </p:txBody>
      </p:sp>
    </p:spTree>
    <p:extLst>
      <p:ext uri="{BB962C8B-B14F-4D97-AF65-F5344CB8AC3E}">
        <p14:creationId xmlns:p14="http://schemas.microsoft.com/office/powerpoint/2010/main" val="27540273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816" y="1348490"/>
            <a:ext cx="6096000" cy="4048125"/>
          </a:xfrm>
          <a:prstGeom prst="rect">
            <a:avLst/>
          </a:prstGeom>
          <a:noFill/>
          <a:ln>
            <a:noFill/>
          </a:ln>
          <a:effectLst>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4572000"/>
            <a:ext cx="8130480" cy="1600200"/>
          </a:xfrm>
        </p:spPr>
        <p:txBody>
          <a:bodyPr>
            <a:normAutofit/>
          </a:bodyPr>
          <a:lstStyle/>
          <a:p>
            <a:r>
              <a:rPr lang="en-NZ" sz="4400" dirty="0" smtClean="0">
                <a:latin typeface="Arial Narrow" pitchFamily="34" charset="0"/>
              </a:rPr>
              <a:t>Guide to Mass Gathering Consultation</a:t>
            </a:r>
            <a:endParaRPr lang="en-GB" sz="4400" dirty="0">
              <a:latin typeface="Arial Narrow" pitchFamily="34" charset="0"/>
            </a:endParaRPr>
          </a:p>
        </p:txBody>
      </p:sp>
      <p:sp>
        <p:nvSpPr>
          <p:cNvPr id="4" name="Rectangle 2"/>
          <p:cNvSpPr txBox="1">
            <a:spLocks noChangeArrowheads="1"/>
          </p:cNvSpPr>
          <p:nvPr/>
        </p:nvSpPr>
        <p:spPr>
          <a:xfrm>
            <a:off x="522008" y="548679"/>
            <a:ext cx="4608513" cy="4968875"/>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None/>
            </a:pPr>
            <a:endParaRPr lang="en-US" sz="1800" dirty="0" smtClean="0">
              <a:solidFill>
                <a:schemeClr val="tx1"/>
              </a:solidFill>
              <a:effectLst>
                <a:outerShdw blurRad="38100" dist="38100" dir="2700000" algn="tl">
                  <a:srgbClr val="000000">
                    <a:alpha val="43137"/>
                  </a:srgbClr>
                </a:outerShdw>
              </a:effectLst>
              <a:latin typeface="Arial Narrow" pitchFamily="34" charset="0"/>
            </a:endParaRPr>
          </a:p>
          <a:p>
            <a:pPr marL="0" indent="0">
              <a:lnSpc>
                <a:spcPct val="80000"/>
              </a:lnSpc>
              <a:buClr>
                <a:schemeClr val="tx2"/>
              </a:buClr>
              <a:buFontTx/>
              <a:buNone/>
            </a:pPr>
            <a:r>
              <a:rPr lang="en-AU" sz="1800" dirty="0">
                <a:solidFill>
                  <a:schemeClr val="tx1"/>
                </a:solidFill>
                <a:effectLst>
                  <a:outerShdw blurRad="38100" dist="38100" dir="2700000" algn="tl">
                    <a:srgbClr val="000000">
                      <a:alpha val="43137"/>
                    </a:srgbClr>
                  </a:outerShdw>
                </a:effectLst>
                <a:latin typeface="Arial Narrow" pitchFamily="34" charset="0"/>
              </a:rPr>
              <a:t>4</a:t>
            </a:r>
            <a:r>
              <a:rPr lang="en-AU" sz="1800" dirty="0" smtClean="0">
                <a:solidFill>
                  <a:schemeClr val="tx1"/>
                </a:solidFill>
                <a:effectLst>
                  <a:outerShdw blurRad="38100" dist="38100" dir="2700000" algn="tl">
                    <a:srgbClr val="000000">
                      <a:alpha val="43137"/>
                    </a:srgbClr>
                  </a:outerShdw>
                </a:effectLst>
                <a:latin typeface="Arial Narrow" pitchFamily="34" charset="0"/>
              </a:rPr>
              <a:t>. Travel Heath Providers thus need to guide travellers by their knowledge. They need to be prepared to ‘challenge’ the intending traveller, so that a finished journey is a joy to have experienced</a:t>
            </a:r>
          </a:p>
          <a:p>
            <a:pPr marL="0" indent="0">
              <a:lnSpc>
                <a:spcPct val="80000"/>
              </a:lnSpc>
              <a:buClr>
                <a:schemeClr val="tx2"/>
              </a:buClr>
              <a:buFontTx/>
              <a:buNone/>
            </a:pPr>
            <a:endParaRPr lang="en-AU" sz="1800" dirty="0" smtClean="0">
              <a:solidFill>
                <a:schemeClr val="tx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US" sz="1800" dirty="0">
                <a:solidFill>
                  <a:schemeClr val="tx1"/>
                </a:solidFill>
                <a:effectLst>
                  <a:outerShdw blurRad="38100" dist="38100" dir="2700000" algn="tl">
                    <a:srgbClr val="000000">
                      <a:alpha val="43137"/>
                    </a:srgbClr>
                  </a:outerShdw>
                </a:effectLst>
                <a:latin typeface="Arial Narrow" pitchFamily="34" charset="0"/>
              </a:rPr>
              <a:t>5</a:t>
            </a:r>
            <a:r>
              <a:rPr lang="en-US" sz="1800" dirty="0" smtClean="0">
                <a:solidFill>
                  <a:schemeClr val="tx1"/>
                </a:solidFill>
                <a:effectLst>
                  <a:outerShdw blurRad="38100" dist="38100" dir="2700000" algn="tl">
                    <a:srgbClr val="000000">
                      <a:alpha val="43137"/>
                    </a:srgbClr>
                  </a:outerShdw>
                </a:effectLst>
                <a:latin typeface="Arial Narrow" pitchFamily="34" charset="0"/>
              </a:rPr>
              <a:t>. Travel Health and Medicine is a positive energy and is best given positively</a:t>
            </a:r>
          </a:p>
          <a:p>
            <a:pPr marL="0" indent="0">
              <a:lnSpc>
                <a:spcPct val="80000"/>
              </a:lnSpc>
            </a:pPr>
            <a:endParaRPr lang="en-US" sz="1800" dirty="0" smtClean="0">
              <a:solidFill>
                <a:schemeClr val="tx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US" sz="1800" dirty="0">
                <a:solidFill>
                  <a:schemeClr val="tx1"/>
                </a:solidFill>
                <a:effectLst>
                  <a:outerShdw blurRad="38100" dist="38100" dir="2700000" algn="tl">
                    <a:srgbClr val="000000">
                      <a:alpha val="43137"/>
                    </a:srgbClr>
                  </a:outerShdw>
                </a:effectLst>
                <a:latin typeface="Arial Narrow" pitchFamily="34" charset="0"/>
              </a:rPr>
              <a:t>6</a:t>
            </a:r>
            <a:r>
              <a:rPr lang="en-US" sz="1800" dirty="0" smtClean="0">
                <a:solidFill>
                  <a:schemeClr val="tx1"/>
                </a:solidFill>
                <a:effectLst>
                  <a:outerShdw blurRad="38100" dist="38100" dir="2700000" algn="tl">
                    <a:srgbClr val="000000">
                      <a:alpha val="43137"/>
                    </a:srgbClr>
                  </a:outerShdw>
                </a:effectLst>
                <a:latin typeface="Arial Narrow" pitchFamily="34" charset="0"/>
              </a:rPr>
              <a:t>. Dedicated PERSONAL Travel advisories have assumed great importance,  and  need to be included in all travel health consultations</a:t>
            </a:r>
            <a:endParaRPr lang="en-NZ" sz="1800" dirty="0">
              <a:solidFill>
                <a:schemeClr val="tx1"/>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8002616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53962"/>
            <a:ext cx="9175750" cy="5308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83568" y="3961766"/>
            <a:ext cx="8130480" cy="1600200"/>
          </a:xfrm>
        </p:spPr>
        <p:txBody>
          <a:bodyPr>
            <a:normAutofit/>
          </a:bodyPr>
          <a:lstStyle/>
          <a:p>
            <a:r>
              <a:rPr lang="en-NZ" sz="4400" dirty="0" smtClean="0">
                <a:solidFill>
                  <a:srgbClr val="FFFF00"/>
                </a:solidFill>
                <a:effectLst>
                  <a:outerShdw blurRad="38100" dist="38100" dir="2700000" algn="tl">
                    <a:srgbClr val="000000">
                      <a:alpha val="43137"/>
                    </a:srgbClr>
                  </a:outerShdw>
                </a:effectLst>
                <a:latin typeface="Arial Narrow" pitchFamily="34" charset="0"/>
              </a:rPr>
              <a:t>THANK YOU!</a:t>
            </a:r>
            <a:endParaRPr lang="en-GB" sz="4400" dirty="0">
              <a:solidFill>
                <a:srgbClr val="FFFF00"/>
              </a:solidFill>
              <a:effectLst>
                <a:outerShdw blurRad="38100" dist="38100" dir="2700000" algn="tl">
                  <a:srgbClr val="000000">
                    <a:alpha val="43137"/>
                  </a:srgbClr>
                </a:outerShdw>
              </a:effectLst>
              <a:latin typeface="Arial Narrow" pitchFamily="34" charset="0"/>
            </a:endParaRPr>
          </a:p>
        </p:txBody>
      </p:sp>
      <p:sp>
        <p:nvSpPr>
          <p:cNvPr id="4" name="Rectangle 2"/>
          <p:cNvSpPr txBox="1">
            <a:spLocks noChangeArrowheads="1"/>
          </p:cNvSpPr>
          <p:nvPr/>
        </p:nvSpPr>
        <p:spPr>
          <a:xfrm>
            <a:off x="522008" y="548679"/>
            <a:ext cx="4608513" cy="4968875"/>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FontTx/>
              <a:buNone/>
            </a:pPr>
            <a:endParaRPr lang="en-NZ" sz="1800" dirty="0">
              <a:solidFill>
                <a:schemeClr val="tx1"/>
              </a:solidFill>
              <a:effectLst>
                <a:outerShdw blurRad="38100" dist="38100" dir="2700000" algn="tl">
                  <a:srgbClr val="000000">
                    <a:alpha val="43137"/>
                  </a:srgbClr>
                </a:outerShdw>
              </a:effectLst>
              <a:latin typeface="Arial Narrow" pitchFamily="34" charset="0"/>
            </a:endParaRPr>
          </a:p>
        </p:txBody>
      </p:sp>
      <p:sp>
        <p:nvSpPr>
          <p:cNvPr id="5" name="Rectangle 2"/>
          <p:cNvSpPr txBox="1">
            <a:spLocks noChangeArrowheads="1"/>
          </p:cNvSpPr>
          <p:nvPr/>
        </p:nvSpPr>
        <p:spPr>
          <a:xfrm>
            <a:off x="5940152" y="548678"/>
            <a:ext cx="4608513" cy="4968875"/>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FontTx/>
              <a:buNone/>
            </a:pPr>
            <a:r>
              <a:rPr lang="en-NZ" sz="1800" dirty="0" smtClean="0">
                <a:solidFill>
                  <a:schemeClr val="bg1"/>
                </a:solidFill>
                <a:effectLst>
                  <a:outerShdw blurRad="38100" dist="38100" dir="2700000" algn="tl">
                    <a:srgbClr val="000000">
                      <a:alpha val="43137"/>
                    </a:srgbClr>
                  </a:outerShdw>
                </a:effectLst>
                <a:latin typeface="Arial Narrow" pitchFamily="34" charset="0"/>
              </a:rPr>
              <a:t>Marc Shaw</a:t>
            </a:r>
          </a:p>
          <a:p>
            <a:pPr marL="0" indent="0">
              <a:lnSpc>
                <a:spcPct val="80000"/>
              </a:lnSpc>
              <a:buFontTx/>
              <a:buNone/>
            </a:pPr>
            <a:endParaRPr lang="en-NZ" sz="1800" dirty="0" smtClean="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NZ" sz="1800" dirty="0" smtClean="0">
                <a:solidFill>
                  <a:schemeClr val="bg1"/>
                </a:solidFill>
                <a:effectLst>
                  <a:outerShdw blurRad="38100" dist="38100" dir="2700000" algn="tl">
                    <a:srgbClr val="000000">
                      <a:alpha val="43137"/>
                    </a:srgbClr>
                  </a:outerShdw>
                </a:effectLst>
                <a:latin typeface="Arial Narrow" pitchFamily="34" charset="0"/>
              </a:rPr>
              <a:t>Worldwise Travellers Health NZ</a:t>
            </a:r>
          </a:p>
          <a:p>
            <a:pPr marL="0" indent="0">
              <a:lnSpc>
                <a:spcPct val="80000"/>
              </a:lnSpc>
              <a:buFontTx/>
              <a:buNone/>
            </a:pPr>
            <a:endParaRPr lang="en-NZ" sz="1800" dirty="0" smtClean="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NZ" sz="1800" i="1" dirty="0" smtClean="0">
                <a:solidFill>
                  <a:schemeClr val="bg1"/>
                </a:solidFill>
                <a:effectLst>
                  <a:outerShdw blurRad="38100" dist="38100" dir="2700000" algn="tl">
                    <a:srgbClr val="000000">
                      <a:alpha val="43137"/>
                    </a:srgbClr>
                  </a:outerShdw>
                </a:effectLst>
                <a:latin typeface="Arial Narrow" pitchFamily="34" charset="0"/>
              </a:rPr>
              <a:t>Travel Health Specialists</a:t>
            </a:r>
          </a:p>
          <a:p>
            <a:pPr marL="0" indent="0">
              <a:lnSpc>
                <a:spcPct val="80000"/>
              </a:lnSpc>
              <a:buFontTx/>
              <a:buNone/>
            </a:pPr>
            <a:endParaRPr lang="en-NZ" sz="1800" dirty="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NZ" sz="1800" dirty="0" smtClean="0">
                <a:solidFill>
                  <a:schemeClr val="bg1"/>
                </a:solidFill>
                <a:effectLst>
                  <a:outerShdw blurRad="38100" dist="38100" dir="2700000" algn="tl">
                    <a:srgbClr val="000000">
                      <a:alpha val="43137"/>
                    </a:srgbClr>
                  </a:outerShdw>
                </a:effectLst>
                <a:latin typeface="Arial Narrow" pitchFamily="34" charset="0"/>
              </a:rPr>
              <a:t>Auckland</a:t>
            </a:r>
            <a:br>
              <a:rPr lang="en-NZ" sz="1800" dirty="0" smtClean="0">
                <a:solidFill>
                  <a:schemeClr val="bg1"/>
                </a:solidFill>
                <a:effectLst>
                  <a:outerShdw blurRad="38100" dist="38100" dir="2700000" algn="tl">
                    <a:srgbClr val="000000">
                      <a:alpha val="43137"/>
                    </a:srgbClr>
                  </a:outerShdw>
                </a:effectLst>
                <a:latin typeface="Arial Narrow" pitchFamily="34" charset="0"/>
              </a:rPr>
            </a:br>
            <a:endParaRPr lang="en-NZ" sz="1800" dirty="0" smtClean="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NZ" sz="1800" dirty="0" smtClean="0">
                <a:solidFill>
                  <a:schemeClr val="bg1"/>
                </a:solidFill>
                <a:effectLst>
                  <a:outerShdw blurRad="38100" dist="38100" dir="2700000" algn="tl">
                    <a:srgbClr val="000000">
                      <a:alpha val="43137"/>
                    </a:srgbClr>
                  </a:outerShdw>
                </a:effectLst>
                <a:latin typeface="Arial Narrow" pitchFamily="34" charset="0"/>
                <a:hlinkClick r:id="rId3"/>
              </a:rPr>
              <a:t>marc.shaw@worldwise.co.nz</a:t>
            </a:r>
            <a:endParaRPr lang="en-NZ" sz="1800" dirty="0" smtClean="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endParaRPr lang="en-NZ" sz="1800" dirty="0" smtClean="0">
              <a:solidFill>
                <a:schemeClr val="bg1"/>
              </a:solidFill>
              <a:effectLst>
                <a:outerShdw blurRad="38100" dist="38100" dir="2700000" algn="tl">
                  <a:srgbClr val="000000">
                    <a:alpha val="43137"/>
                  </a:srgbClr>
                </a:outerShdw>
              </a:effectLst>
              <a:latin typeface="Arial Narrow" pitchFamily="34" charset="0"/>
            </a:endParaRPr>
          </a:p>
          <a:p>
            <a:pPr marL="0" indent="0">
              <a:lnSpc>
                <a:spcPct val="80000"/>
              </a:lnSpc>
              <a:buFontTx/>
              <a:buNone/>
            </a:pPr>
            <a:r>
              <a:rPr lang="en-NZ" sz="1800" dirty="0" smtClean="0">
                <a:solidFill>
                  <a:schemeClr val="bg1"/>
                </a:solidFill>
                <a:effectLst>
                  <a:outerShdw blurRad="38100" dist="38100" dir="2700000" algn="tl">
                    <a:srgbClr val="000000">
                      <a:alpha val="43137"/>
                    </a:srgbClr>
                  </a:outerShdw>
                </a:effectLst>
                <a:latin typeface="Arial Narrow" pitchFamily="34" charset="0"/>
              </a:rPr>
              <a:t>Tel: 09-520-5830</a:t>
            </a:r>
            <a:endParaRPr lang="en-NZ" sz="1800" dirty="0">
              <a:solidFill>
                <a:schemeClr val="bg1"/>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143633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idx="4294967295"/>
          </p:nvPr>
        </p:nvSpPr>
        <p:spPr>
          <a:xfrm>
            <a:off x="0" y="274638"/>
            <a:ext cx="8229600" cy="1143000"/>
          </a:xfrm>
        </p:spPr>
        <p:txBody>
          <a:bodyPr anchorCtr="0"/>
          <a:lstStyle/>
          <a:p>
            <a:pPr eaLnBrk="1" hangingPunct="1">
              <a:defRPr/>
            </a:pPr>
            <a:r>
              <a:rPr lang="en-US" smtClean="0">
                <a:latin typeface="Arial Narrow" pitchFamily="34" charset="0"/>
              </a:rPr>
              <a:t>References</a:t>
            </a:r>
          </a:p>
        </p:txBody>
      </p:sp>
      <p:sp>
        <p:nvSpPr>
          <p:cNvPr id="9" name="Content Placeholder 2"/>
          <p:cNvSpPr>
            <a:spLocks noGrp="1"/>
          </p:cNvSpPr>
          <p:nvPr>
            <p:ph idx="4294967295"/>
          </p:nvPr>
        </p:nvSpPr>
        <p:spPr>
          <a:xfrm>
            <a:off x="323528" y="1124744"/>
            <a:ext cx="8229600" cy="5040560"/>
          </a:xfrm>
        </p:spPr>
        <p:txBody>
          <a:bodyPr>
            <a:normAutofit fontScale="62500" lnSpcReduction="20000"/>
          </a:bodyPr>
          <a:lstStyle/>
          <a:p>
            <a:pPr marL="514350" indent="-514350" eaLnBrk="1" hangingPunct="1">
              <a:lnSpc>
                <a:spcPct val="80000"/>
              </a:lnSpc>
              <a:buFont typeface="Calibri" pitchFamily="34" charset="0"/>
              <a:buAutoNum type="arabicPeriod"/>
              <a:defRPr/>
            </a:pPr>
            <a:endParaRPr lang="en-US" sz="2000" dirty="0" smtClean="0">
              <a:latin typeface="Arial Narrow" pitchFamily="34" charset="0"/>
            </a:endParaRPr>
          </a:p>
          <a:p>
            <a:r>
              <a:rPr lang="en-GB" sz="2000" dirty="0" smtClean="0">
                <a:latin typeface="Arial Narrow" pitchFamily="34" charset="0"/>
              </a:rPr>
              <a:t>Emergency </a:t>
            </a:r>
            <a:r>
              <a:rPr lang="en-GB" sz="2000" dirty="0">
                <a:latin typeface="Arial Narrow" pitchFamily="34" charset="0"/>
              </a:rPr>
              <a:t>Management Australia. Safe and Healthy Mass Gatherings: a Health, Medical and Safety Planning Manual for Public Events. Commonwealth of Australia; 1999.</a:t>
            </a:r>
          </a:p>
          <a:p>
            <a:r>
              <a:rPr lang="en-GB" sz="2000" dirty="0" err="1">
                <a:latin typeface="Arial Narrow" pitchFamily="34" charset="0"/>
              </a:rPr>
              <a:t>Fapore</a:t>
            </a:r>
            <a:r>
              <a:rPr lang="en-GB" sz="2000" dirty="0">
                <a:latin typeface="Arial Narrow" pitchFamily="34" charset="0"/>
              </a:rPr>
              <a:t> D, Lurie P, Moll M, </a:t>
            </a:r>
            <a:r>
              <a:rPr lang="en-GB" sz="2000" dirty="0" err="1">
                <a:latin typeface="Arial Narrow" pitchFamily="34" charset="0"/>
              </a:rPr>
              <a:t>Weltman</a:t>
            </a:r>
            <a:r>
              <a:rPr lang="en-GB" sz="2000" dirty="0">
                <a:latin typeface="Arial Narrow" pitchFamily="34" charset="0"/>
              </a:rPr>
              <a:t> A, Rankin J. Public health aspects of the rainbow family of living light annual gathering—Allegheny National Forest, Pennsylvania, 1999. MMWR </a:t>
            </a:r>
            <a:r>
              <a:rPr lang="en-GB" sz="2000" dirty="0" err="1">
                <a:latin typeface="Arial Narrow" pitchFamily="34" charset="0"/>
              </a:rPr>
              <a:t>Morb</a:t>
            </a:r>
            <a:r>
              <a:rPr lang="en-GB" sz="2000" dirty="0">
                <a:latin typeface="Arial Narrow" pitchFamily="34" charset="0"/>
              </a:rPr>
              <a:t> Mortal </a:t>
            </a:r>
            <a:r>
              <a:rPr lang="en-GB" sz="2000" dirty="0" err="1">
                <a:latin typeface="Arial Narrow" pitchFamily="34" charset="0"/>
              </a:rPr>
              <a:t>Wkly</a:t>
            </a:r>
            <a:r>
              <a:rPr lang="en-GB" sz="2000" dirty="0">
                <a:latin typeface="Arial Narrow" pitchFamily="34" charset="0"/>
              </a:rPr>
              <a:t> Rep. 2000;49(15):324–6.</a:t>
            </a:r>
          </a:p>
          <a:p>
            <a:r>
              <a:rPr lang="en-GB" sz="2000" dirty="0">
                <a:latin typeface="Arial Narrow" pitchFamily="34" charset="0"/>
              </a:rPr>
              <a:t>Kaiser R, </a:t>
            </a:r>
            <a:r>
              <a:rPr lang="en-GB" sz="2000" dirty="0" err="1">
                <a:latin typeface="Arial Narrow" pitchFamily="34" charset="0"/>
              </a:rPr>
              <a:t>Coulombier</a:t>
            </a:r>
            <a:r>
              <a:rPr lang="en-GB" sz="2000" dirty="0">
                <a:latin typeface="Arial Narrow" pitchFamily="34" charset="0"/>
              </a:rPr>
              <a:t> D. Epidemic intelligence during mass gatherings. Euro </a:t>
            </a:r>
            <a:r>
              <a:rPr lang="en-GB" sz="2000" dirty="0" err="1">
                <a:latin typeface="Arial Narrow" pitchFamily="34" charset="0"/>
              </a:rPr>
              <a:t>Surveill</a:t>
            </a:r>
            <a:r>
              <a:rPr lang="en-GB" sz="2000" dirty="0">
                <a:latin typeface="Arial Narrow" pitchFamily="34" charset="0"/>
              </a:rPr>
              <a:t>. 2006;11(12):E061221.3.</a:t>
            </a:r>
          </a:p>
          <a:p>
            <a:r>
              <a:rPr lang="en-GB" sz="2000" dirty="0">
                <a:latin typeface="Arial Narrow" pitchFamily="34" charset="0"/>
              </a:rPr>
              <a:t>Lombardo JS, </a:t>
            </a:r>
            <a:r>
              <a:rPr lang="en-GB" sz="2000" dirty="0" err="1">
                <a:latin typeface="Arial Narrow" pitchFamily="34" charset="0"/>
              </a:rPr>
              <a:t>Sniegoski</a:t>
            </a:r>
            <a:r>
              <a:rPr lang="en-GB" sz="2000" dirty="0">
                <a:latin typeface="Arial Narrow" pitchFamily="34" charset="0"/>
              </a:rPr>
              <a:t> CA, </a:t>
            </a:r>
            <a:r>
              <a:rPr lang="en-GB" sz="2000" dirty="0" err="1">
                <a:latin typeface="Arial Narrow" pitchFamily="34" charset="0"/>
              </a:rPr>
              <a:t>Loschen</a:t>
            </a:r>
            <a:r>
              <a:rPr lang="en-GB" sz="2000" dirty="0">
                <a:latin typeface="Arial Narrow" pitchFamily="34" charset="0"/>
              </a:rPr>
              <a:t> WA, </a:t>
            </a:r>
            <a:r>
              <a:rPr lang="en-GB" sz="2000" dirty="0" err="1">
                <a:latin typeface="Arial Narrow" pitchFamily="34" charset="0"/>
              </a:rPr>
              <a:t>Westercamp</a:t>
            </a:r>
            <a:r>
              <a:rPr lang="en-GB" sz="2000" dirty="0">
                <a:latin typeface="Arial Narrow" pitchFamily="34" charset="0"/>
              </a:rPr>
              <a:t> M, Wade M, Dearth S, et al. Public health surveillance for mass gatherings. Johns Hopkins APL Technical Digest. 2008;27(4):1–9.</a:t>
            </a:r>
          </a:p>
          <a:p>
            <a:r>
              <a:rPr lang="en-GB" sz="2000" dirty="0" err="1">
                <a:latin typeface="Arial Narrow" pitchFamily="34" charset="0"/>
              </a:rPr>
              <a:t>Milsten</a:t>
            </a:r>
            <a:r>
              <a:rPr lang="en-GB" sz="2000" dirty="0">
                <a:latin typeface="Arial Narrow" pitchFamily="34" charset="0"/>
              </a:rPr>
              <a:t> AM, Maguire BJ, Bissell RA, Seaman KG. Mass-gathering medical care: a review of the literature. </a:t>
            </a:r>
            <a:r>
              <a:rPr lang="en-GB" sz="2000" dirty="0" err="1">
                <a:latin typeface="Arial Narrow" pitchFamily="34" charset="0"/>
              </a:rPr>
              <a:t>Prehosp</a:t>
            </a:r>
            <a:r>
              <a:rPr lang="en-GB" sz="2000" dirty="0">
                <a:latin typeface="Arial Narrow" pitchFamily="34" charset="0"/>
              </a:rPr>
              <a:t> Disaster Med. 2002 Jul–Sep;17(3):151–62.</a:t>
            </a:r>
          </a:p>
          <a:p>
            <a:r>
              <a:rPr lang="en-GB" sz="2000" dirty="0">
                <a:latin typeface="Arial Narrow" pitchFamily="34" charset="0"/>
              </a:rPr>
              <a:t>World Health Organization. Communicable disease alert and response for mass gatherings: key considerations. Geneva: World Health Organization; 2008. Available from: </a:t>
            </a:r>
            <a:r>
              <a:rPr lang="en-GB" sz="2000" dirty="0">
                <a:latin typeface="Arial Narrow" pitchFamily="34" charset="0"/>
                <a:hlinkClick r:id="rId2"/>
              </a:rPr>
              <a:t>http://www.who.int/csr/Mass_gatherings2.pdf </a:t>
            </a:r>
            <a:r>
              <a:rPr lang="en-GB" sz="2000" dirty="0">
                <a:latin typeface="Arial Narrow" pitchFamily="34" charset="0"/>
              </a:rPr>
              <a:t>.</a:t>
            </a:r>
          </a:p>
          <a:p>
            <a:pPr eaLnBrk="1" hangingPunct="1">
              <a:lnSpc>
                <a:spcPct val="80000"/>
              </a:lnSpc>
              <a:defRPr/>
            </a:pPr>
            <a:r>
              <a:rPr lang="en-US" sz="2000" dirty="0" smtClean="0">
                <a:latin typeface="Arial Narrow" pitchFamily="34" charset="0"/>
              </a:rPr>
              <a:t>Wilder-Smith A, Foo W, Earnest A, Paton NI. High risk of Mycobacterium tuberculosis infection during the Hajj pilgrimage. Trop Med </a:t>
            </a:r>
            <a:r>
              <a:rPr lang="en-US" sz="2000" dirty="0" err="1" smtClean="0">
                <a:latin typeface="Arial Narrow" pitchFamily="34" charset="0"/>
              </a:rPr>
              <a:t>Int</a:t>
            </a:r>
            <a:r>
              <a:rPr lang="en-US" sz="2000" dirty="0" smtClean="0">
                <a:latin typeface="Arial Narrow" pitchFamily="34" charset="0"/>
              </a:rPr>
              <a:t> Health. 2005 Apr;10(4):336-9.</a:t>
            </a:r>
          </a:p>
          <a:p>
            <a:pPr eaLnBrk="1" hangingPunct="1">
              <a:lnSpc>
                <a:spcPct val="80000"/>
              </a:lnSpc>
              <a:defRPr/>
            </a:pPr>
            <a:r>
              <a:rPr lang="en-US" sz="2000" dirty="0" smtClean="0">
                <a:latin typeface="Arial Narrow" pitchFamily="34" charset="0"/>
              </a:rPr>
              <a:t>N</a:t>
            </a:r>
            <a:r>
              <a:rPr lang="en-NZ" sz="2000" dirty="0" smtClean="0">
                <a:latin typeface="Arial Narrow" pitchFamily="34" charset="0"/>
              </a:rPr>
              <a:t>on-communicable </a:t>
            </a:r>
            <a:r>
              <a:rPr lang="en-NZ" sz="2000" dirty="0">
                <a:latin typeface="Arial Narrow" pitchFamily="34" charset="0"/>
              </a:rPr>
              <a:t>Health Risks during Mass Gatherings </a:t>
            </a:r>
            <a:r>
              <a:rPr lang="en-GB" sz="2000" dirty="0" smtClean="0">
                <a:latin typeface="Arial Narrow" pitchFamily="34" charset="0"/>
              </a:rPr>
              <a:t>R</a:t>
            </a:r>
            <a:r>
              <a:rPr lang="en-GB" sz="2000" dirty="0">
                <a:latin typeface="Arial Narrow" pitchFamily="34" charset="0"/>
              </a:rPr>
              <a:t>. </a:t>
            </a:r>
            <a:r>
              <a:rPr lang="en-GB" sz="2000" dirty="0" smtClean="0">
                <a:latin typeface="Arial Narrow" pitchFamily="34" charset="0"/>
              </a:rPr>
              <a:t>Steffen, </a:t>
            </a:r>
            <a:r>
              <a:rPr lang="en-NZ" sz="2000" i="1" dirty="0" err="1" smtClean="0">
                <a:latin typeface="Arial Narrow" pitchFamily="34" charset="0"/>
              </a:rPr>
              <a:t>niversity</a:t>
            </a:r>
            <a:r>
              <a:rPr lang="en-NZ" sz="2000" i="1" dirty="0" smtClean="0">
                <a:latin typeface="Arial Narrow" pitchFamily="34" charset="0"/>
              </a:rPr>
              <a:t> </a:t>
            </a:r>
            <a:r>
              <a:rPr lang="en-NZ" sz="2000" i="1" dirty="0">
                <a:latin typeface="Arial Narrow" pitchFamily="34" charset="0"/>
              </a:rPr>
              <a:t>of Zurich, Travel Health Centre / Epidemiology and Prevention of Communicable Diseases, Zurich, Switzerland </a:t>
            </a:r>
            <a:endParaRPr lang="en-NZ" sz="2000" dirty="0">
              <a:latin typeface="Arial Narrow" pitchFamily="34" charset="0"/>
            </a:endParaRPr>
          </a:p>
          <a:p>
            <a:pPr eaLnBrk="1" hangingPunct="1">
              <a:lnSpc>
                <a:spcPct val="80000"/>
              </a:lnSpc>
              <a:defRPr/>
            </a:pPr>
            <a:r>
              <a:rPr lang="en-US" sz="2000" dirty="0" err="1" smtClean="0">
                <a:latin typeface="Arial Narrow" pitchFamily="34" charset="0"/>
              </a:rPr>
              <a:t>Memish</a:t>
            </a:r>
            <a:r>
              <a:rPr lang="en-US" sz="2000" dirty="0" smtClean="0">
                <a:latin typeface="Arial Narrow" pitchFamily="34" charset="0"/>
              </a:rPr>
              <a:t> ZA, Ahmed QA. Mecca bound: the challenges ahead. J Travel Med. 2002 Jul-Aug;9(4):202-10.</a:t>
            </a:r>
          </a:p>
          <a:p>
            <a:pPr eaLnBrk="1" hangingPunct="1">
              <a:lnSpc>
                <a:spcPct val="80000"/>
              </a:lnSpc>
              <a:defRPr/>
            </a:pPr>
            <a:r>
              <a:rPr lang="en-US" sz="2000" dirty="0" err="1" smtClean="0">
                <a:latin typeface="Arial Narrow" pitchFamily="34" charset="0"/>
              </a:rPr>
              <a:t>Gatrad</a:t>
            </a:r>
            <a:r>
              <a:rPr lang="en-US" sz="2000" dirty="0" smtClean="0">
                <a:latin typeface="Arial Narrow" pitchFamily="34" charset="0"/>
              </a:rPr>
              <a:t> AR, Sheikh A. Hajj: journey of a lifetime. BMJ. 2005 Jan 15;330(7483):133-7.</a:t>
            </a:r>
          </a:p>
          <a:p>
            <a:pPr eaLnBrk="1" hangingPunct="1">
              <a:lnSpc>
                <a:spcPct val="80000"/>
              </a:lnSpc>
              <a:defRPr/>
            </a:pPr>
            <a:r>
              <a:rPr lang="en-US" sz="2000" dirty="0" err="1" smtClean="0">
                <a:latin typeface="Arial Narrow" pitchFamily="34" charset="0"/>
              </a:rPr>
              <a:t>Balkhy</a:t>
            </a:r>
            <a:r>
              <a:rPr lang="en-US" sz="2000" dirty="0" smtClean="0">
                <a:latin typeface="Arial Narrow" pitchFamily="34" charset="0"/>
              </a:rPr>
              <a:t> HH, </a:t>
            </a:r>
            <a:r>
              <a:rPr lang="en-US" sz="2000" dirty="0" err="1" smtClean="0">
                <a:latin typeface="Arial Narrow" pitchFamily="34" charset="0"/>
              </a:rPr>
              <a:t>Memish</a:t>
            </a:r>
            <a:r>
              <a:rPr lang="en-US" sz="2000" dirty="0" smtClean="0">
                <a:latin typeface="Arial Narrow" pitchFamily="34" charset="0"/>
              </a:rPr>
              <a:t> ZA, </a:t>
            </a:r>
            <a:r>
              <a:rPr lang="en-US" sz="2000" dirty="0" err="1" smtClean="0">
                <a:latin typeface="Arial Narrow" pitchFamily="34" charset="0"/>
              </a:rPr>
              <a:t>Bafaqeer</a:t>
            </a:r>
            <a:r>
              <a:rPr lang="en-US" sz="2000" dirty="0" smtClean="0">
                <a:latin typeface="Arial Narrow" pitchFamily="34" charset="0"/>
              </a:rPr>
              <a:t> S, </a:t>
            </a:r>
            <a:r>
              <a:rPr lang="en-US" sz="2000" dirty="0" err="1" smtClean="0">
                <a:latin typeface="Arial Narrow" pitchFamily="34" charset="0"/>
              </a:rPr>
              <a:t>Almuneef</a:t>
            </a:r>
            <a:r>
              <a:rPr lang="en-US" sz="2000" dirty="0" smtClean="0">
                <a:latin typeface="Arial Narrow" pitchFamily="34" charset="0"/>
              </a:rPr>
              <a:t> MA. Influenza a common viral infection among Hajj pilgrims: time for routine surveillance and vaccination. J Travel Med. 2004 Mar-Apr;11(2):82-6.</a:t>
            </a:r>
          </a:p>
          <a:p>
            <a:pPr eaLnBrk="1" hangingPunct="1">
              <a:lnSpc>
                <a:spcPct val="80000"/>
              </a:lnSpc>
              <a:defRPr/>
            </a:pPr>
            <a:r>
              <a:rPr lang="en-US" sz="2000" dirty="0" smtClean="0">
                <a:latin typeface="Arial Narrow" pitchFamily="34" charset="0"/>
              </a:rPr>
              <a:t>Ahmed QA, </a:t>
            </a:r>
            <a:r>
              <a:rPr lang="en-US" sz="2000" dirty="0" err="1" smtClean="0">
                <a:latin typeface="Arial Narrow" pitchFamily="34" charset="0"/>
              </a:rPr>
              <a:t>Arabi</a:t>
            </a:r>
            <a:r>
              <a:rPr lang="en-US" sz="2000" dirty="0" smtClean="0">
                <a:latin typeface="Arial Narrow" pitchFamily="34" charset="0"/>
              </a:rPr>
              <a:t> YM, </a:t>
            </a:r>
            <a:r>
              <a:rPr lang="en-US" sz="2000" dirty="0" err="1" smtClean="0">
                <a:latin typeface="Arial Narrow" pitchFamily="34" charset="0"/>
              </a:rPr>
              <a:t>Memish</a:t>
            </a:r>
            <a:r>
              <a:rPr lang="en-US" sz="2000" dirty="0" smtClean="0">
                <a:latin typeface="Arial Narrow" pitchFamily="34" charset="0"/>
              </a:rPr>
              <a:t> ZA. Health risks at the Hajj. Lancet. 2006 Mar 25;367(9515):1008-15.</a:t>
            </a:r>
          </a:p>
          <a:p>
            <a:pPr eaLnBrk="1" hangingPunct="1">
              <a:lnSpc>
                <a:spcPct val="80000"/>
              </a:lnSpc>
              <a:defRPr/>
            </a:pPr>
            <a:r>
              <a:rPr lang="en-US" sz="2000" dirty="0" smtClean="0">
                <a:latin typeface="Arial Narrow" pitchFamily="34" charset="0"/>
              </a:rPr>
              <a:t>Health conditions for travellers to Saudi Arabia for the pilgrimage to Mecca (Hajj). </a:t>
            </a:r>
            <a:r>
              <a:rPr lang="en-US" sz="2000" dirty="0" err="1" smtClean="0">
                <a:latin typeface="Arial Narrow" pitchFamily="34" charset="0"/>
              </a:rPr>
              <a:t>Wkly</a:t>
            </a:r>
            <a:r>
              <a:rPr lang="en-US" sz="2000" dirty="0" smtClean="0">
                <a:latin typeface="Arial Narrow" pitchFamily="34" charset="0"/>
              </a:rPr>
              <a:t> </a:t>
            </a:r>
            <a:r>
              <a:rPr lang="en-US" sz="2000" dirty="0" err="1" smtClean="0">
                <a:latin typeface="Arial Narrow" pitchFamily="34" charset="0"/>
              </a:rPr>
              <a:t>Epidemiol</a:t>
            </a:r>
            <a:r>
              <a:rPr lang="en-US" sz="2000" dirty="0" smtClean="0">
                <a:latin typeface="Arial Narrow" pitchFamily="34" charset="0"/>
              </a:rPr>
              <a:t> Rec. 2007 Nov 2;82(44):384-8.</a:t>
            </a:r>
          </a:p>
          <a:p>
            <a:pPr eaLnBrk="1" hangingPunct="1">
              <a:lnSpc>
                <a:spcPct val="80000"/>
              </a:lnSpc>
              <a:defRPr/>
            </a:pPr>
            <a:r>
              <a:rPr lang="en-US" sz="2000" dirty="0" smtClean="0">
                <a:latin typeface="Arial Narrow" pitchFamily="34" charset="0"/>
              </a:rPr>
              <a:t>Hajj 2007: vaccination requirements and travel advice issued. Euro </a:t>
            </a:r>
            <a:r>
              <a:rPr lang="en-US" sz="2000" dirty="0" err="1" smtClean="0">
                <a:latin typeface="Arial Narrow" pitchFamily="34" charset="0"/>
              </a:rPr>
              <a:t>Surveill</a:t>
            </a:r>
            <a:r>
              <a:rPr lang="en-US" sz="2000" dirty="0" smtClean="0">
                <a:latin typeface="Arial Narrow" pitchFamily="34" charset="0"/>
              </a:rPr>
              <a:t>. 2006;11(11):E061130 1.</a:t>
            </a:r>
          </a:p>
          <a:p>
            <a:pPr eaLnBrk="1" hangingPunct="1">
              <a:lnSpc>
                <a:spcPct val="80000"/>
              </a:lnSpc>
              <a:defRPr/>
            </a:pPr>
            <a:endParaRPr lang="en-US" sz="2000" dirty="0" smtClean="0">
              <a:solidFill>
                <a:srgbClr val="C00000"/>
              </a:solidFill>
              <a:latin typeface="Arial Narrow" pitchFamily="34" charset="0"/>
            </a:endParaRPr>
          </a:p>
          <a:p>
            <a:pPr marL="0" indent="0">
              <a:lnSpc>
                <a:spcPct val="80000"/>
              </a:lnSpc>
              <a:buFontTx/>
              <a:buNone/>
            </a:pPr>
            <a:r>
              <a:rPr lang="en-US" sz="2000" dirty="0" smtClean="0">
                <a:solidFill>
                  <a:schemeClr val="tx1"/>
                </a:solidFill>
                <a:latin typeface="Arial Narrow" pitchFamily="34" charset="0"/>
                <a:hlinkClick r:id="rId3"/>
              </a:rPr>
              <a:t>PHOTOGRAPHS</a:t>
            </a:r>
          </a:p>
          <a:p>
            <a:pPr marL="0" indent="0">
              <a:lnSpc>
                <a:spcPct val="80000"/>
              </a:lnSpc>
              <a:buFontTx/>
              <a:buNone/>
            </a:pPr>
            <a:r>
              <a:rPr lang="en-US" sz="2000" dirty="0" smtClean="0">
                <a:latin typeface="Arial Narrow" pitchFamily="34" charset="0"/>
                <a:hlinkClick r:id="rId3"/>
              </a:rPr>
              <a:t>www.bestokednow.com/2011/02/uttarakhand.html</a:t>
            </a:r>
            <a:endParaRPr lang="en-US" sz="2000" dirty="0">
              <a:latin typeface="Arial Narrow" pitchFamily="34" charset="0"/>
            </a:endParaRPr>
          </a:p>
          <a:p>
            <a:pPr marL="0" indent="0">
              <a:lnSpc>
                <a:spcPct val="80000"/>
              </a:lnSpc>
              <a:buFontTx/>
              <a:buNone/>
            </a:pPr>
            <a:r>
              <a:rPr lang="en-NZ" sz="2000" dirty="0">
                <a:latin typeface="Arial Narrow" pitchFamily="34" charset="0"/>
                <a:hlinkClick r:id="rId4"/>
              </a:rPr>
              <a:t>www.wallpaperswala.com/kumbh-mela/</a:t>
            </a:r>
            <a:endParaRPr lang="en-NZ" sz="2000" dirty="0">
              <a:latin typeface="Arial Narrow" pitchFamily="34" charset="0"/>
            </a:endParaRPr>
          </a:p>
          <a:p>
            <a:pPr marL="0" indent="0">
              <a:lnSpc>
                <a:spcPct val="80000"/>
              </a:lnSpc>
              <a:buFontTx/>
              <a:buNone/>
            </a:pPr>
            <a:r>
              <a:rPr lang="en-NZ" sz="2000" dirty="0">
                <a:latin typeface="Arial Narrow" pitchFamily="34" charset="0"/>
                <a:hlinkClick r:id="rId5"/>
              </a:rPr>
              <a:t>www.dailymail.co.uk/sport/euro2012/article-2163555/Euro-2012-Russia-hit-28-000-UEFA-fine-fans-display-illicit-banners-lob-fireworks-Greece-loss.html</a:t>
            </a:r>
            <a:endParaRPr lang="en-NZ" sz="2000" dirty="0">
              <a:latin typeface="Arial Narrow" pitchFamily="34" charset="0"/>
            </a:endParaRPr>
          </a:p>
          <a:p>
            <a:pPr marL="0" indent="0">
              <a:lnSpc>
                <a:spcPct val="80000"/>
              </a:lnSpc>
              <a:buFontTx/>
              <a:buNone/>
            </a:pPr>
            <a:r>
              <a:rPr lang="en-NZ" sz="2000" dirty="0">
                <a:latin typeface="Arial Narrow" pitchFamily="34" charset="0"/>
                <a:hlinkClick r:id="rId6"/>
              </a:rPr>
              <a:t>www.Prague.tv</a:t>
            </a:r>
            <a:endParaRPr lang="en-NZ" sz="2000" dirty="0">
              <a:latin typeface="Arial Narrow" pitchFamily="34" charset="0"/>
            </a:endParaRPr>
          </a:p>
          <a:p>
            <a:pPr eaLnBrk="1" hangingPunct="1">
              <a:lnSpc>
                <a:spcPct val="80000"/>
              </a:lnSpc>
              <a:defRPr/>
            </a:pPr>
            <a:endParaRPr lang="en-US" sz="2000" dirty="0" smtClean="0">
              <a:latin typeface="Arial Narrow" pitchFamily="34" charset="0"/>
            </a:endParaRPr>
          </a:p>
          <a:p>
            <a:pPr marL="514350" indent="-514350" eaLnBrk="1" hangingPunct="1">
              <a:lnSpc>
                <a:spcPct val="80000"/>
              </a:lnSpc>
              <a:buFont typeface="Calibri" pitchFamily="34" charset="0"/>
              <a:buAutoNum type="arabicPeriod"/>
              <a:defRPr/>
            </a:pPr>
            <a:endParaRPr lang="en-US" sz="2000" dirty="0" smtClean="0">
              <a:latin typeface="Arial Narrow" pitchFamily="34" charset="0"/>
            </a:endParaRPr>
          </a:p>
        </p:txBody>
      </p:sp>
    </p:spTree>
    <p:extLst>
      <p:ext uri="{BB962C8B-B14F-4D97-AF65-F5344CB8AC3E}">
        <p14:creationId xmlns:p14="http://schemas.microsoft.com/office/powerpoint/2010/main" val="913158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74" r="31026"/>
          <a:stretch/>
        </p:blipFill>
        <p:spPr bwMode="auto">
          <a:xfrm>
            <a:off x="6660232" y="402544"/>
            <a:ext cx="1687133"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0434" name="Rectangle 2"/>
          <p:cNvSpPr>
            <a:spLocks noGrp="1" noChangeArrowheads="1"/>
          </p:cNvSpPr>
          <p:nvPr>
            <p:ph type="title"/>
          </p:nvPr>
        </p:nvSpPr>
        <p:spPr>
          <a:xfrm>
            <a:off x="762000" y="5445224"/>
            <a:ext cx="6781800" cy="726976"/>
          </a:xfrm>
          <a:noFill/>
          <a:ln/>
        </p:spPr>
        <p:txBody>
          <a:bodyPr>
            <a:noAutofit/>
          </a:bodyPr>
          <a:lstStyle/>
          <a:p>
            <a:r>
              <a:rPr lang="en-AU" sz="4400" dirty="0">
                <a:latin typeface="Arial Narrow" pitchFamily="34" charset="0"/>
              </a:rPr>
              <a:t>This Presentation</a:t>
            </a:r>
            <a:endParaRPr lang="en-US" sz="4400" dirty="0">
              <a:latin typeface="Arial Narrow" pitchFamily="34" charset="0"/>
            </a:endParaRPr>
          </a:p>
        </p:txBody>
      </p:sp>
      <p:sp>
        <p:nvSpPr>
          <p:cNvPr id="530435" name="Rectangle 3"/>
          <p:cNvSpPr>
            <a:spLocks noGrp="1" noChangeArrowheads="1"/>
          </p:cNvSpPr>
          <p:nvPr>
            <p:ph type="body" idx="1"/>
          </p:nvPr>
        </p:nvSpPr>
        <p:spPr>
          <a:xfrm>
            <a:off x="683568" y="908720"/>
            <a:ext cx="7632848" cy="4752528"/>
          </a:xfrm>
        </p:spPr>
        <p:txBody>
          <a:bodyPr>
            <a:normAutofit/>
          </a:bodyPr>
          <a:lstStyle/>
          <a:p>
            <a:pPr>
              <a:lnSpc>
                <a:spcPct val="80000"/>
              </a:lnSpc>
              <a:buClr>
                <a:schemeClr val="tx2"/>
              </a:buClr>
            </a:pPr>
            <a:r>
              <a:rPr lang="en-NZ" sz="2000" dirty="0" smtClean="0">
                <a:latin typeface="Arial Narrow" pitchFamily="34" charset="0"/>
              </a:rPr>
              <a:t>The </a:t>
            </a:r>
            <a:r>
              <a:rPr lang="en-NZ" sz="2000" dirty="0">
                <a:solidFill>
                  <a:srgbClr val="C00000"/>
                </a:solidFill>
                <a:latin typeface="Arial Narrow" pitchFamily="34" charset="0"/>
              </a:rPr>
              <a:t>reason for the </a:t>
            </a:r>
            <a:r>
              <a:rPr lang="en-NZ" sz="2000" dirty="0" smtClean="0">
                <a:solidFill>
                  <a:srgbClr val="C00000"/>
                </a:solidFill>
                <a:latin typeface="Arial Narrow" pitchFamily="34" charset="0"/>
              </a:rPr>
              <a:t>mass gathering </a:t>
            </a:r>
            <a:r>
              <a:rPr lang="en-NZ" sz="2000" dirty="0">
                <a:solidFill>
                  <a:srgbClr val="C00000"/>
                </a:solidFill>
                <a:latin typeface="Arial Narrow" pitchFamily="34" charset="0"/>
              </a:rPr>
              <a:t>will often set a predictable </a:t>
            </a:r>
            <a:r>
              <a:rPr lang="en-NZ" sz="2000" dirty="0" smtClean="0">
                <a:solidFill>
                  <a:srgbClr val="C00000"/>
                </a:solidFill>
                <a:latin typeface="Arial Narrow" pitchFamily="34" charset="0"/>
              </a:rPr>
              <a:t>                    tone </a:t>
            </a:r>
            <a:r>
              <a:rPr lang="en-NZ" sz="2000" dirty="0">
                <a:solidFill>
                  <a:srgbClr val="C00000"/>
                </a:solidFill>
                <a:latin typeface="Arial Narrow" pitchFamily="34" charset="0"/>
              </a:rPr>
              <a:t>for the </a:t>
            </a:r>
            <a:r>
              <a:rPr lang="en-NZ" sz="2000" dirty="0" smtClean="0">
                <a:latin typeface="Arial Narrow" pitchFamily="34" charset="0"/>
              </a:rPr>
              <a:t>event</a:t>
            </a:r>
          </a:p>
          <a:p>
            <a:pPr lvl="1">
              <a:lnSpc>
                <a:spcPct val="80000"/>
              </a:lnSpc>
              <a:buClr>
                <a:schemeClr val="tx2"/>
              </a:buClr>
            </a:pPr>
            <a:r>
              <a:rPr lang="en-NZ" sz="2000" dirty="0">
                <a:latin typeface="Arial Narrow" pitchFamily="34" charset="0"/>
              </a:rPr>
              <a:t>The </a:t>
            </a:r>
            <a:r>
              <a:rPr lang="en-NZ" sz="2000" dirty="0">
                <a:solidFill>
                  <a:srgbClr val="C00000"/>
                </a:solidFill>
                <a:latin typeface="Arial Narrow" pitchFamily="34" charset="0"/>
              </a:rPr>
              <a:t>purpose often influences the characteristics of the </a:t>
            </a:r>
            <a:r>
              <a:rPr lang="en-NZ" sz="2000" dirty="0" smtClean="0">
                <a:solidFill>
                  <a:srgbClr val="C00000"/>
                </a:solidFill>
                <a:latin typeface="Arial Narrow" pitchFamily="34" charset="0"/>
              </a:rPr>
              <a:t>             participants </a:t>
            </a:r>
            <a:r>
              <a:rPr lang="en-NZ" sz="2000" dirty="0">
                <a:latin typeface="Arial Narrow" pitchFamily="34" charset="0"/>
              </a:rPr>
              <a:t>(age, origin, culture, homogeneity</a:t>
            </a:r>
            <a:r>
              <a:rPr lang="en-NZ" sz="2000" dirty="0" smtClean="0">
                <a:latin typeface="Arial Narrow" pitchFamily="34" charset="0"/>
              </a:rPr>
              <a:t>)</a:t>
            </a:r>
          </a:p>
          <a:p>
            <a:pPr lvl="1">
              <a:lnSpc>
                <a:spcPct val="80000"/>
              </a:lnSpc>
              <a:buClr>
                <a:schemeClr val="tx2"/>
              </a:buClr>
            </a:pPr>
            <a:r>
              <a:rPr lang="en-NZ" sz="2000" dirty="0" smtClean="0">
                <a:solidFill>
                  <a:srgbClr val="C00000"/>
                </a:solidFill>
                <a:latin typeface="Arial Narrow" pitchFamily="34" charset="0"/>
              </a:rPr>
              <a:t>Rock </a:t>
            </a:r>
            <a:r>
              <a:rPr lang="en-NZ" sz="2000" dirty="0">
                <a:solidFill>
                  <a:srgbClr val="C00000"/>
                </a:solidFill>
                <a:latin typeface="Arial Narrow" pitchFamily="34" charset="0"/>
              </a:rPr>
              <a:t>concerts </a:t>
            </a:r>
            <a:r>
              <a:rPr lang="en-NZ" sz="2000" dirty="0">
                <a:latin typeface="Arial Narrow" pitchFamily="34" charset="0"/>
              </a:rPr>
              <a:t>are expected to be loud and </a:t>
            </a:r>
            <a:r>
              <a:rPr lang="en-NZ" sz="2000" dirty="0" smtClean="0">
                <a:latin typeface="Arial Narrow" pitchFamily="34" charset="0"/>
              </a:rPr>
              <a:t>boisterous</a:t>
            </a:r>
          </a:p>
          <a:p>
            <a:pPr lvl="1">
              <a:lnSpc>
                <a:spcPct val="80000"/>
              </a:lnSpc>
              <a:buClr>
                <a:schemeClr val="tx2"/>
              </a:buClr>
            </a:pPr>
            <a:r>
              <a:rPr lang="en-NZ" sz="2000" dirty="0" smtClean="0">
                <a:solidFill>
                  <a:srgbClr val="C00000"/>
                </a:solidFill>
                <a:latin typeface="Arial Narrow" pitchFamily="34" charset="0"/>
              </a:rPr>
              <a:t>Religious events </a:t>
            </a:r>
            <a:r>
              <a:rPr lang="en-NZ" sz="2000" dirty="0" smtClean="0">
                <a:latin typeface="Arial Narrow" pitchFamily="34" charset="0"/>
              </a:rPr>
              <a:t>have </a:t>
            </a:r>
            <a:r>
              <a:rPr lang="en-NZ" sz="2000" dirty="0">
                <a:latin typeface="Arial Narrow" pitchFamily="34" charset="0"/>
              </a:rPr>
              <a:t>other predictable </a:t>
            </a:r>
            <a:r>
              <a:rPr lang="en-NZ" sz="2000" dirty="0" smtClean="0">
                <a:latin typeface="Arial Narrow" pitchFamily="34" charset="0"/>
              </a:rPr>
              <a:t>characteristics</a:t>
            </a:r>
          </a:p>
          <a:p>
            <a:pPr lvl="2">
              <a:lnSpc>
                <a:spcPct val="80000"/>
              </a:lnSpc>
              <a:buClr>
                <a:schemeClr val="tx2"/>
              </a:buClr>
            </a:pPr>
            <a:r>
              <a:rPr lang="en-NZ" sz="1800" dirty="0" smtClean="0">
                <a:latin typeface="Arial Narrow" pitchFamily="34" charset="0"/>
              </a:rPr>
              <a:t>Religious </a:t>
            </a:r>
            <a:r>
              <a:rPr lang="en-NZ" sz="1800" dirty="0">
                <a:latin typeface="Arial Narrow" pitchFamily="34" charset="0"/>
              </a:rPr>
              <a:t>and family oriented events </a:t>
            </a:r>
            <a:r>
              <a:rPr lang="en-NZ" sz="1800" dirty="0" smtClean="0">
                <a:latin typeface="Arial Narrow" pitchFamily="34" charset="0"/>
              </a:rPr>
              <a:t>have </a:t>
            </a:r>
            <a:r>
              <a:rPr lang="en-NZ" sz="1800" dirty="0" smtClean="0">
                <a:solidFill>
                  <a:srgbClr val="C00000"/>
                </a:solidFill>
                <a:latin typeface="Arial Narrow" pitchFamily="34" charset="0"/>
              </a:rPr>
              <a:t>participants </a:t>
            </a:r>
            <a:r>
              <a:rPr lang="en-NZ" sz="1800" dirty="0">
                <a:solidFill>
                  <a:srgbClr val="C00000"/>
                </a:solidFill>
                <a:latin typeface="Arial Narrow" pitchFamily="34" charset="0"/>
              </a:rPr>
              <a:t>at </a:t>
            </a:r>
            <a:r>
              <a:rPr lang="en-NZ" sz="1800" dirty="0" smtClean="0">
                <a:solidFill>
                  <a:srgbClr val="C00000"/>
                </a:solidFill>
                <a:latin typeface="Arial Narrow" pitchFamily="34" charset="0"/>
              </a:rPr>
              <a:t>the                  </a:t>
            </a:r>
            <a:r>
              <a:rPr lang="en-NZ" sz="1800" dirty="0">
                <a:solidFill>
                  <a:srgbClr val="C00000"/>
                </a:solidFill>
                <a:latin typeface="Arial Narrow" pitchFamily="34" charset="0"/>
              </a:rPr>
              <a:t>extremes of age, </a:t>
            </a:r>
            <a:r>
              <a:rPr lang="en-NZ" sz="1800" dirty="0" smtClean="0">
                <a:solidFill>
                  <a:srgbClr val="C00000"/>
                </a:solidFill>
                <a:latin typeface="Arial Narrow" pitchFamily="34" charset="0"/>
              </a:rPr>
              <a:t>with ? incr. </a:t>
            </a:r>
            <a:r>
              <a:rPr lang="en-NZ" sz="1800" dirty="0" err="1" smtClean="0">
                <a:solidFill>
                  <a:srgbClr val="C00000"/>
                </a:solidFill>
                <a:latin typeface="Arial Narrow" pitchFamily="34" charset="0"/>
              </a:rPr>
              <a:t>suscept</a:t>
            </a:r>
            <a:r>
              <a:rPr lang="en-NZ" sz="1800" dirty="0" smtClean="0">
                <a:solidFill>
                  <a:srgbClr val="C00000"/>
                </a:solidFill>
                <a:latin typeface="Arial Narrow" pitchFamily="34" charset="0"/>
              </a:rPr>
              <a:t>. to </a:t>
            </a:r>
            <a:r>
              <a:rPr lang="en-NZ" sz="1800" dirty="0">
                <a:solidFill>
                  <a:srgbClr val="C00000"/>
                </a:solidFill>
                <a:latin typeface="Arial Narrow" pitchFamily="34" charset="0"/>
              </a:rPr>
              <a:t>certain </a:t>
            </a:r>
            <a:r>
              <a:rPr lang="en-NZ" sz="1800" dirty="0" smtClean="0">
                <a:solidFill>
                  <a:srgbClr val="C00000"/>
                </a:solidFill>
                <a:latin typeface="Arial Narrow" pitchFamily="34" charset="0"/>
              </a:rPr>
              <a:t>diseases</a:t>
            </a:r>
            <a:endParaRPr lang="en-NZ" sz="1800" dirty="0">
              <a:solidFill>
                <a:srgbClr val="C00000"/>
              </a:solidFill>
              <a:latin typeface="Arial Narrow" pitchFamily="34" charset="0"/>
            </a:endParaRPr>
          </a:p>
          <a:p>
            <a:pPr lvl="1">
              <a:lnSpc>
                <a:spcPct val="80000"/>
              </a:lnSpc>
              <a:buClr>
                <a:schemeClr val="tx2"/>
              </a:buClr>
            </a:pPr>
            <a:endParaRPr lang="en-NZ" sz="2000" dirty="0" smtClean="0">
              <a:latin typeface="Arial Narrow" pitchFamily="34" charset="0"/>
            </a:endParaRPr>
          </a:p>
          <a:p>
            <a:pPr>
              <a:lnSpc>
                <a:spcPct val="80000"/>
              </a:lnSpc>
              <a:buClr>
                <a:schemeClr val="tx2"/>
              </a:buClr>
            </a:pPr>
            <a:r>
              <a:rPr lang="en-NZ" sz="2000" dirty="0" smtClean="0">
                <a:effectLst>
                  <a:outerShdw blurRad="38100" dist="38100" dir="2700000" algn="tl">
                    <a:srgbClr val="000000">
                      <a:alpha val="43137"/>
                    </a:srgbClr>
                  </a:outerShdw>
                </a:effectLst>
                <a:latin typeface="Arial Narrow" pitchFamily="34" charset="0"/>
              </a:rPr>
              <a:t>LOCATION:</a:t>
            </a:r>
          </a:p>
          <a:p>
            <a:pPr lvl="1">
              <a:lnSpc>
                <a:spcPct val="80000"/>
              </a:lnSpc>
              <a:buClr>
                <a:schemeClr val="tx2"/>
              </a:buClr>
            </a:pPr>
            <a:r>
              <a:rPr lang="en-NZ" sz="1800" dirty="0" smtClean="0">
                <a:solidFill>
                  <a:schemeClr val="tx1"/>
                </a:solidFill>
                <a:latin typeface="Arial Narrow" pitchFamily="34" charset="0"/>
              </a:rPr>
              <a:t>Will </a:t>
            </a:r>
            <a:r>
              <a:rPr lang="en-NZ" sz="1800" dirty="0">
                <a:solidFill>
                  <a:srgbClr val="C00000"/>
                </a:solidFill>
                <a:latin typeface="Arial Narrow" pitchFamily="34" charset="0"/>
              </a:rPr>
              <a:t>determine the climate and weather </a:t>
            </a:r>
          </a:p>
          <a:p>
            <a:pPr lvl="2">
              <a:lnSpc>
                <a:spcPct val="80000"/>
              </a:lnSpc>
              <a:buClr>
                <a:schemeClr val="tx2"/>
              </a:buClr>
            </a:pPr>
            <a:r>
              <a:rPr lang="en-NZ" sz="1600" dirty="0" smtClean="0">
                <a:solidFill>
                  <a:srgbClr val="C00000"/>
                </a:solidFill>
                <a:latin typeface="Arial Narrow" pitchFamily="34" charset="0"/>
              </a:rPr>
              <a:t>E.g. Altitude </a:t>
            </a:r>
            <a:r>
              <a:rPr lang="en-NZ" sz="1600" dirty="0" smtClean="0">
                <a:solidFill>
                  <a:schemeClr val="tx1"/>
                </a:solidFill>
                <a:latin typeface="Arial Narrow" pitchFamily="34" charset="0"/>
              </a:rPr>
              <a:t>can </a:t>
            </a:r>
            <a:r>
              <a:rPr lang="en-NZ" sz="1600" dirty="0">
                <a:solidFill>
                  <a:schemeClr val="tx1"/>
                </a:solidFill>
                <a:latin typeface="Arial Narrow" pitchFamily="34" charset="0"/>
              </a:rPr>
              <a:t>predispose </a:t>
            </a:r>
            <a:r>
              <a:rPr lang="en-NZ" sz="1600" dirty="0" smtClean="0">
                <a:solidFill>
                  <a:schemeClr val="tx1"/>
                </a:solidFill>
                <a:latin typeface="Arial Narrow" pitchFamily="34" charset="0"/>
              </a:rPr>
              <a:t>problems </a:t>
            </a:r>
            <a:r>
              <a:rPr lang="en-NZ" sz="1600" dirty="0">
                <a:solidFill>
                  <a:schemeClr val="tx1"/>
                </a:solidFill>
                <a:latin typeface="Arial Narrow" pitchFamily="34" charset="0"/>
              </a:rPr>
              <a:t>such as </a:t>
            </a:r>
            <a:r>
              <a:rPr lang="en-NZ" sz="1600" dirty="0" smtClean="0">
                <a:solidFill>
                  <a:schemeClr val="tx1"/>
                </a:solidFill>
                <a:latin typeface="Arial Narrow" pitchFamily="34" charset="0"/>
              </a:rPr>
              <a:t>AMS, dehydration</a:t>
            </a:r>
            <a:endParaRPr lang="en-NZ" sz="1600" dirty="0">
              <a:solidFill>
                <a:schemeClr val="tx1"/>
              </a:solidFill>
              <a:latin typeface="Arial Narrow" pitchFamily="34" charset="0"/>
            </a:endParaRPr>
          </a:p>
          <a:p>
            <a:pPr lvl="1">
              <a:lnSpc>
                <a:spcPct val="80000"/>
              </a:lnSpc>
              <a:buClr>
                <a:schemeClr val="tx2"/>
              </a:buClr>
            </a:pPr>
            <a:r>
              <a:rPr lang="en-NZ" sz="1800" dirty="0">
                <a:solidFill>
                  <a:schemeClr val="tx1"/>
                </a:solidFill>
                <a:latin typeface="Arial Narrow" pitchFamily="34" charset="0"/>
              </a:rPr>
              <a:t>G</a:t>
            </a:r>
            <a:r>
              <a:rPr lang="en-NZ" sz="1800" dirty="0" smtClean="0">
                <a:solidFill>
                  <a:schemeClr val="tx1"/>
                </a:solidFill>
                <a:latin typeface="Arial Narrow" pitchFamily="34" charset="0"/>
              </a:rPr>
              <a:t>ives </a:t>
            </a:r>
            <a:r>
              <a:rPr lang="en-NZ" sz="1800" dirty="0">
                <a:solidFill>
                  <a:schemeClr val="tx1"/>
                </a:solidFill>
                <a:latin typeface="Arial Narrow" pitchFamily="34" charset="0"/>
              </a:rPr>
              <a:t>some </a:t>
            </a:r>
            <a:r>
              <a:rPr lang="en-NZ" sz="1800" dirty="0">
                <a:solidFill>
                  <a:srgbClr val="C00000"/>
                </a:solidFill>
                <a:latin typeface="Arial Narrow" pitchFamily="34" charset="0"/>
              </a:rPr>
              <a:t>indication of social and political stability </a:t>
            </a:r>
            <a:r>
              <a:rPr lang="en-NZ" sz="1800" dirty="0">
                <a:latin typeface="Arial Narrow" pitchFamily="34" charset="0"/>
              </a:rPr>
              <a:t>in that </a:t>
            </a:r>
            <a:r>
              <a:rPr lang="en-NZ" sz="1800" dirty="0" smtClean="0">
                <a:latin typeface="Arial Narrow" pitchFamily="34" charset="0"/>
              </a:rPr>
              <a:t>area</a:t>
            </a:r>
          </a:p>
          <a:p>
            <a:pPr lvl="1">
              <a:lnSpc>
                <a:spcPct val="80000"/>
              </a:lnSpc>
              <a:buClr>
                <a:schemeClr val="tx2"/>
              </a:buClr>
            </a:pPr>
            <a:r>
              <a:rPr lang="en-NZ" sz="2000" dirty="0">
                <a:solidFill>
                  <a:srgbClr val="C00000"/>
                </a:solidFill>
                <a:latin typeface="Arial Narrow" pitchFamily="34" charset="0"/>
              </a:rPr>
              <a:t>D</a:t>
            </a:r>
            <a:r>
              <a:rPr lang="en-NZ" sz="2000" dirty="0" smtClean="0">
                <a:solidFill>
                  <a:srgbClr val="C00000"/>
                </a:solidFill>
                <a:latin typeface="Arial Narrow" pitchFamily="34" charset="0"/>
              </a:rPr>
              <a:t>iseases </a:t>
            </a:r>
            <a:r>
              <a:rPr lang="en-NZ" sz="2000" dirty="0">
                <a:solidFill>
                  <a:srgbClr val="C00000"/>
                </a:solidFill>
                <a:latin typeface="Arial Narrow" pitchFamily="34" charset="0"/>
              </a:rPr>
              <a:t>endemic to that </a:t>
            </a:r>
            <a:r>
              <a:rPr lang="en-NZ" sz="2000" dirty="0" smtClean="0">
                <a:solidFill>
                  <a:srgbClr val="C00000"/>
                </a:solidFill>
                <a:latin typeface="Arial Narrow" pitchFamily="34" charset="0"/>
              </a:rPr>
              <a:t>area</a:t>
            </a:r>
            <a:endParaRPr lang="en-NZ" sz="1800" dirty="0">
              <a:latin typeface="Arial Narrow" pitchFamily="34" charset="0"/>
            </a:endParaRPr>
          </a:p>
          <a:p>
            <a:pPr>
              <a:lnSpc>
                <a:spcPct val="80000"/>
              </a:lnSpc>
              <a:buClr>
                <a:schemeClr val="tx2"/>
              </a:buClr>
            </a:pPr>
            <a:endParaRPr lang="en-NZ" sz="1800" dirty="0" smtClean="0">
              <a:latin typeface="Arial Narrow" pitchFamily="34" charset="0"/>
            </a:endParaRPr>
          </a:p>
        </p:txBody>
      </p:sp>
    </p:spTree>
    <p:extLst>
      <p:ext uri="{BB962C8B-B14F-4D97-AF65-F5344CB8AC3E}">
        <p14:creationId xmlns:p14="http://schemas.microsoft.com/office/powerpoint/2010/main" val="1513518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5981"/>
          <a:stretch/>
        </p:blipFill>
        <p:spPr bwMode="auto">
          <a:xfrm>
            <a:off x="6851560" y="404664"/>
            <a:ext cx="1464137"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0434" name="Rectangle 2"/>
          <p:cNvSpPr>
            <a:spLocks noGrp="1" noChangeArrowheads="1"/>
          </p:cNvSpPr>
          <p:nvPr>
            <p:ph type="title"/>
          </p:nvPr>
        </p:nvSpPr>
        <p:spPr>
          <a:xfrm>
            <a:off x="762000" y="5445224"/>
            <a:ext cx="6781800" cy="726976"/>
          </a:xfrm>
          <a:noFill/>
          <a:ln/>
        </p:spPr>
        <p:txBody>
          <a:bodyPr>
            <a:noAutofit/>
          </a:bodyPr>
          <a:lstStyle/>
          <a:p>
            <a:r>
              <a:rPr lang="en-AU" sz="4400" dirty="0" smtClean="0">
                <a:latin typeface="Arial Narrow" pitchFamily="34" charset="0"/>
              </a:rPr>
              <a:t>Physical / Social Features</a:t>
            </a:r>
            <a:endParaRPr lang="en-US" sz="4400" dirty="0">
              <a:latin typeface="Arial Narrow" pitchFamily="34" charset="0"/>
            </a:endParaRPr>
          </a:p>
        </p:txBody>
      </p:sp>
      <p:sp>
        <p:nvSpPr>
          <p:cNvPr id="530435" name="Rectangle 3"/>
          <p:cNvSpPr>
            <a:spLocks noGrp="1" noChangeArrowheads="1"/>
          </p:cNvSpPr>
          <p:nvPr>
            <p:ph type="body" idx="1"/>
          </p:nvPr>
        </p:nvSpPr>
        <p:spPr>
          <a:xfrm>
            <a:off x="683568" y="764704"/>
            <a:ext cx="7632848" cy="4536504"/>
          </a:xfrm>
        </p:spPr>
        <p:txBody>
          <a:bodyPr>
            <a:noAutofit/>
          </a:bodyPr>
          <a:lstStyle/>
          <a:p>
            <a:pPr>
              <a:lnSpc>
                <a:spcPct val="80000"/>
              </a:lnSpc>
              <a:buClr>
                <a:schemeClr val="tx2"/>
              </a:buClr>
            </a:pPr>
            <a:r>
              <a:rPr lang="en-NZ" sz="2000" dirty="0" smtClean="0">
                <a:latin typeface="Arial Narrow" pitchFamily="34" charset="0"/>
              </a:rPr>
              <a:t>MGs </a:t>
            </a:r>
            <a:r>
              <a:rPr lang="en-NZ" sz="2000" dirty="0" smtClean="0">
                <a:solidFill>
                  <a:srgbClr val="C00000"/>
                </a:solidFill>
                <a:latin typeface="Arial Narrow" pitchFamily="34" charset="0"/>
              </a:rPr>
              <a:t>pose </a:t>
            </a:r>
            <a:r>
              <a:rPr lang="en-NZ" sz="2000" dirty="0">
                <a:solidFill>
                  <a:srgbClr val="C00000"/>
                </a:solidFill>
                <a:latin typeface="Arial Narrow" pitchFamily="34" charset="0"/>
              </a:rPr>
              <a:t>special risks for travellers</a:t>
            </a:r>
            <a:r>
              <a:rPr lang="en-NZ" sz="2000" dirty="0">
                <a:latin typeface="Arial Narrow" pitchFamily="34" charset="0"/>
              </a:rPr>
              <a:t>,</a:t>
            </a:r>
          </a:p>
          <a:p>
            <a:pPr lvl="1">
              <a:lnSpc>
                <a:spcPct val="80000"/>
              </a:lnSpc>
              <a:buClr>
                <a:schemeClr val="tx2"/>
              </a:buClr>
            </a:pPr>
            <a:r>
              <a:rPr lang="en-NZ" sz="1800" dirty="0">
                <a:latin typeface="Arial Narrow" pitchFamily="34" charset="0"/>
              </a:rPr>
              <a:t>large </a:t>
            </a:r>
            <a:r>
              <a:rPr lang="en-NZ" sz="1800" dirty="0" err="1">
                <a:latin typeface="Arial Narrow" pitchFamily="34" charset="0"/>
              </a:rPr>
              <a:t>no.s</a:t>
            </a:r>
            <a:r>
              <a:rPr lang="en-NZ" sz="1800" dirty="0">
                <a:latin typeface="Arial Narrow" pitchFamily="34" charset="0"/>
              </a:rPr>
              <a:t> people in small areas </a:t>
            </a:r>
          </a:p>
          <a:p>
            <a:pPr lvl="1">
              <a:lnSpc>
                <a:spcPct val="80000"/>
              </a:lnSpc>
              <a:buClr>
                <a:schemeClr val="tx2"/>
              </a:buClr>
            </a:pPr>
            <a:r>
              <a:rPr lang="en-NZ" sz="1800" dirty="0">
                <a:latin typeface="Arial Narrow" pitchFamily="34" charset="0"/>
              </a:rPr>
              <a:t>thus -</a:t>
            </a:r>
            <a:r>
              <a:rPr lang="en-NZ" sz="1800" dirty="0">
                <a:solidFill>
                  <a:srgbClr val="C00000"/>
                </a:solidFill>
                <a:latin typeface="Arial Narrow" pitchFamily="34" charset="0"/>
              </a:rPr>
              <a:t>  spread of infectious diseases or increase the risk of injury</a:t>
            </a:r>
          </a:p>
          <a:p>
            <a:pPr>
              <a:lnSpc>
                <a:spcPct val="80000"/>
              </a:lnSpc>
              <a:buClr>
                <a:schemeClr val="tx2"/>
              </a:buClr>
            </a:pPr>
            <a:endParaRPr lang="en-NZ" sz="2000" dirty="0" smtClean="0">
              <a:solidFill>
                <a:schemeClr val="tx1"/>
              </a:solidFill>
              <a:latin typeface="Arial Narrow" pitchFamily="34" charset="0"/>
            </a:endParaRPr>
          </a:p>
          <a:p>
            <a:pPr>
              <a:lnSpc>
                <a:spcPct val="80000"/>
              </a:lnSpc>
              <a:buClr>
                <a:schemeClr val="tx2"/>
              </a:buClr>
            </a:pPr>
            <a:r>
              <a:rPr lang="en-NZ" sz="2000" dirty="0" smtClean="0">
                <a:solidFill>
                  <a:srgbClr val="C00000"/>
                </a:solidFill>
                <a:latin typeface="Arial Narrow" pitchFamily="34" charset="0"/>
              </a:rPr>
              <a:t>Venue </a:t>
            </a:r>
            <a:r>
              <a:rPr lang="en-NZ" sz="2000" dirty="0" smtClean="0">
                <a:solidFill>
                  <a:schemeClr val="tx1"/>
                </a:solidFill>
                <a:latin typeface="Arial Narrow" pitchFamily="34" charset="0"/>
              </a:rPr>
              <a:t>can be: 	</a:t>
            </a:r>
            <a:r>
              <a:rPr lang="en-NZ" sz="2000" dirty="0" smtClean="0">
                <a:solidFill>
                  <a:srgbClr val="C00000"/>
                </a:solidFill>
                <a:latin typeface="Arial Narrow" pitchFamily="34" charset="0"/>
              </a:rPr>
              <a:t>fixed</a:t>
            </a:r>
            <a:r>
              <a:rPr lang="en-NZ" sz="2000" dirty="0" smtClean="0">
                <a:solidFill>
                  <a:schemeClr val="tx1"/>
                </a:solidFill>
                <a:latin typeface="Arial Narrow" pitchFamily="34" charset="0"/>
              </a:rPr>
              <a:t> </a:t>
            </a:r>
            <a:r>
              <a:rPr lang="en-NZ" sz="2000" dirty="0">
                <a:solidFill>
                  <a:schemeClr val="tx1"/>
                </a:solidFill>
                <a:latin typeface="Arial Narrow" pitchFamily="34" charset="0"/>
              </a:rPr>
              <a:t>(stadium, open space) </a:t>
            </a:r>
            <a:endParaRPr lang="en-NZ" sz="2000" dirty="0" smtClean="0">
              <a:solidFill>
                <a:schemeClr val="tx1"/>
              </a:solidFill>
              <a:latin typeface="Arial Narrow" pitchFamily="34" charset="0"/>
            </a:endParaRPr>
          </a:p>
          <a:p>
            <a:pPr marL="0" indent="0">
              <a:lnSpc>
                <a:spcPct val="80000"/>
              </a:lnSpc>
              <a:buClr>
                <a:schemeClr val="tx2"/>
              </a:buClr>
              <a:buNone/>
            </a:pPr>
            <a:r>
              <a:rPr lang="en-NZ" sz="2000" dirty="0">
                <a:solidFill>
                  <a:schemeClr val="tx1"/>
                </a:solidFill>
                <a:latin typeface="Arial Narrow" pitchFamily="34" charset="0"/>
              </a:rPr>
              <a:t>	</a:t>
            </a:r>
            <a:r>
              <a:rPr lang="en-NZ" sz="2000" dirty="0" smtClean="0">
                <a:solidFill>
                  <a:schemeClr val="tx1"/>
                </a:solidFill>
                <a:latin typeface="Arial Narrow" pitchFamily="34" charset="0"/>
              </a:rPr>
              <a:t>	</a:t>
            </a:r>
            <a:r>
              <a:rPr lang="en-NZ" sz="2000" dirty="0" smtClean="0">
                <a:solidFill>
                  <a:srgbClr val="C00000"/>
                </a:solidFill>
                <a:latin typeface="Arial Narrow" pitchFamily="34" charset="0"/>
              </a:rPr>
              <a:t>mobile</a:t>
            </a:r>
            <a:r>
              <a:rPr lang="en-NZ" sz="2000" dirty="0" smtClean="0">
                <a:solidFill>
                  <a:schemeClr val="tx1"/>
                </a:solidFill>
                <a:latin typeface="Arial Narrow" pitchFamily="34" charset="0"/>
              </a:rPr>
              <a:t> </a:t>
            </a:r>
            <a:r>
              <a:rPr lang="en-NZ" sz="2000" dirty="0">
                <a:solidFill>
                  <a:schemeClr val="tx1"/>
                </a:solidFill>
                <a:latin typeface="Arial Narrow" pitchFamily="34" charset="0"/>
              </a:rPr>
              <a:t>(procession, pilgrimage</a:t>
            </a:r>
            <a:r>
              <a:rPr lang="en-NZ" sz="2000" dirty="0" smtClean="0">
                <a:solidFill>
                  <a:schemeClr val="tx1"/>
                </a:solidFill>
                <a:latin typeface="Arial Narrow" pitchFamily="34" charset="0"/>
              </a:rPr>
              <a:t>)</a:t>
            </a:r>
          </a:p>
          <a:p>
            <a:pPr>
              <a:lnSpc>
                <a:spcPct val="80000"/>
              </a:lnSpc>
              <a:buClr>
                <a:schemeClr val="tx2"/>
              </a:buClr>
            </a:pPr>
            <a:endParaRPr lang="en-NZ" sz="2000" dirty="0" smtClean="0">
              <a:solidFill>
                <a:schemeClr val="tx1"/>
              </a:solidFill>
              <a:latin typeface="Arial Narrow" pitchFamily="34" charset="0"/>
            </a:endParaRPr>
          </a:p>
          <a:p>
            <a:pPr>
              <a:lnSpc>
                <a:spcPct val="80000"/>
              </a:lnSpc>
              <a:buClr>
                <a:schemeClr val="tx2"/>
              </a:buClr>
            </a:pPr>
            <a:r>
              <a:rPr lang="en-NZ" sz="2000" dirty="0">
                <a:solidFill>
                  <a:srgbClr val="C00000"/>
                </a:solidFill>
                <a:latin typeface="Arial Narrow" pitchFamily="34" charset="0"/>
              </a:rPr>
              <a:t>Crowd characteristics</a:t>
            </a:r>
            <a:r>
              <a:rPr lang="en-NZ" sz="2000" dirty="0">
                <a:latin typeface="Arial Narrow" pitchFamily="34" charset="0"/>
              </a:rPr>
              <a:t>, </a:t>
            </a:r>
            <a:r>
              <a:rPr lang="en-NZ" sz="2000" dirty="0" err="1" smtClean="0">
                <a:latin typeface="Arial Narrow" pitchFamily="34" charset="0"/>
              </a:rPr>
              <a:t>e.g</a:t>
            </a:r>
            <a:r>
              <a:rPr lang="en-NZ" sz="2000" dirty="0" smtClean="0">
                <a:latin typeface="Arial Narrow" pitchFamily="34" charset="0"/>
              </a:rPr>
              <a:t> age</a:t>
            </a:r>
            <a:r>
              <a:rPr lang="en-NZ" sz="2000" dirty="0">
                <a:latin typeface="Arial Narrow" pitchFamily="34" charset="0"/>
              </a:rPr>
              <a:t>, mood, </a:t>
            </a:r>
            <a:r>
              <a:rPr lang="en-NZ" sz="2000" dirty="0" smtClean="0">
                <a:latin typeface="Arial Narrow" pitchFamily="34" charset="0"/>
              </a:rPr>
              <a:t>availability </a:t>
            </a:r>
            <a:r>
              <a:rPr lang="en-NZ" sz="2000" dirty="0">
                <a:latin typeface="Arial Narrow" pitchFamily="34" charset="0"/>
              </a:rPr>
              <a:t>of </a:t>
            </a:r>
            <a:r>
              <a:rPr lang="en-NZ" sz="2000" dirty="0" smtClean="0">
                <a:latin typeface="Arial Narrow" pitchFamily="34" charset="0"/>
              </a:rPr>
              <a:t>drugs/</a:t>
            </a:r>
            <a:r>
              <a:rPr lang="en-NZ" sz="2000" dirty="0" err="1" smtClean="0">
                <a:latin typeface="Arial Narrow" pitchFamily="34" charset="0"/>
              </a:rPr>
              <a:t>alc</a:t>
            </a:r>
            <a:r>
              <a:rPr lang="en-NZ" sz="2000" dirty="0" smtClean="0">
                <a:latin typeface="Arial Narrow" pitchFamily="34" charset="0"/>
              </a:rPr>
              <a:t> </a:t>
            </a:r>
          </a:p>
          <a:p>
            <a:pPr>
              <a:lnSpc>
                <a:spcPct val="80000"/>
              </a:lnSpc>
              <a:buClr>
                <a:schemeClr val="tx2"/>
              </a:buClr>
            </a:pPr>
            <a:endParaRPr lang="en-NZ" sz="2000" dirty="0" smtClean="0">
              <a:solidFill>
                <a:schemeClr val="tx1"/>
              </a:solidFill>
              <a:latin typeface="Arial Narrow" pitchFamily="34" charset="0"/>
            </a:endParaRPr>
          </a:p>
          <a:p>
            <a:pPr>
              <a:lnSpc>
                <a:spcPct val="80000"/>
              </a:lnSpc>
              <a:buClr>
                <a:schemeClr val="tx2"/>
              </a:buClr>
            </a:pPr>
            <a:r>
              <a:rPr lang="en-NZ" sz="2000" dirty="0" smtClean="0">
                <a:solidFill>
                  <a:schemeClr val="tx1"/>
                </a:solidFill>
                <a:latin typeface="Arial Narrow" pitchFamily="34" charset="0"/>
              </a:rPr>
              <a:t>The </a:t>
            </a:r>
            <a:r>
              <a:rPr lang="en-NZ" sz="2000" dirty="0">
                <a:solidFill>
                  <a:srgbClr val="C00000"/>
                </a:solidFill>
                <a:latin typeface="Arial Narrow" pitchFamily="34" charset="0"/>
              </a:rPr>
              <a:t>health infrastructure </a:t>
            </a:r>
            <a:r>
              <a:rPr lang="en-NZ" sz="2000" dirty="0">
                <a:solidFill>
                  <a:schemeClr val="tx1"/>
                </a:solidFill>
                <a:latin typeface="Arial Narrow" pitchFamily="34" charset="0"/>
              </a:rPr>
              <a:t>at the event </a:t>
            </a:r>
            <a:r>
              <a:rPr lang="en-NZ" sz="2000" dirty="0" smtClean="0">
                <a:solidFill>
                  <a:schemeClr val="tx1"/>
                </a:solidFill>
                <a:latin typeface="Arial Narrow" pitchFamily="34" charset="0"/>
              </a:rPr>
              <a:t>+ area determines                           </a:t>
            </a:r>
            <a:r>
              <a:rPr lang="en-NZ" sz="2000" dirty="0">
                <a:solidFill>
                  <a:schemeClr val="tx1"/>
                </a:solidFill>
                <a:latin typeface="Arial Narrow" pitchFamily="34" charset="0"/>
              </a:rPr>
              <a:t>ability to respond to </a:t>
            </a:r>
            <a:r>
              <a:rPr lang="en-NZ" sz="2000" dirty="0" smtClean="0">
                <a:solidFill>
                  <a:schemeClr val="tx1"/>
                </a:solidFill>
                <a:latin typeface="Arial Narrow" pitchFamily="34" charset="0"/>
              </a:rPr>
              <a:t>anticipated </a:t>
            </a:r>
            <a:r>
              <a:rPr lang="en-NZ" sz="2000" dirty="0">
                <a:solidFill>
                  <a:schemeClr val="tx1"/>
                </a:solidFill>
                <a:latin typeface="Arial Narrow" pitchFamily="34" charset="0"/>
              </a:rPr>
              <a:t>and unanticipated </a:t>
            </a:r>
            <a:r>
              <a:rPr lang="en-NZ" sz="2000" dirty="0" smtClean="0">
                <a:solidFill>
                  <a:schemeClr val="tx1"/>
                </a:solidFill>
                <a:latin typeface="Arial Narrow" pitchFamily="34" charset="0"/>
              </a:rPr>
              <a:t>incidents</a:t>
            </a:r>
          </a:p>
          <a:p>
            <a:pPr>
              <a:lnSpc>
                <a:spcPct val="80000"/>
              </a:lnSpc>
              <a:buClr>
                <a:schemeClr val="tx2"/>
              </a:buClr>
            </a:pPr>
            <a:endParaRPr lang="en-NZ" sz="2000" dirty="0" smtClean="0">
              <a:solidFill>
                <a:schemeClr val="tx1"/>
              </a:solidFill>
              <a:latin typeface="Arial Narrow" pitchFamily="34" charset="0"/>
            </a:endParaRPr>
          </a:p>
          <a:p>
            <a:pPr>
              <a:lnSpc>
                <a:spcPct val="80000"/>
              </a:lnSpc>
              <a:buClr>
                <a:schemeClr val="tx2"/>
              </a:buClr>
            </a:pPr>
            <a:r>
              <a:rPr lang="en-NZ" sz="2000" dirty="0" smtClean="0">
                <a:solidFill>
                  <a:srgbClr val="C00000"/>
                </a:solidFill>
                <a:latin typeface="Arial Narrow" pitchFamily="34" charset="0"/>
              </a:rPr>
              <a:t>Facilities </a:t>
            </a:r>
            <a:r>
              <a:rPr lang="en-NZ" sz="2000" dirty="0">
                <a:solidFill>
                  <a:srgbClr val="C00000"/>
                </a:solidFill>
                <a:latin typeface="Arial Narrow" pitchFamily="34" charset="0"/>
              </a:rPr>
              <a:t>for food, water, and sanitation </a:t>
            </a:r>
            <a:endParaRPr lang="en-NZ" sz="2000" dirty="0" smtClean="0">
              <a:solidFill>
                <a:srgbClr val="C00000"/>
              </a:solidFill>
              <a:latin typeface="Arial Narrow" pitchFamily="34" charset="0"/>
            </a:endParaRPr>
          </a:p>
          <a:p>
            <a:pPr lvl="1">
              <a:lnSpc>
                <a:spcPct val="80000"/>
              </a:lnSpc>
              <a:buClr>
                <a:schemeClr val="tx2"/>
              </a:buClr>
            </a:pPr>
            <a:r>
              <a:rPr lang="en-NZ" sz="1800" dirty="0">
                <a:solidFill>
                  <a:schemeClr val="tx1"/>
                </a:solidFill>
                <a:latin typeface="Arial Narrow" pitchFamily="34" charset="0"/>
              </a:rPr>
              <a:t>a</a:t>
            </a:r>
            <a:r>
              <a:rPr lang="en-NZ" sz="1800" dirty="0" smtClean="0">
                <a:solidFill>
                  <a:schemeClr val="tx1"/>
                </a:solidFill>
                <a:latin typeface="Arial Narrow" pitchFamily="34" charset="0"/>
              </a:rPr>
              <a:t>ffect </a:t>
            </a:r>
            <a:r>
              <a:rPr lang="en-NZ" sz="1800" dirty="0">
                <a:solidFill>
                  <a:schemeClr val="tx1"/>
                </a:solidFill>
                <a:latin typeface="Arial Narrow" pitchFamily="34" charset="0"/>
              </a:rPr>
              <a:t>the health of </a:t>
            </a:r>
            <a:r>
              <a:rPr lang="en-NZ" sz="1800" dirty="0" smtClean="0">
                <a:solidFill>
                  <a:schemeClr val="tx1"/>
                </a:solidFill>
                <a:latin typeface="Arial Narrow" pitchFamily="34" charset="0"/>
              </a:rPr>
              <a:t>attendees</a:t>
            </a:r>
          </a:p>
          <a:p>
            <a:pPr lvl="1">
              <a:lnSpc>
                <a:spcPct val="80000"/>
              </a:lnSpc>
              <a:buClr>
                <a:schemeClr val="tx2"/>
              </a:buClr>
            </a:pPr>
            <a:r>
              <a:rPr lang="en-NZ" sz="1800" dirty="0">
                <a:solidFill>
                  <a:schemeClr val="tx1"/>
                </a:solidFill>
                <a:latin typeface="Arial Narrow" pitchFamily="34" charset="0"/>
              </a:rPr>
              <a:t>m</a:t>
            </a:r>
            <a:r>
              <a:rPr lang="en-NZ" sz="1800" dirty="0" smtClean="0">
                <a:solidFill>
                  <a:schemeClr val="tx1"/>
                </a:solidFill>
                <a:latin typeface="Arial Narrow" pitchFamily="34" charset="0"/>
              </a:rPr>
              <a:t>aybe temporary</a:t>
            </a:r>
            <a:r>
              <a:rPr lang="en-NZ" sz="1800" dirty="0">
                <a:solidFill>
                  <a:schemeClr val="tx1"/>
                </a:solidFill>
                <a:latin typeface="Arial Narrow" pitchFamily="34" charset="0"/>
              </a:rPr>
              <a:t>, recently </a:t>
            </a:r>
            <a:r>
              <a:rPr lang="en-NZ" sz="1800" dirty="0" smtClean="0">
                <a:solidFill>
                  <a:schemeClr val="tx1"/>
                </a:solidFill>
                <a:latin typeface="Arial Narrow" pitchFamily="34" charset="0"/>
              </a:rPr>
              <a:t>erected</a:t>
            </a:r>
          </a:p>
          <a:p>
            <a:pPr lvl="1">
              <a:lnSpc>
                <a:spcPct val="80000"/>
              </a:lnSpc>
              <a:buClr>
                <a:schemeClr val="tx2"/>
              </a:buClr>
            </a:pPr>
            <a:r>
              <a:rPr lang="en-NZ" sz="1800" dirty="0" smtClean="0">
                <a:solidFill>
                  <a:schemeClr val="tx1"/>
                </a:solidFill>
                <a:latin typeface="Arial Narrow" pitchFamily="34" charset="0"/>
              </a:rPr>
              <a:t>may </a:t>
            </a:r>
            <a:r>
              <a:rPr lang="en-NZ" sz="1800" dirty="0">
                <a:solidFill>
                  <a:schemeClr val="tx1"/>
                </a:solidFill>
                <a:latin typeface="Arial Narrow" pitchFamily="34" charset="0"/>
              </a:rPr>
              <a:t>not meet the needs of the </a:t>
            </a:r>
            <a:r>
              <a:rPr lang="en-NZ" sz="1800" dirty="0" smtClean="0">
                <a:solidFill>
                  <a:schemeClr val="tx1"/>
                </a:solidFill>
                <a:latin typeface="Arial Narrow" pitchFamily="34" charset="0"/>
              </a:rPr>
              <a:t>population</a:t>
            </a:r>
          </a:p>
        </p:txBody>
      </p:sp>
    </p:spTree>
    <p:extLst>
      <p:ext uri="{BB962C8B-B14F-4D97-AF65-F5344CB8AC3E}">
        <p14:creationId xmlns:p14="http://schemas.microsoft.com/office/powerpoint/2010/main" val="1892392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74" r="31026"/>
          <a:stretch/>
        </p:blipFill>
        <p:spPr bwMode="auto">
          <a:xfrm>
            <a:off x="6660232" y="402544"/>
            <a:ext cx="1687133"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0434" name="Rectangle 2"/>
          <p:cNvSpPr>
            <a:spLocks noGrp="1" noChangeArrowheads="1"/>
          </p:cNvSpPr>
          <p:nvPr>
            <p:ph type="title"/>
          </p:nvPr>
        </p:nvSpPr>
        <p:spPr>
          <a:xfrm>
            <a:off x="762000" y="5445224"/>
            <a:ext cx="6811168" cy="726976"/>
          </a:xfrm>
          <a:noFill/>
          <a:ln/>
        </p:spPr>
        <p:txBody>
          <a:bodyPr>
            <a:noAutofit/>
          </a:bodyPr>
          <a:lstStyle/>
          <a:p>
            <a:r>
              <a:rPr lang="en-AU" sz="4400" dirty="0" smtClean="0">
                <a:latin typeface="Arial Narrow" pitchFamily="34" charset="0"/>
              </a:rPr>
              <a:t>Physical / Social Features</a:t>
            </a:r>
            <a:endParaRPr lang="en-US" sz="4400" dirty="0">
              <a:latin typeface="Arial Narrow" pitchFamily="34" charset="0"/>
            </a:endParaRPr>
          </a:p>
        </p:txBody>
      </p:sp>
      <p:sp>
        <p:nvSpPr>
          <p:cNvPr id="530435" name="Rectangle 3"/>
          <p:cNvSpPr>
            <a:spLocks noGrp="1" noChangeArrowheads="1"/>
          </p:cNvSpPr>
          <p:nvPr>
            <p:ph type="body" idx="1"/>
          </p:nvPr>
        </p:nvSpPr>
        <p:spPr>
          <a:xfrm>
            <a:off x="683568" y="836712"/>
            <a:ext cx="7632848" cy="4104456"/>
          </a:xfrm>
        </p:spPr>
        <p:txBody>
          <a:bodyPr>
            <a:noAutofit/>
          </a:bodyPr>
          <a:lstStyle/>
          <a:p>
            <a:r>
              <a:rPr lang="en-NZ" sz="2000" dirty="0">
                <a:latin typeface="Arial Narrow" pitchFamily="34" charset="0"/>
              </a:rPr>
              <a:t>The </a:t>
            </a:r>
            <a:r>
              <a:rPr lang="en-NZ" sz="2000" dirty="0">
                <a:solidFill>
                  <a:srgbClr val="C00000"/>
                </a:solidFill>
                <a:latin typeface="Arial Narrow" pitchFamily="34" charset="0"/>
              </a:rPr>
              <a:t>density of the crowd influences the potential </a:t>
            </a:r>
            <a:r>
              <a:rPr lang="en-NZ" sz="2000" dirty="0" smtClean="0">
                <a:solidFill>
                  <a:srgbClr val="C00000"/>
                </a:solidFill>
                <a:latin typeface="Arial Narrow" pitchFamily="34" charset="0"/>
              </a:rPr>
              <a:t>risks  </a:t>
            </a:r>
            <a:r>
              <a:rPr lang="en-NZ" sz="2000" dirty="0" smtClean="0">
                <a:latin typeface="Arial Narrow" pitchFamily="34" charset="0"/>
              </a:rPr>
              <a:t>e.g.</a:t>
            </a:r>
          </a:p>
          <a:p>
            <a:pPr lvl="1"/>
            <a:r>
              <a:rPr lang="en-NZ" sz="2000" dirty="0" smtClean="0">
                <a:latin typeface="Arial Narrow" pitchFamily="34" charset="0"/>
              </a:rPr>
              <a:t>problems </a:t>
            </a:r>
            <a:r>
              <a:rPr lang="en-NZ" sz="2000" dirty="0">
                <a:latin typeface="Arial Narrow" pitchFamily="34" charset="0"/>
              </a:rPr>
              <a:t>with crowd control, </a:t>
            </a:r>
            <a:r>
              <a:rPr lang="en-NZ" sz="2000" dirty="0" smtClean="0">
                <a:latin typeface="Arial Narrow" pitchFamily="34" charset="0"/>
              </a:rPr>
              <a:t>which can overwhelm </a:t>
            </a:r>
          </a:p>
          <a:p>
            <a:pPr lvl="1"/>
            <a:r>
              <a:rPr lang="en-NZ" sz="2000" dirty="0" smtClean="0">
                <a:latin typeface="Arial Narrow" pitchFamily="34" charset="0"/>
              </a:rPr>
              <a:t>disease transmission</a:t>
            </a:r>
          </a:p>
          <a:p>
            <a:pPr lvl="1"/>
            <a:r>
              <a:rPr lang="en-NZ" sz="2000" dirty="0" smtClean="0">
                <a:latin typeface="Arial Narrow" pitchFamily="34" charset="0"/>
              </a:rPr>
              <a:t>Injury</a:t>
            </a:r>
          </a:p>
          <a:p>
            <a:endParaRPr lang="en-NZ" sz="1000" dirty="0" smtClean="0">
              <a:latin typeface="Arial Narrow" pitchFamily="34" charset="0"/>
            </a:endParaRPr>
          </a:p>
          <a:p>
            <a:r>
              <a:rPr lang="en-NZ" sz="2000" dirty="0" smtClean="0">
                <a:latin typeface="Arial Narrow" pitchFamily="34" charset="0"/>
              </a:rPr>
              <a:t>Events </a:t>
            </a:r>
            <a:r>
              <a:rPr lang="en-NZ" sz="2000" dirty="0">
                <a:latin typeface="Arial Narrow" pitchFamily="34" charset="0"/>
              </a:rPr>
              <a:t>with </a:t>
            </a:r>
            <a:r>
              <a:rPr lang="en-NZ" sz="2000" dirty="0">
                <a:solidFill>
                  <a:srgbClr val="C00000"/>
                </a:solidFill>
                <a:latin typeface="Arial Narrow" pitchFamily="34" charset="0"/>
              </a:rPr>
              <a:t>large </a:t>
            </a:r>
            <a:r>
              <a:rPr lang="en-NZ" sz="2000" dirty="0" smtClean="0">
                <a:solidFill>
                  <a:srgbClr val="C00000"/>
                </a:solidFill>
                <a:latin typeface="Arial Narrow" pitchFamily="34" charset="0"/>
              </a:rPr>
              <a:t>nos. of internat. participants </a:t>
            </a:r>
            <a:r>
              <a:rPr lang="en-NZ" sz="2000" dirty="0">
                <a:solidFill>
                  <a:srgbClr val="C00000"/>
                </a:solidFill>
                <a:latin typeface="Arial Narrow" pitchFamily="34" charset="0"/>
              </a:rPr>
              <a:t>tend to have </a:t>
            </a:r>
            <a:r>
              <a:rPr lang="en-NZ" sz="2000" dirty="0" smtClean="0">
                <a:solidFill>
                  <a:srgbClr val="C00000"/>
                </a:solidFill>
                <a:latin typeface="Arial Narrow" pitchFamily="34" charset="0"/>
              </a:rPr>
              <a:t>               increased </a:t>
            </a:r>
            <a:r>
              <a:rPr lang="en-NZ" sz="2000" dirty="0">
                <a:solidFill>
                  <a:srgbClr val="C00000"/>
                </a:solidFill>
                <a:latin typeface="Arial Narrow" pitchFamily="34" charset="0"/>
              </a:rPr>
              <a:t>risk of infectious disease outbreaks</a:t>
            </a:r>
            <a:r>
              <a:rPr lang="en-NZ" sz="2000" dirty="0">
                <a:latin typeface="Arial Narrow" pitchFamily="34" charset="0"/>
              </a:rPr>
              <a:t>. </a:t>
            </a:r>
            <a:endParaRPr lang="en-NZ" sz="2000" dirty="0" smtClean="0">
              <a:latin typeface="Arial Narrow" pitchFamily="34" charset="0"/>
            </a:endParaRPr>
          </a:p>
          <a:p>
            <a:pPr lvl="1"/>
            <a:r>
              <a:rPr lang="en-NZ" sz="1800" dirty="0" smtClean="0">
                <a:latin typeface="Arial Narrow" pitchFamily="34" charset="0"/>
              </a:rPr>
              <a:t>Endemic </a:t>
            </a:r>
            <a:r>
              <a:rPr lang="en-NZ" sz="1800" dirty="0">
                <a:latin typeface="Arial Narrow" pitchFamily="34" charset="0"/>
              </a:rPr>
              <a:t>diseases in host and </a:t>
            </a:r>
            <a:r>
              <a:rPr lang="en-NZ" sz="1800" dirty="0" smtClean="0">
                <a:latin typeface="Arial Narrow" pitchFamily="34" charset="0"/>
              </a:rPr>
              <a:t>visitors’ home </a:t>
            </a:r>
            <a:r>
              <a:rPr lang="en-NZ" sz="1800" dirty="0">
                <a:latin typeface="Arial Narrow" pitchFamily="34" charset="0"/>
              </a:rPr>
              <a:t>countries </a:t>
            </a:r>
            <a:endParaRPr lang="en-NZ" sz="1800" dirty="0" smtClean="0">
              <a:latin typeface="Arial Narrow" pitchFamily="34" charset="0"/>
            </a:endParaRPr>
          </a:p>
          <a:p>
            <a:pPr lvl="1"/>
            <a:r>
              <a:rPr lang="en-NZ" sz="1800" dirty="0" smtClean="0">
                <a:latin typeface="Arial Narrow" pitchFamily="34" charset="0"/>
              </a:rPr>
              <a:t>Different </a:t>
            </a:r>
            <a:r>
              <a:rPr lang="en-NZ" sz="1800" dirty="0">
                <a:latin typeface="Arial Narrow" pitchFamily="34" charset="0"/>
              </a:rPr>
              <a:t>levels of vaccinations in those </a:t>
            </a:r>
            <a:r>
              <a:rPr lang="en-NZ" sz="1800" dirty="0" smtClean="0">
                <a:latin typeface="Arial Narrow" pitchFamily="34" charset="0"/>
              </a:rPr>
              <a:t>locations</a:t>
            </a:r>
          </a:p>
          <a:p>
            <a:endParaRPr lang="en-NZ" sz="1000" dirty="0" smtClean="0">
              <a:latin typeface="Arial Narrow" pitchFamily="34" charset="0"/>
            </a:endParaRPr>
          </a:p>
          <a:p>
            <a:r>
              <a:rPr lang="en-NZ" sz="2000" dirty="0" smtClean="0">
                <a:latin typeface="Arial Narrow" pitchFamily="34" charset="0"/>
              </a:rPr>
              <a:t>The </a:t>
            </a:r>
            <a:r>
              <a:rPr lang="en-NZ" sz="2000" dirty="0">
                <a:solidFill>
                  <a:srgbClr val="C00000"/>
                </a:solidFill>
                <a:latin typeface="Arial Narrow" pitchFamily="34" charset="0"/>
              </a:rPr>
              <a:t>longer an event lasts, the more likely that stresses </a:t>
            </a:r>
            <a:r>
              <a:rPr lang="en-NZ" sz="2000" dirty="0">
                <a:latin typeface="Arial Narrow" pitchFamily="34" charset="0"/>
              </a:rPr>
              <a:t>to </a:t>
            </a:r>
            <a:r>
              <a:rPr lang="en-NZ" sz="2000" dirty="0" smtClean="0">
                <a:latin typeface="Arial Narrow" pitchFamily="34" charset="0"/>
              </a:rPr>
              <a:t>                     facilities</a:t>
            </a:r>
            <a:r>
              <a:rPr lang="en-NZ" sz="2000" dirty="0">
                <a:latin typeface="Arial Narrow" pitchFamily="34" charset="0"/>
              </a:rPr>
              <a:t>, organizers, and participants will be observed</a:t>
            </a:r>
            <a:r>
              <a:rPr lang="en-NZ" sz="2000" dirty="0" smtClean="0">
                <a:latin typeface="Arial Narrow" pitchFamily="34" charset="0"/>
              </a:rPr>
              <a:t>.</a:t>
            </a:r>
            <a:endParaRPr lang="en-NZ" sz="2000" dirty="0">
              <a:latin typeface="Arial Narrow" pitchFamily="34" charset="0"/>
            </a:endParaRPr>
          </a:p>
        </p:txBody>
      </p:sp>
    </p:spTree>
    <p:extLst>
      <p:ext uri="{BB962C8B-B14F-4D97-AF65-F5344CB8AC3E}">
        <p14:creationId xmlns:p14="http://schemas.microsoft.com/office/powerpoint/2010/main" val="3035119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099" r="15660"/>
          <a:stretch/>
        </p:blipFill>
        <p:spPr bwMode="auto">
          <a:xfrm>
            <a:off x="4644007" y="764704"/>
            <a:ext cx="3734875" cy="331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0434" name="Rectangle 2"/>
          <p:cNvSpPr>
            <a:spLocks noGrp="1" noChangeArrowheads="1"/>
          </p:cNvSpPr>
          <p:nvPr>
            <p:ph type="title"/>
          </p:nvPr>
        </p:nvSpPr>
        <p:spPr>
          <a:xfrm>
            <a:off x="762000" y="5445224"/>
            <a:ext cx="6811168" cy="726976"/>
          </a:xfrm>
          <a:noFill/>
          <a:ln/>
        </p:spPr>
        <p:txBody>
          <a:bodyPr>
            <a:noAutofit/>
          </a:bodyPr>
          <a:lstStyle/>
          <a:p>
            <a:r>
              <a:rPr lang="en-AU" sz="4400" dirty="0" smtClean="0">
                <a:latin typeface="Arial Narrow" pitchFamily="34" charset="0"/>
              </a:rPr>
              <a:t>Health Diseases</a:t>
            </a:r>
            <a:endParaRPr lang="en-US" sz="4400" dirty="0">
              <a:latin typeface="Arial Narrow" pitchFamily="34" charset="0"/>
            </a:endParaRPr>
          </a:p>
        </p:txBody>
      </p:sp>
      <p:sp>
        <p:nvSpPr>
          <p:cNvPr id="530435" name="Rectangle 3"/>
          <p:cNvSpPr>
            <a:spLocks noGrp="1" noChangeArrowheads="1"/>
          </p:cNvSpPr>
          <p:nvPr>
            <p:ph type="body" idx="1"/>
          </p:nvPr>
        </p:nvSpPr>
        <p:spPr>
          <a:xfrm>
            <a:off x="755576" y="332656"/>
            <a:ext cx="7848872" cy="5328592"/>
          </a:xfrm>
        </p:spPr>
        <p:txBody>
          <a:bodyPr>
            <a:noAutofit/>
          </a:bodyPr>
          <a:lstStyle/>
          <a:p>
            <a:r>
              <a:rPr lang="en-NZ" sz="2000" dirty="0" smtClean="0">
                <a:solidFill>
                  <a:srgbClr val="C00000"/>
                </a:solidFill>
                <a:latin typeface="Arial Narrow" pitchFamily="34" charset="0"/>
              </a:rPr>
              <a:t>Commonest health </a:t>
            </a:r>
            <a:r>
              <a:rPr lang="en-NZ" sz="2000" dirty="0">
                <a:solidFill>
                  <a:srgbClr val="C00000"/>
                </a:solidFill>
                <a:latin typeface="Arial Narrow" pitchFamily="34" charset="0"/>
              </a:rPr>
              <a:t>problems </a:t>
            </a:r>
            <a:r>
              <a:rPr lang="en-NZ" sz="2000" dirty="0">
                <a:latin typeface="Arial Narrow" pitchFamily="34" charset="0"/>
              </a:rPr>
              <a:t>reported at mass </a:t>
            </a:r>
            <a:r>
              <a:rPr lang="en-NZ" sz="2000" dirty="0" smtClean="0">
                <a:latin typeface="Arial Narrow" pitchFamily="34" charset="0"/>
              </a:rPr>
              <a:t>gatherings:</a:t>
            </a:r>
          </a:p>
          <a:p>
            <a:pPr lvl="1"/>
            <a:r>
              <a:rPr lang="en-NZ" sz="1800" dirty="0" smtClean="0">
                <a:solidFill>
                  <a:srgbClr val="C00000"/>
                </a:solidFill>
                <a:latin typeface="Arial Narrow" pitchFamily="34" charset="0"/>
              </a:rPr>
              <a:t>injuries</a:t>
            </a:r>
          </a:p>
          <a:p>
            <a:pPr lvl="1"/>
            <a:r>
              <a:rPr lang="en-NZ" sz="1800" dirty="0" smtClean="0">
                <a:solidFill>
                  <a:srgbClr val="C00000"/>
                </a:solidFill>
                <a:latin typeface="Arial Narrow" pitchFamily="34" charset="0"/>
              </a:rPr>
              <a:t>respiratory </a:t>
            </a:r>
            <a:r>
              <a:rPr lang="en-NZ" sz="1800" dirty="0">
                <a:solidFill>
                  <a:srgbClr val="C00000"/>
                </a:solidFill>
                <a:latin typeface="Arial Narrow" pitchFamily="34" charset="0"/>
              </a:rPr>
              <a:t>and cardiac </a:t>
            </a:r>
            <a:r>
              <a:rPr lang="en-NZ" sz="1800" dirty="0" smtClean="0">
                <a:solidFill>
                  <a:srgbClr val="C00000"/>
                </a:solidFill>
                <a:latin typeface="Arial Narrow" pitchFamily="34" charset="0"/>
              </a:rPr>
              <a:t>issues</a:t>
            </a:r>
          </a:p>
          <a:p>
            <a:pPr lvl="1"/>
            <a:r>
              <a:rPr lang="en-NZ" sz="1800" dirty="0" smtClean="0">
                <a:solidFill>
                  <a:srgbClr val="C00000"/>
                </a:solidFill>
                <a:latin typeface="Arial Narrow" pitchFamily="34" charset="0"/>
              </a:rPr>
              <a:t>heat-related illness</a:t>
            </a:r>
          </a:p>
          <a:p>
            <a:pPr lvl="1"/>
            <a:r>
              <a:rPr lang="en-NZ" sz="1800" dirty="0" smtClean="0">
                <a:solidFill>
                  <a:srgbClr val="C00000"/>
                </a:solidFill>
                <a:latin typeface="Arial Narrow" pitchFamily="34" charset="0"/>
              </a:rPr>
              <a:t>alcohol </a:t>
            </a:r>
            <a:r>
              <a:rPr lang="en-NZ" sz="1800" dirty="0">
                <a:solidFill>
                  <a:srgbClr val="C00000"/>
                </a:solidFill>
                <a:latin typeface="Arial Narrow" pitchFamily="34" charset="0"/>
              </a:rPr>
              <a:t>or drug </a:t>
            </a:r>
            <a:r>
              <a:rPr lang="en-NZ" sz="1800" dirty="0" smtClean="0">
                <a:solidFill>
                  <a:srgbClr val="C00000"/>
                </a:solidFill>
                <a:latin typeface="Arial Narrow" pitchFamily="34" charset="0"/>
              </a:rPr>
              <a:t>effects</a:t>
            </a:r>
          </a:p>
          <a:p>
            <a:pPr lvl="1"/>
            <a:r>
              <a:rPr lang="en-NZ" sz="1800" dirty="0" smtClean="0">
                <a:solidFill>
                  <a:srgbClr val="C00000"/>
                </a:solidFill>
                <a:latin typeface="Arial Narrow" pitchFamily="34" charset="0"/>
              </a:rPr>
              <a:t>gastrointestinal illnesses</a:t>
            </a:r>
          </a:p>
          <a:p>
            <a:pPr marL="320040" lvl="1" indent="0">
              <a:buNone/>
            </a:pPr>
            <a:endParaRPr lang="en-NZ" sz="1800" dirty="0" smtClean="0">
              <a:solidFill>
                <a:srgbClr val="C00000"/>
              </a:solidFill>
              <a:latin typeface="Arial Narrow" pitchFamily="34" charset="0"/>
            </a:endParaRPr>
          </a:p>
          <a:p>
            <a:r>
              <a:rPr lang="en-NZ" sz="2000" dirty="0" smtClean="0">
                <a:latin typeface="Arial Narrow" pitchFamily="34" charset="0"/>
              </a:rPr>
              <a:t>2012 Olympic Games,                                                                              European </a:t>
            </a:r>
            <a:r>
              <a:rPr lang="en-NZ" sz="2000" dirty="0">
                <a:latin typeface="Arial Narrow" pitchFamily="34" charset="0"/>
              </a:rPr>
              <a:t>Champions League 2012 </a:t>
            </a:r>
            <a:r>
              <a:rPr lang="en-NZ" sz="2000" dirty="0" smtClean="0">
                <a:latin typeface="Arial Narrow" pitchFamily="34" charset="0"/>
              </a:rPr>
              <a:t>                                                                              Medical Rx needed by </a:t>
            </a:r>
            <a:r>
              <a:rPr lang="en-NZ" sz="2000" dirty="0">
                <a:latin typeface="Arial Narrow" pitchFamily="34" charset="0"/>
              </a:rPr>
              <a:t>0.1% </a:t>
            </a:r>
            <a:r>
              <a:rPr lang="en-NZ" sz="2000" dirty="0" smtClean="0">
                <a:latin typeface="Arial Narrow" pitchFamily="34" charset="0"/>
              </a:rPr>
              <a:t>visitors</a:t>
            </a:r>
            <a:endParaRPr lang="en-NZ" sz="2000" dirty="0">
              <a:latin typeface="Arial Narrow" pitchFamily="34" charset="0"/>
            </a:endParaRPr>
          </a:p>
          <a:p>
            <a:pPr lvl="1"/>
            <a:r>
              <a:rPr lang="en-NZ" sz="1800" dirty="0" smtClean="0">
                <a:solidFill>
                  <a:srgbClr val="C00000"/>
                </a:solidFill>
                <a:latin typeface="Arial Narrow" pitchFamily="34" charset="0"/>
              </a:rPr>
              <a:t>Non-</a:t>
            </a:r>
            <a:r>
              <a:rPr lang="en-NZ" sz="1800" dirty="0" err="1" smtClean="0">
                <a:solidFill>
                  <a:srgbClr val="C00000"/>
                </a:solidFill>
                <a:latin typeface="Arial Narrow" pitchFamily="34" charset="0"/>
              </a:rPr>
              <a:t>communic</a:t>
            </a:r>
            <a:r>
              <a:rPr lang="en-NZ" sz="1800" dirty="0" smtClean="0">
                <a:solidFill>
                  <a:srgbClr val="C00000"/>
                </a:solidFill>
                <a:latin typeface="Arial Narrow" pitchFamily="34" charset="0"/>
              </a:rPr>
              <a:t>. health </a:t>
            </a:r>
            <a:r>
              <a:rPr lang="en-NZ" sz="1800" dirty="0">
                <a:solidFill>
                  <a:srgbClr val="C00000"/>
                </a:solidFill>
                <a:latin typeface="Arial Narrow" pitchFamily="34" charset="0"/>
              </a:rPr>
              <a:t>problems </a:t>
            </a:r>
            <a:r>
              <a:rPr lang="en-NZ" sz="1800" dirty="0" smtClean="0">
                <a:latin typeface="Arial Narrow" pitchFamily="34" charset="0"/>
              </a:rPr>
              <a:t>-                                                                           70 </a:t>
            </a:r>
            <a:r>
              <a:rPr lang="en-NZ" sz="1800" dirty="0">
                <a:latin typeface="Arial Narrow" pitchFamily="34" charset="0"/>
              </a:rPr>
              <a:t>to 99% </a:t>
            </a:r>
            <a:r>
              <a:rPr lang="en-NZ" sz="1800" dirty="0" smtClean="0">
                <a:latin typeface="Arial Narrow" pitchFamily="34" charset="0"/>
              </a:rPr>
              <a:t>consultations</a:t>
            </a:r>
            <a:r>
              <a:rPr lang="en-NZ" sz="1800" dirty="0">
                <a:latin typeface="Arial Narrow" pitchFamily="34" charset="0"/>
              </a:rPr>
              <a:t>… </a:t>
            </a:r>
            <a:r>
              <a:rPr lang="en-NZ" sz="1800" dirty="0" smtClean="0">
                <a:latin typeface="Arial Narrow" pitchFamily="34" charset="0"/>
              </a:rPr>
              <a:t>accidents </a:t>
            </a:r>
            <a:r>
              <a:rPr lang="en-NZ" sz="1800" dirty="0">
                <a:latin typeface="Arial Narrow" pitchFamily="34" charset="0"/>
              </a:rPr>
              <a:t>&gt; illnesses</a:t>
            </a:r>
          </a:p>
          <a:p>
            <a:pPr lvl="1"/>
            <a:endParaRPr lang="en-NZ" sz="1000" dirty="0">
              <a:solidFill>
                <a:srgbClr val="C00000"/>
              </a:solidFill>
              <a:latin typeface="Arial Narrow" pitchFamily="34" charset="0"/>
            </a:endParaRPr>
          </a:p>
          <a:p>
            <a:r>
              <a:rPr lang="en-NZ" sz="2000" dirty="0" smtClean="0">
                <a:solidFill>
                  <a:srgbClr val="C00000"/>
                </a:solidFill>
                <a:latin typeface="Arial Narrow" pitchFamily="34" charset="0"/>
              </a:rPr>
              <a:t>Communicable </a:t>
            </a:r>
            <a:r>
              <a:rPr lang="en-NZ" sz="2000" dirty="0">
                <a:solidFill>
                  <a:srgbClr val="C00000"/>
                </a:solidFill>
                <a:latin typeface="Arial Narrow" pitchFamily="34" charset="0"/>
              </a:rPr>
              <a:t>diseases are </a:t>
            </a:r>
            <a:r>
              <a:rPr lang="en-NZ" sz="2000" dirty="0" smtClean="0">
                <a:solidFill>
                  <a:srgbClr val="C00000"/>
                </a:solidFill>
                <a:latin typeface="Arial Narrow" pitchFamily="34" charset="0"/>
              </a:rPr>
              <a:t>a concern </a:t>
            </a:r>
            <a:r>
              <a:rPr lang="en-NZ" sz="2000" dirty="0">
                <a:latin typeface="Arial Narrow" pitchFamily="34" charset="0"/>
              </a:rPr>
              <a:t>for </a:t>
            </a:r>
            <a:r>
              <a:rPr lang="en-NZ" sz="2000" dirty="0" smtClean="0">
                <a:latin typeface="Arial Narrow" pitchFamily="34" charset="0"/>
              </a:rPr>
              <a:t>organizers but historically Non-</a:t>
            </a:r>
            <a:r>
              <a:rPr lang="en-NZ" sz="2000" dirty="0" err="1" smtClean="0">
                <a:latin typeface="Arial Narrow" pitchFamily="34" charset="0"/>
              </a:rPr>
              <a:t>signif</a:t>
            </a:r>
            <a:r>
              <a:rPr lang="en-NZ" sz="2000" dirty="0" smtClean="0">
                <a:latin typeface="Arial Narrow" pitchFamily="34" charset="0"/>
              </a:rPr>
              <a:t> </a:t>
            </a:r>
            <a:endParaRPr lang="en-NZ" sz="2000" dirty="0">
              <a:latin typeface="Arial Narrow" pitchFamily="34" charset="0"/>
            </a:endParaRPr>
          </a:p>
          <a:p>
            <a:pPr lvl="1"/>
            <a:r>
              <a:rPr lang="en-NZ" sz="1800" dirty="0">
                <a:latin typeface="Arial Narrow" pitchFamily="34" charset="0"/>
              </a:rPr>
              <a:t>e</a:t>
            </a:r>
            <a:r>
              <a:rPr lang="en-NZ" sz="1800" dirty="0" smtClean="0">
                <a:latin typeface="Arial Narrow" pitchFamily="34" charset="0"/>
              </a:rPr>
              <a:t>.g. </a:t>
            </a:r>
            <a:r>
              <a:rPr lang="en-NZ" sz="2000" dirty="0" smtClean="0">
                <a:solidFill>
                  <a:srgbClr val="C00000"/>
                </a:solidFill>
                <a:latin typeface="Arial Narrow" pitchFamily="34" charset="0"/>
              </a:rPr>
              <a:t>infectious </a:t>
            </a:r>
            <a:r>
              <a:rPr lang="en-NZ" sz="2000" dirty="0">
                <a:solidFill>
                  <a:srgbClr val="C00000"/>
                </a:solidFill>
                <a:latin typeface="Arial Narrow" pitchFamily="34" charset="0"/>
              </a:rPr>
              <a:t>diseases contributed to &lt;1% of health care visits </a:t>
            </a:r>
            <a:r>
              <a:rPr lang="en-NZ" sz="2000" dirty="0">
                <a:latin typeface="Arial Narrow" pitchFamily="34" charset="0"/>
              </a:rPr>
              <a:t>during the 1996 Atlanta Olympic Games and the 2000 Sydney </a:t>
            </a:r>
            <a:r>
              <a:rPr lang="en-NZ" sz="2000" dirty="0" smtClean="0">
                <a:latin typeface="Arial Narrow" pitchFamily="34" charset="0"/>
              </a:rPr>
              <a:t>Games</a:t>
            </a:r>
          </a:p>
          <a:p>
            <a:r>
              <a:rPr lang="en-NZ" sz="1000" dirty="0" smtClean="0">
                <a:latin typeface="Arial Narrow" pitchFamily="34" charset="0"/>
              </a:rPr>
              <a:t> </a:t>
            </a:r>
          </a:p>
        </p:txBody>
      </p:sp>
    </p:spTree>
    <p:extLst>
      <p:ext uri="{BB962C8B-B14F-4D97-AF65-F5344CB8AC3E}">
        <p14:creationId xmlns:p14="http://schemas.microsoft.com/office/powerpoint/2010/main" val="1025981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3622</TotalTime>
  <Words>3586</Words>
  <Application>Microsoft Office PowerPoint</Application>
  <PresentationFormat>On-screen Show (4:3)</PresentationFormat>
  <Paragraphs>596</Paragraphs>
  <Slides>59</Slides>
  <Notes>0</Notes>
  <HiddenSlides>2</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59</vt:i4>
      </vt:variant>
    </vt:vector>
  </HeadingPairs>
  <TitlesOfParts>
    <vt:vector size="62" baseType="lpstr">
      <vt:lpstr>NewsPrint</vt:lpstr>
      <vt:lpstr>Default Design</vt:lpstr>
      <vt:lpstr>Microsoft Excel Chart</vt:lpstr>
      <vt:lpstr>PowerPoint Presentation</vt:lpstr>
      <vt:lpstr>Too Much of a Good Thing - Tourism and Masses Who Travel</vt:lpstr>
      <vt:lpstr>This Presentation…</vt:lpstr>
      <vt:lpstr>Who are ‘the Masses of Travellers’?</vt:lpstr>
      <vt:lpstr>Mass Gatherings</vt:lpstr>
      <vt:lpstr>This Presentation</vt:lpstr>
      <vt:lpstr>Physical / Social Features</vt:lpstr>
      <vt:lpstr>Physical / Social Features</vt:lpstr>
      <vt:lpstr>Health Diseases</vt:lpstr>
      <vt:lpstr>Year 2013 … Now</vt:lpstr>
      <vt:lpstr>Sometimes it is hard to plan!</vt:lpstr>
      <vt:lpstr>Numbers at Mass Gatherings</vt:lpstr>
      <vt:lpstr>Kumbh Mela</vt:lpstr>
      <vt:lpstr>Numbers at Mass Gatherings</vt:lpstr>
      <vt:lpstr>Copacabana 2008</vt:lpstr>
      <vt:lpstr>Numbers at Mass Gatherings</vt:lpstr>
      <vt:lpstr>Uefa Cup 2012</vt:lpstr>
      <vt:lpstr>Numbers at Mass Gatherings</vt:lpstr>
      <vt:lpstr>PowerPoint Presentation</vt:lpstr>
      <vt:lpstr>Facts about the Hajj</vt:lpstr>
      <vt:lpstr>Profile of the Pilgrim</vt:lpstr>
      <vt:lpstr>Numbers attending the Hajj</vt:lpstr>
      <vt:lpstr>The Hajj Procedure</vt:lpstr>
      <vt:lpstr>The Hajj Procedure</vt:lpstr>
      <vt:lpstr>The Hajj Procedure</vt:lpstr>
      <vt:lpstr>The Hajj Procedure</vt:lpstr>
      <vt:lpstr>PowerPoint Presentation</vt:lpstr>
      <vt:lpstr>The Hajj Procedure</vt:lpstr>
      <vt:lpstr>The Hajj Procedure</vt:lpstr>
      <vt:lpstr>The Hajj Procedure</vt:lpstr>
      <vt:lpstr>The Hajj Procedure</vt:lpstr>
      <vt:lpstr>PowerPoint Presentation</vt:lpstr>
      <vt:lpstr>PowerPoint Presentation</vt:lpstr>
      <vt:lpstr>Circling the Kab’ah</vt:lpstr>
      <vt:lpstr>Health Risk Profile</vt:lpstr>
      <vt:lpstr>PowerPoint Presentation</vt:lpstr>
      <vt:lpstr>PowerPoint Presentation</vt:lpstr>
      <vt:lpstr>PowerPoint Presentation</vt:lpstr>
      <vt:lpstr>Preparation</vt:lpstr>
      <vt:lpstr>Travel Health Practitioner Consult</vt:lpstr>
      <vt:lpstr>PowerPoint Presentation</vt:lpstr>
      <vt:lpstr>PowerPoint Presentation</vt:lpstr>
      <vt:lpstr>PowerPoint Presentation</vt:lpstr>
      <vt:lpstr>PowerPoint Presentation</vt:lpstr>
      <vt:lpstr>Sunburn / Heat exhaustion / Heat stroke</vt:lpstr>
      <vt:lpstr>Cardiovascular disease</vt:lpstr>
      <vt:lpstr>Trauma</vt:lpstr>
      <vt:lpstr>Trauma</vt:lpstr>
      <vt:lpstr>Trauma</vt:lpstr>
      <vt:lpstr>What Consultation is needed for MG</vt:lpstr>
      <vt:lpstr>What consultation is needed - A</vt:lpstr>
      <vt:lpstr>What Consultation is needed - B</vt:lpstr>
      <vt:lpstr>What Consultation is Needed - C</vt:lpstr>
      <vt:lpstr>IMPACT THP Consultation Points</vt:lpstr>
      <vt:lpstr>IMPACT THP Consultation Points</vt:lpstr>
      <vt:lpstr>Guide to Mass Gathering Consultation</vt:lpstr>
      <vt:lpstr>Guide to Mass Gathering Consultation</vt:lpstr>
      <vt:lpstr>THANK YOU!</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 Much of a Good Thing - Tourism and Masses Who Travel</dc:title>
  <dc:creator>User</dc:creator>
  <cp:lastModifiedBy>Shipleys Show Server</cp:lastModifiedBy>
  <cp:revision>126</cp:revision>
  <dcterms:created xsi:type="dcterms:W3CDTF">2013-05-08T04:47:40Z</dcterms:created>
  <dcterms:modified xsi:type="dcterms:W3CDTF">2013-08-16T02:44:17Z</dcterms:modified>
</cp:coreProperties>
</file>