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3" r:id="rId2"/>
  </p:sldMasterIdLst>
  <p:notesMasterIdLst>
    <p:notesMasterId r:id="rId17"/>
  </p:notesMasterIdLst>
  <p:sldIdLst>
    <p:sldId id="282" r:id="rId3"/>
    <p:sldId id="270" r:id="rId4"/>
    <p:sldId id="258" r:id="rId5"/>
    <p:sldId id="278" r:id="rId6"/>
    <p:sldId id="265" r:id="rId7"/>
    <p:sldId id="268" r:id="rId8"/>
    <p:sldId id="266" r:id="rId9"/>
    <p:sldId id="271" r:id="rId10"/>
    <p:sldId id="267" r:id="rId11"/>
    <p:sldId id="274" r:id="rId12"/>
    <p:sldId id="275" r:id="rId13"/>
    <p:sldId id="279" r:id="rId14"/>
    <p:sldId id="280" r:id="rId15"/>
    <p:sldId id="281" r:id="rId16"/>
  </p:sldIdLst>
  <p:sldSz cx="9144000" cy="6858000" type="screen4x3"/>
  <p:notesSz cx="6858000" cy="9144000"/>
  <p:defaultTextStyle>
    <a:defPPr>
      <a:defRPr lang="en-A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63" autoAdjust="0"/>
    <p:restoredTop sz="94660"/>
  </p:normalViewPr>
  <p:slideViewPr>
    <p:cSldViewPr snapToGrid="0" snapToObjects="1">
      <p:cViewPr varScale="1">
        <p:scale>
          <a:sx n="122" d="100"/>
          <a:sy n="122" d="100"/>
        </p:scale>
        <p:origin x="-153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PCaWorkshop:PCa_rate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PCaWorkshop:PCa_rate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3Publishing:Submitted:Prostate%20cancer:nzt_185_mAPC%20(version%202).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Macintosh%20HD:3Publishing:Submitted:Prostate%20cancer:nzt_185_mAPC%20(version%202).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b="1" i="0" u="none" strike="noStrike" baseline="0">
                <a:solidFill>
                  <a:srgbClr val="000000"/>
                </a:solidFill>
                <a:latin typeface="Times"/>
                <a:ea typeface="Times"/>
                <a:cs typeface="Times"/>
              </a:defRPr>
            </a:pPr>
            <a:r>
              <a:rPr lang="en-US" dirty="0" smtClean="0"/>
              <a:t>Trends</a:t>
            </a:r>
            <a:r>
              <a:rPr lang="en-US" baseline="0" dirty="0" smtClean="0"/>
              <a:t> in the i</a:t>
            </a:r>
            <a:r>
              <a:rPr lang="en-US" dirty="0" smtClean="0"/>
              <a:t>ncidence</a:t>
            </a:r>
            <a:r>
              <a:rPr lang="en-US" baseline="0" dirty="0" smtClean="0"/>
              <a:t> of prostate cancer</a:t>
            </a:r>
            <a:endParaRPr lang="en-US" dirty="0"/>
          </a:p>
        </c:rich>
      </c:tx>
      <c:layout>
        <c:manualLayout>
          <c:xMode val="edge"/>
          <c:yMode val="edge"/>
          <c:x val="0.25345083600661"/>
          <c:y val="2.1721520421458099E-2"/>
        </c:manualLayout>
      </c:layout>
      <c:overlay val="0"/>
      <c:spPr>
        <a:noFill/>
        <a:ln w="25400">
          <a:noFill/>
        </a:ln>
      </c:spPr>
    </c:title>
    <c:autoTitleDeleted val="0"/>
    <c:plotArea>
      <c:layout>
        <c:manualLayout>
          <c:layoutTarget val="inner"/>
          <c:xMode val="edge"/>
          <c:yMode val="edge"/>
          <c:x val="8.4269720712534496E-2"/>
          <c:y val="0.122891710857152"/>
          <c:w val="0.89606803024328296"/>
          <c:h val="0.70843456847064201"/>
        </c:manualLayout>
      </c:layout>
      <c:lineChart>
        <c:grouping val="standard"/>
        <c:varyColors val="0"/>
        <c:ser>
          <c:idx val="0"/>
          <c:order val="0"/>
          <c:tx>
            <c:strRef>
              <c:f>'Annual Rates'!$C$4</c:f>
              <c:strCache>
                <c:ptCount val="1"/>
                <c:pt idx="0">
                  <c:v>45-59</c:v>
                </c:pt>
              </c:strCache>
            </c:strRef>
          </c:tx>
          <c:spPr>
            <a:ln w="12700">
              <a:solidFill>
                <a:srgbClr val="63AAFE"/>
              </a:solidFill>
              <a:prstDash val="solid"/>
            </a:ln>
          </c:spPr>
          <c:marker>
            <c:symbol val="diamond"/>
            <c:size val="5"/>
            <c:spPr>
              <a:solidFill>
                <a:srgbClr val="63AAFE"/>
              </a:solidFill>
              <a:ln>
                <a:solidFill>
                  <a:srgbClr val="63AAFE"/>
                </a:solidFill>
                <a:prstDash val="solid"/>
              </a:ln>
            </c:spPr>
          </c:marker>
          <c:cat>
            <c:numRef>
              <c:f>'Annual Rates'!$A$5:$A$60</c:f>
              <c:numCache>
                <c:formatCode>General</c:formatCode>
                <c:ptCount val="56"/>
                <c:pt idx="0">
                  <c:v>1954</c:v>
                </c:pt>
                <c:pt idx="1">
                  <c:v>1955</c:v>
                </c:pt>
                <c:pt idx="2">
                  <c:v>1956</c:v>
                </c:pt>
                <c:pt idx="3">
                  <c:v>1957</c:v>
                </c:pt>
                <c:pt idx="4">
                  <c:v>1958</c:v>
                </c:pt>
                <c:pt idx="5">
                  <c:v>1959</c:v>
                </c:pt>
                <c:pt idx="6">
                  <c:v>1960</c:v>
                </c:pt>
                <c:pt idx="7">
                  <c:v>1961</c:v>
                </c:pt>
                <c:pt idx="8">
                  <c:v>1962</c:v>
                </c:pt>
                <c:pt idx="9">
                  <c:v>1963</c:v>
                </c:pt>
                <c:pt idx="10">
                  <c:v>1964</c:v>
                </c:pt>
                <c:pt idx="11">
                  <c:v>1965</c:v>
                </c:pt>
                <c:pt idx="12">
                  <c:v>1966</c:v>
                </c:pt>
                <c:pt idx="13">
                  <c:v>1967</c:v>
                </c:pt>
                <c:pt idx="14">
                  <c:v>1968</c:v>
                </c:pt>
                <c:pt idx="15">
                  <c:v>1969</c:v>
                </c:pt>
                <c:pt idx="16">
                  <c:v>1970</c:v>
                </c:pt>
                <c:pt idx="17">
                  <c:v>1971</c:v>
                </c:pt>
                <c:pt idx="18">
                  <c:v>1972</c:v>
                </c:pt>
                <c:pt idx="19">
                  <c:v>1973</c:v>
                </c:pt>
                <c:pt idx="20">
                  <c:v>1974</c:v>
                </c:pt>
                <c:pt idx="21">
                  <c:v>1975</c:v>
                </c:pt>
                <c:pt idx="22">
                  <c:v>1976</c:v>
                </c:pt>
                <c:pt idx="23">
                  <c:v>1977</c:v>
                </c:pt>
                <c:pt idx="24">
                  <c:v>1978</c:v>
                </c:pt>
                <c:pt idx="25">
                  <c:v>1979</c:v>
                </c:pt>
                <c:pt idx="26">
                  <c:v>1980</c:v>
                </c:pt>
                <c:pt idx="27">
                  <c:v>1981</c:v>
                </c:pt>
                <c:pt idx="28">
                  <c:v>1982</c:v>
                </c:pt>
                <c:pt idx="29">
                  <c:v>1983</c:v>
                </c:pt>
                <c:pt idx="30">
                  <c:v>1984</c:v>
                </c:pt>
                <c:pt idx="31">
                  <c:v>1985</c:v>
                </c:pt>
                <c:pt idx="32">
                  <c:v>1986</c:v>
                </c:pt>
                <c:pt idx="33">
                  <c:v>1987</c:v>
                </c:pt>
                <c:pt idx="34">
                  <c:v>1988</c:v>
                </c:pt>
                <c:pt idx="35">
                  <c:v>1989</c:v>
                </c:pt>
                <c:pt idx="36">
                  <c:v>1990</c:v>
                </c:pt>
                <c:pt idx="37">
                  <c:v>1991</c:v>
                </c:pt>
                <c:pt idx="38">
                  <c:v>1992</c:v>
                </c:pt>
                <c:pt idx="39">
                  <c:v>1993</c:v>
                </c:pt>
                <c:pt idx="40">
                  <c:v>1994</c:v>
                </c:pt>
                <c:pt idx="41">
                  <c:v>1995</c:v>
                </c:pt>
                <c:pt idx="42">
                  <c:v>1996</c:v>
                </c:pt>
                <c:pt idx="43">
                  <c:v>1997</c:v>
                </c:pt>
                <c:pt idx="44">
                  <c:v>1998</c:v>
                </c:pt>
                <c:pt idx="45">
                  <c:v>1999</c:v>
                </c:pt>
                <c:pt idx="46">
                  <c:v>2000</c:v>
                </c:pt>
                <c:pt idx="47">
                  <c:v>2001</c:v>
                </c:pt>
                <c:pt idx="48">
                  <c:v>2002</c:v>
                </c:pt>
                <c:pt idx="49">
                  <c:v>2003</c:v>
                </c:pt>
                <c:pt idx="50">
                  <c:v>2004</c:v>
                </c:pt>
                <c:pt idx="51">
                  <c:v>2005</c:v>
                </c:pt>
                <c:pt idx="52">
                  <c:v>2006</c:v>
                </c:pt>
                <c:pt idx="53">
                  <c:v>2007</c:v>
                </c:pt>
                <c:pt idx="54">
                  <c:v>2008</c:v>
                </c:pt>
                <c:pt idx="55">
                  <c:v>2009</c:v>
                </c:pt>
              </c:numCache>
            </c:numRef>
          </c:cat>
          <c:val>
            <c:numRef>
              <c:f>'Annual Rates'!$C$5:$C$60</c:f>
              <c:numCache>
                <c:formatCode>0.00</c:formatCode>
                <c:ptCount val="56"/>
                <c:pt idx="0">
                  <c:v>6.8952548110073337</c:v>
                </c:pt>
                <c:pt idx="1">
                  <c:v>2.436053593179039</c:v>
                </c:pt>
                <c:pt idx="2">
                  <c:v>10.6458481192335</c:v>
                </c:pt>
                <c:pt idx="3">
                  <c:v>6.8917987594762229</c:v>
                </c:pt>
                <c:pt idx="4">
                  <c:v>8.9480454113304404</c:v>
                </c:pt>
                <c:pt idx="5">
                  <c:v>6.5713816329883361</c:v>
                </c:pt>
                <c:pt idx="6">
                  <c:v>8.6169754416199709</c:v>
                </c:pt>
                <c:pt idx="7">
                  <c:v>3.1747711519127999</c:v>
                </c:pt>
                <c:pt idx="8">
                  <c:v>12.48764243717155</c:v>
                </c:pt>
                <c:pt idx="9">
                  <c:v>7.7315602288541818</c:v>
                </c:pt>
                <c:pt idx="10">
                  <c:v>7.6499388004895854</c:v>
                </c:pt>
                <c:pt idx="11">
                  <c:v>7.0404827759617801</c:v>
                </c:pt>
                <c:pt idx="12">
                  <c:v>6.4203871987356766</c:v>
                </c:pt>
                <c:pt idx="13">
                  <c:v>10.722292621113169</c:v>
                </c:pt>
                <c:pt idx="14">
                  <c:v>9.6800735685591182</c:v>
                </c:pt>
                <c:pt idx="15">
                  <c:v>8.1562155160005751</c:v>
                </c:pt>
                <c:pt idx="16">
                  <c:v>9.9380057735081166</c:v>
                </c:pt>
                <c:pt idx="17">
                  <c:v>11.66970078887177</c:v>
                </c:pt>
                <c:pt idx="18">
                  <c:v>10.15837835341922</c:v>
                </c:pt>
                <c:pt idx="19">
                  <c:v>12.787723785166239</c:v>
                </c:pt>
                <c:pt idx="20">
                  <c:v>12.658800126588</c:v>
                </c:pt>
                <c:pt idx="21">
                  <c:v>12.472715933894611</c:v>
                </c:pt>
                <c:pt idx="22">
                  <c:v>15.41171290180537</c:v>
                </c:pt>
                <c:pt idx="23">
                  <c:v>15.86392279557573</c:v>
                </c:pt>
                <c:pt idx="24">
                  <c:v>14.028934677772909</c:v>
                </c:pt>
                <c:pt idx="25">
                  <c:v>21.40579266960814</c:v>
                </c:pt>
                <c:pt idx="26">
                  <c:v>24.073182474723119</c:v>
                </c:pt>
                <c:pt idx="27">
                  <c:v>17.125543406665781</c:v>
                </c:pt>
                <c:pt idx="28">
                  <c:v>18.050541516245492</c:v>
                </c:pt>
                <c:pt idx="29">
                  <c:v>17.14662563200703</c:v>
                </c:pt>
                <c:pt idx="30">
                  <c:v>17.995084269662922</c:v>
                </c:pt>
                <c:pt idx="31">
                  <c:v>14.73456121343445</c:v>
                </c:pt>
                <c:pt idx="32">
                  <c:v>13.293310463121781</c:v>
                </c:pt>
                <c:pt idx="33">
                  <c:v>14.812306910999199</c:v>
                </c:pt>
                <c:pt idx="34">
                  <c:v>15.58879292184538</c:v>
                </c:pt>
                <c:pt idx="35">
                  <c:v>13.24503311258278</c:v>
                </c:pt>
                <c:pt idx="36">
                  <c:v>16.034865553819579</c:v>
                </c:pt>
                <c:pt idx="37">
                  <c:v>14.38837090753622</c:v>
                </c:pt>
                <c:pt idx="38">
                  <c:v>20.88834587947818</c:v>
                </c:pt>
                <c:pt idx="39">
                  <c:v>17.10116287907578</c:v>
                </c:pt>
                <c:pt idx="40">
                  <c:v>47.918648035701217</c:v>
                </c:pt>
                <c:pt idx="41">
                  <c:v>65.168381006058524</c:v>
                </c:pt>
                <c:pt idx="42">
                  <c:v>65.193770373052928</c:v>
                </c:pt>
                <c:pt idx="43">
                  <c:v>61.775569991083941</c:v>
                </c:pt>
                <c:pt idx="44">
                  <c:v>77.665697134723374</c:v>
                </c:pt>
                <c:pt idx="45">
                  <c:v>82.009226037929267</c:v>
                </c:pt>
                <c:pt idx="46">
                  <c:v>124.0035429583702</c:v>
                </c:pt>
                <c:pt idx="47">
                  <c:v>128.87717570737641</c:v>
                </c:pt>
                <c:pt idx="48">
                  <c:v>110.03583218124879</c:v>
                </c:pt>
                <c:pt idx="49">
                  <c:v>126.8348686548397</c:v>
                </c:pt>
                <c:pt idx="50">
                  <c:v>125.09960159362549</c:v>
                </c:pt>
                <c:pt idx="51">
                  <c:v>113.88932028782941</c:v>
                </c:pt>
                <c:pt idx="52">
                  <c:v>107.5214410403016</c:v>
                </c:pt>
                <c:pt idx="53">
                  <c:v>119.36175984611209</c:v>
                </c:pt>
                <c:pt idx="54">
                  <c:v>134.14989792942549</c:v>
                </c:pt>
                <c:pt idx="55">
                  <c:v>158.6312661746382</c:v>
                </c:pt>
              </c:numCache>
            </c:numRef>
          </c:val>
          <c:smooth val="0"/>
        </c:ser>
        <c:ser>
          <c:idx val="1"/>
          <c:order val="1"/>
          <c:tx>
            <c:strRef>
              <c:f>'Annual Rates'!$D$4</c:f>
              <c:strCache>
                <c:ptCount val="1"/>
                <c:pt idx="0">
                  <c:v>60-69</c:v>
                </c:pt>
              </c:strCache>
            </c:strRef>
          </c:tx>
          <c:spPr>
            <a:ln w="12700">
              <a:solidFill>
                <a:srgbClr val="DD2D32"/>
              </a:solidFill>
              <a:prstDash val="solid"/>
            </a:ln>
          </c:spPr>
          <c:marker>
            <c:symbol val="square"/>
            <c:size val="5"/>
            <c:spPr>
              <a:solidFill>
                <a:srgbClr val="DD2D32"/>
              </a:solidFill>
              <a:ln>
                <a:solidFill>
                  <a:srgbClr val="DD2D32"/>
                </a:solidFill>
                <a:prstDash val="solid"/>
              </a:ln>
            </c:spPr>
          </c:marker>
          <c:cat>
            <c:numRef>
              <c:f>'Annual Rates'!$A$5:$A$60</c:f>
              <c:numCache>
                <c:formatCode>General</c:formatCode>
                <c:ptCount val="56"/>
                <c:pt idx="0">
                  <c:v>1954</c:v>
                </c:pt>
                <c:pt idx="1">
                  <c:v>1955</c:v>
                </c:pt>
                <c:pt idx="2">
                  <c:v>1956</c:v>
                </c:pt>
                <c:pt idx="3">
                  <c:v>1957</c:v>
                </c:pt>
                <c:pt idx="4">
                  <c:v>1958</c:v>
                </c:pt>
                <c:pt idx="5">
                  <c:v>1959</c:v>
                </c:pt>
                <c:pt idx="6">
                  <c:v>1960</c:v>
                </c:pt>
                <c:pt idx="7">
                  <c:v>1961</c:v>
                </c:pt>
                <c:pt idx="8">
                  <c:v>1962</c:v>
                </c:pt>
                <c:pt idx="9">
                  <c:v>1963</c:v>
                </c:pt>
                <c:pt idx="10">
                  <c:v>1964</c:v>
                </c:pt>
                <c:pt idx="11">
                  <c:v>1965</c:v>
                </c:pt>
                <c:pt idx="12">
                  <c:v>1966</c:v>
                </c:pt>
                <c:pt idx="13">
                  <c:v>1967</c:v>
                </c:pt>
                <c:pt idx="14">
                  <c:v>1968</c:v>
                </c:pt>
                <c:pt idx="15">
                  <c:v>1969</c:v>
                </c:pt>
                <c:pt idx="16">
                  <c:v>1970</c:v>
                </c:pt>
                <c:pt idx="17">
                  <c:v>1971</c:v>
                </c:pt>
                <c:pt idx="18">
                  <c:v>1972</c:v>
                </c:pt>
                <c:pt idx="19">
                  <c:v>1973</c:v>
                </c:pt>
                <c:pt idx="20">
                  <c:v>1974</c:v>
                </c:pt>
                <c:pt idx="21">
                  <c:v>1975</c:v>
                </c:pt>
                <c:pt idx="22">
                  <c:v>1976</c:v>
                </c:pt>
                <c:pt idx="23">
                  <c:v>1977</c:v>
                </c:pt>
                <c:pt idx="24">
                  <c:v>1978</c:v>
                </c:pt>
                <c:pt idx="25">
                  <c:v>1979</c:v>
                </c:pt>
                <c:pt idx="26">
                  <c:v>1980</c:v>
                </c:pt>
                <c:pt idx="27">
                  <c:v>1981</c:v>
                </c:pt>
                <c:pt idx="28">
                  <c:v>1982</c:v>
                </c:pt>
                <c:pt idx="29">
                  <c:v>1983</c:v>
                </c:pt>
                <c:pt idx="30">
                  <c:v>1984</c:v>
                </c:pt>
                <c:pt idx="31">
                  <c:v>1985</c:v>
                </c:pt>
                <c:pt idx="32">
                  <c:v>1986</c:v>
                </c:pt>
                <c:pt idx="33">
                  <c:v>1987</c:v>
                </c:pt>
                <c:pt idx="34">
                  <c:v>1988</c:v>
                </c:pt>
                <c:pt idx="35">
                  <c:v>1989</c:v>
                </c:pt>
                <c:pt idx="36">
                  <c:v>1990</c:v>
                </c:pt>
                <c:pt idx="37">
                  <c:v>1991</c:v>
                </c:pt>
                <c:pt idx="38">
                  <c:v>1992</c:v>
                </c:pt>
                <c:pt idx="39">
                  <c:v>1993</c:v>
                </c:pt>
                <c:pt idx="40">
                  <c:v>1994</c:v>
                </c:pt>
                <c:pt idx="41">
                  <c:v>1995</c:v>
                </c:pt>
                <c:pt idx="42">
                  <c:v>1996</c:v>
                </c:pt>
                <c:pt idx="43">
                  <c:v>1997</c:v>
                </c:pt>
                <c:pt idx="44">
                  <c:v>1998</c:v>
                </c:pt>
                <c:pt idx="45">
                  <c:v>1999</c:v>
                </c:pt>
                <c:pt idx="46">
                  <c:v>2000</c:v>
                </c:pt>
                <c:pt idx="47">
                  <c:v>2001</c:v>
                </c:pt>
                <c:pt idx="48">
                  <c:v>2002</c:v>
                </c:pt>
                <c:pt idx="49">
                  <c:v>2003</c:v>
                </c:pt>
                <c:pt idx="50">
                  <c:v>2004</c:v>
                </c:pt>
                <c:pt idx="51">
                  <c:v>2005</c:v>
                </c:pt>
                <c:pt idx="52">
                  <c:v>2006</c:v>
                </c:pt>
                <c:pt idx="53">
                  <c:v>2007</c:v>
                </c:pt>
                <c:pt idx="54">
                  <c:v>2008</c:v>
                </c:pt>
                <c:pt idx="55">
                  <c:v>2009</c:v>
                </c:pt>
              </c:numCache>
            </c:numRef>
          </c:cat>
          <c:val>
            <c:numRef>
              <c:f>'Annual Rates'!$D$5:$D$60</c:f>
              <c:numCache>
                <c:formatCode>0.00</c:formatCode>
                <c:ptCount val="56"/>
                <c:pt idx="0">
                  <c:v>93.736685129953131</c:v>
                </c:pt>
                <c:pt idx="1">
                  <c:v>70.311378963983202</c:v>
                </c:pt>
                <c:pt idx="2">
                  <c:v>89.440276976341593</c:v>
                </c:pt>
                <c:pt idx="3">
                  <c:v>71.963154864709253</c:v>
                </c:pt>
                <c:pt idx="4">
                  <c:v>84.201512772941342</c:v>
                </c:pt>
                <c:pt idx="5">
                  <c:v>71.719870622978505</c:v>
                </c:pt>
                <c:pt idx="6">
                  <c:v>75.987841945288736</c:v>
                </c:pt>
                <c:pt idx="7">
                  <c:v>71.776814734561057</c:v>
                </c:pt>
                <c:pt idx="8">
                  <c:v>89.80454305335445</c:v>
                </c:pt>
                <c:pt idx="9">
                  <c:v>75.553848123959227</c:v>
                </c:pt>
                <c:pt idx="10">
                  <c:v>80.665177463390407</c:v>
                </c:pt>
                <c:pt idx="11">
                  <c:v>85.326282898689811</c:v>
                </c:pt>
                <c:pt idx="12">
                  <c:v>87.05745792222865</c:v>
                </c:pt>
                <c:pt idx="13">
                  <c:v>85.068278486679944</c:v>
                </c:pt>
                <c:pt idx="14">
                  <c:v>109.7348978704911</c:v>
                </c:pt>
                <c:pt idx="15">
                  <c:v>99.766503926979397</c:v>
                </c:pt>
                <c:pt idx="16">
                  <c:v>90.314543755839296</c:v>
                </c:pt>
                <c:pt idx="17">
                  <c:v>107.6579321551899</c:v>
                </c:pt>
                <c:pt idx="18">
                  <c:v>105.1378694703432</c:v>
                </c:pt>
                <c:pt idx="19">
                  <c:v>125.9445843828715</c:v>
                </c:pt>
                <c:pt idx="20">
                  <c:v>123.4216272666857</c:v>
                </c:pt>
                <c:pt idx="21">
                  <c:v>104.5135035146134</c:v>
                </c:pt>
                <c:pt idx="22">
                  <c:v>134.98822250407679</c:v>
                </c:pt>
                <c:pt idx="23">
                  <c:v>141.45810663764959</c:v>
                </c:pt>
                <c:pt idx="24">
                  <c:v>119.7930846719303</c:v>
                </c:pt>
                <c:pt idx="25">
                  <c:v>125.397546569741</c:v>
                </c:pt>
                <c:pt idx="26">
                  <c:v>140.29688631426501</c:v>
                </c:pt>
                <c:pt idx="27">
                  <c:v>162.78242305639569</c:v>
                </c:pt>
                <c:pt idx="28">
                  <c:v>140.5990743166536</c:v>
                </c:pt>
                <c:pt idx="29">
                  <c:v>167.56896107244131</c:v>
                </c:pt>
                <c:pt idx="30">
                  <c:v>124.0863505014448</c:v>
                </c:pt>
                <c:pt idx="31">
                  <c:v>136.35215890918269</c:v>
                </c:pt>
                <c:pt idx="32">
                  <c:v>133.034006817993</c:v>
                </c:pt>
                <c:pt idx="33">
                  <c:v>154.3640692996141</c:v>
                </c:pt>
                <c:pt idx="34">
                  <c:v>155.3569991145456</c:v>
                </c:pt>
                <c:pt idx="35">
                  <c:v>140.93378474135781</c:v>
                </c:pt>
                <c:pt idx="36">
                  <c:v>151.8908865468072</c:v>
                </c:pt>
                <c:pt idx="37">
                  <c:v>136.96638584731701</c:v>
                </c:pt>
                <c:pt idx="38">
                  <c:v>168.50934044986661</c:v>
                </c:pt>
                <c:pt idx="39">
                  <c:v>216.06352114826689</c:v>
                </c:pt>
                <c:pt idx="40">
                  <c:v>458.06204519341242</c:v>
                </c:pt>
                <c:pt idx="41">
                  <c:v>604.49715077776068</c:v>
                </c:pt>
                <c:pt idx="42">
                  <c:v>549.9480480926228</c:v>
                </c:pt>
                <c:pt idx="43">
                  <c:v>537.890044576523</c:v>
                </c:pt>
                <c:pt idx="44">
                  <c:v>542.85925597219125</c:v>
                </c:pt>
                <c:pt idx="45">
                  <c:v>573.03864168618304</c:v>
                </c:pt>
                <c:pt idx="46">
                  <c:v>722.74456326706365</c:v>
                </c:pt>
                <c:pt idx="47">
                  <c:v>701.71763720150818</c:v>
                </c:pt>
                <c:pt idx="48">
                  <c:v>609.98778667390422</c:v>
                </c:pt>
                <c:pt idx="49">
                  <c:v>633.46613545816717</c:v>
                </c:pt>
                <c:pt idx="50">
                  <c:v>608.17354251404197</c:v>
                </c:pt>
                <c:pt idx="51">
                  <c:v>572.9296972729544</c:v>
                </c:pt>
                <c:pt idx="52">
                  <c:v>529.38699392408114</c:v>
                </c:pt>
                <c:pt idx="53">
                  <c:v>640.6701001754484</c:v>
                </c:pt>
                <c:pt idx="54">
                  <c:v>616.61618347035915</c:v>
                </c:pt>
                <c:pt idx="55">
                  <c:v>724.08061500103838</c:v>
                </c:pt>
              </c:numCache>
            </c:numRef>
          </c:val>
          <c:smooth val="0"/>
        </c:ser>
        <c:ser>
          <c:idx val="2"/>
          <c:order val="2"/>
          <c:tx>
            <c:strRef>
              <c:f>'Annual Rates'!$E$4</c:f>
              <c:strCache>
                <c:ptCount val="1"/>
                <c:pt idx="0">
                  <c:v>70-74</c:v>
                </c:pt>
              </c:strCache>
            </c:strRef>
          </c:tx>
          <c:spPr>
            <a:ln w="25400">
              <a:solidFill>
                <a:schemeClr val="tx1"/>
              </a:solidFill>
              <a:prstDash val="solid"/>
            </a:ln>
            <a:effectLst/>
          </c:spPr>
          <c:marker>
            <c:symbol val="triangle"/>
            <c:size val="7"/>
            <c:spPr>
              <a:solidFill>
                <a:schemeClr val="tx1"/>
              </a:solidFill>
              <a:ln>
                <a:solidFill>
                  <a:schemeClr val="tx1"/>
                </a:solidFill>
                <a:prstDash val="solid"/>
              </a:ln>
              <a:effectLst/>
            </c:spPr>
          </c:marker>
          <c:dPt>
            <c:idx val="51"/>
            <c:marker>
              <c:symbol val="triangle"/>
              <c:size val="5"/>
            </c:marker>
            <c:bubble3D val="0"/>
            <c:spPr>
              <a:ln w="12700">
                <a:solidFill>
                  <a:schemeClr val="tx1"/>
                </a:solidFill>
                <a:prstDash val="solid"/>
              </a:ln>
              <a:effectLst/>
            </c:spPr>
          </c:dPt>
          <c:cat>
            <c:numRef>
              <c:f>'Annual Rates'!$A$5:$A$60</c:f>
              <c:numCache>
                <c:formatCode>General</c:formatCode>
                <c:ptCount val="56"/>
                <c:pt idx="0">
                  <c:v>1954</c:v>
                </c:pt>
                <c:pt idx="1">
                  <c:v>1955</c:v>
                </c:pt>
                <c:pt idx="2">
                  <c:v>1956</c:v>
                </c:pt>
                <c:pt idx="3">
                  <c:v>1957</c:v>
                </c:pt>
                <c:pt idx="4">
                  <c:v>1958</c:v>
                </c:pt>
                <c:pt idx="5">
                  <c:v>1959</c:v>
                </c:pt>
                <c:pt idx="6">
                  <c:v>1960</c:v>
                </c:pt>
                <c:pt idx="7">
                  <c:v>1961</c:v>
                </c:pt>
                <c:pt idx="8">
                  <c:v>1962</c:v>
                </c:pt>
                <c:pt idx="9">
                  <c:v>1963</c:v>
                </c:pt>
                <c:pt idx="10">
                  <c:v>1964</c:v>
                </c:pt>
                <c:pt idx="11">
                  <c:v>1965</c:v>
                </c:pt>
                <c:pt idx="12">
                  <c:v>1966</c:v>
                </c:pt>
                <c:pt idx="13">
                  <c:v>1967</c:v>
                </c:pt>
                <c:pt idx="14">
                  <c:v>1968</c:v>
                </c:pt>
                <c:pt idx="15">
                  <c:v>1969</c:v>
                </c:pt>
                <c:pt idx="16">
                  <c:v>1970</c:v>
                </c:pt>
                <c:pt idx="17">
                  <c:v>1971</c:v>
                </c:pt>
                <c:pt idx="18">
                  <c:v>1972</c:v>
                </c:pt>
                <c:pt idx="19">
                  <c:v>1973</c:v>
                </c:pt>
                <c:pt idx="20">
                  <c:v>1974</c:v>
                </c:pt>
                <c:pt idx="21">
                  <c:v>1975</c:v>
                </c:pt>
                <c:pt idx="22">
                  <c:v>1976</c:v>
                </c:pt>
                <c:pt idx="23">
                  <c:v>1977</c:v>
                </c:pt>
                <c:pt idx="24">
                  <c:v>1978</c:v>
                </c:pt>
                <c:pt idx="25">
                  <c:v>1979</c:v>
                </c:pt>
                <c:pt idx="26">
                  <c:v>1980</c:v>
                </c:pt>
                <c:pt idx="27">
                  <c:v>1981</c:v>
                </c:pt>
                <c:pt idx="28">
                  <c:v>1982</c:v>
                </c:pt>
                <c:pt idx="29">
                  <c:v>1983</c:v>
                </c:pt>
                <c:pt idx="30">
                  <c:v>1984</c:v>
                </c:pt>
                <c:pt idx="31">
                  <c:v>1985</c:v>
                </c:pt>
                <c:pt idx="32">
                  <c:v>1986</c:v>
                </c:pt>
                <c:pt idx="33">
                  <c:v>1987</c:v>
                </c:pt>
                <c:pt idx="34">
                  <c:v>1988</c:v>
                </c:pt>
                <c:pt idx="35">
                  <c:v>1989</c:v>
                </c:pt>
                <c:pt idx="36">
                  <c:v>1990</c:v>
                </c:pt>
                <c:pt idx="37">
                  <c:v>1991</c:v>
                </c:pt>
                <c:pt idx="38">
                  <c:v>1992</c:v>
                </c:pt>
                <c:pt idx="39">
                  <c:v>1993</c:v>
                </c:pt>
                <c:pt idx="40">
                  <c:v>1994</c:v>
                </c:pt>
                <c:pt idx="41">
                  <c:v>1995</c:v>
                </c:pt>
                <c:pt idx="42">
                  <c:v>1996</c:v>
                </c:pt>
                <c:pt idx="43">
                  <c:v>1997</c:v>
                </c:pt>
                <c:pt idx="44">
                  <c:v>1998</c:v>
                </c:pt>
                <c:pt idx="45">
                  <c:v>1999</c:v>
                </c:pt>
                <c:pt idx="46">
                  <c:v>2000</c:v>
                </c:pt>
                <c:pt idx="47">
                  <c:v>2001</c:v>
                </c:pt>
                <c:pt idx="48">
                  <c:v>2002</c:v>
                </c:pt>
                <c:pt idx="49">
                  <c:v>2003</c:v>
                </c:pt>
                <c:pt idx="50">
                  <c:v>2004</c:v>
                </c:pt>
                <c:pt idx="51">
                  <c:v>2005</c:v>
                </c:pt>
                <c:pt idx="52">
                  <c:v>2006</c:v>
                </c:pt>
                <c:pt idx="53">
                  <c:v>2007</c:v>
                </c:pt>
                <c:pt idx="54">
                  <c:v>2008</c:v>
                </c:pt>
                <c:pt idx="55">
                  <c:v>2009</c:v>
                </c:pt>
              </c:numCache>
            </c:numRef>
          </c:cat>
          <c:val>
            <c:numRef>
              <c:f>'Annual Rates'!$E$5:$E$60</c:f>
              <c:numCache>
                <c:formatCode>0.00</c:formatCode>
                <c:ptCount val="56"/>
                <c:pt idx="0">
                  <c:v>266.37069922308552</c:v>
                </c:pt>
                <c:pt idx="1">
                  <c:v>213.15692760014699</c:v>
                </c:pt>
                <c:pt idx="2">
                  <c:v>188.2613510520487</c:v>
                </c:pt>
                <c:pt idx="3">
                  <c:v>201.4173815740395</c:v>
                </c:pt>
                <c:pt idx="4">
                  <c:v>221.30532633158299</c:v>
                </c:pt>
                <c:pt idx="5">
                  <c:v>229.8417483044461</c:v>
                </c:pt>
                <c:pt idx="6">
                  <c:v>174.50682852807279</c:v>
                </c:pt>
                <c:pt idx="7">
                  <c:v>238.55328972681801</c:v>
                </c:pt>
                <c:pt idx="8">
                  <c:v>231.10066588327459</c:v>
                </c:pt>
                <c:pt idx="9">
                  <c:v>222.84122562674091</c:v>
                </c:pt>
                <c:pt idx="10">
                  <c:v>284.56913827655308</c:v>
                </c:pt>
                <c:pt idx="11">
                  <c:v>251.6233766233766</c:v>
                </c:pt>
                <c:pt idx="12">
                  <c:v>245.80090126997129</c:v>
                </c:pt>
                <c:pt idx="13">
                  <c:v>230.58252427184459</c:v>
                </c:pt>
                <c:pt idx="14">
                  <c:v>309.15576694411408</c:v>
                </c:pt>
                <c:pt idx="15">
                  <c:v>291.97080291970798</c:v>
                </c:pt>
                <c:pt idx="16">
                  <c:v>257.80682643427741</c:v>
                </c:pt>
                <c:pt idx="17">
                  <c:v>266.43598615916949</c:v>
                </c:pt>
                <c:pt idx="18">
                  <c:v>240.4809619238477</c:v>
                </c:pt>
                <c:pt idx="19">
                  <c:v>362.29560756652762</c:v>
                </c:pt>
                <c:pt idx="20">
                  <c:v>288.10408921933077</c:v>
                </c:pt>
                <c:pt idx="21">
                  <c:v>335.85476550680801</c:v>
                </c:pt>
                <c:pt idx="22">
                  <c:v>339.53351048125069</c:v>
                </c:pt>
                <c:pt idx="23">
                  <c:v>384.17431192660553</c:v>
                </c:pt>
                <c:pt idx="24">
                  <c:v>381.84836745987832</c:v>
                </c:pt>
                <c:pt idx="25">
                  <c:v>431.61586188292421</c:v>
                </c:pt>
                <c:pt idx="26">
                  <c:v>364.35124508518999</c:v>
                </c:pt>
                <c:pt idx="27">
                  <c:v>332.55993812838358</c:v>
                </c:pt>
                <c:pt idx="28">
                  <c:v>392.25546894644202</c:v>
                </c:pt>
                <c:pt idx="29">
                  <c:v>334.07025300908867</c:v>
                </c:pt>
                <c:pt idx="30">
                  <c:v>408.40985983566941</c:v>
                </c:pt>
                <c:pt idx="31">
                  <c:v>342.46575342465752</c:v>
                </c:pt>
                <c:pt idx="32">
                  <c:v>342.28666508200621</c:v>
                </c:pt>
                <c:pt idx="33">
                  <c:v>394.64243004066009</c:v>
                </c:pt>
                <c:pt idx="34">
                  <c:v>398.34831187758061</c:v>
                </c:pt>
                <c:pt idx="35">
                  <c:v>418.50220264317181</c:v>
                </c:pt>
                <c:pt idx="36">
                  <c:v>350.9190737646216</c:v>
                </c:pt>
                <c:pt idx="37">
                  <c:v>433.70936858375433</c:v>
                </c:pt>
                <c:pt idx="38">
                  <c:v>435.16677711508731</c:v>
                </c:pt>
                <c:pt idx="39">
                  <c:v>622.33589087809025</c:v>
                </c:pt>
                <c:pt idx="40">
                  <c:v>952.08718897799702</c:v>
                </c:pt>
                <c:pt idx="41">
                  <c:v>1133.77324535093</c:v>
                </c:pt>
                <c:pt idx="42">
                  <c:v>1043.560606060606</c:v>
                </c:pt>
                <c:pt idx="43">
                  <c:v>895.27340129749803</c:v>
                </c:pt>
                <c:pt idx="44">
                  <c:v>997.09934735315449</c:v>
                </c:pt>
                <c:pt idx="45">
                  <c:v>956.11844452372463</c:v>
                </c:pt>
                <c:pt idx="46">
                  <c:v>1111.5025541659329</c:v>
                </c:pt>
                <c:pt idx="47">
                  <c:v>1130.071391258924</c:v>
                </c:pt>
                <c:pt idx="48">
                  <c:v>827.98125325464332</c:v>
                </c:pt>
                <c:pt idx="49">
                  <c:v>872.51828631138972</c:v>
                </c:pt>
                <c:pt idx="50">
                  <c:v>808.36236933797761</c:v>
                </c:pt>
                <c:pt idx="51">
                  <c:v>708.31883049077624</c:v>
                </c:pt>
                <c:pt idx="52">
                  <c:v>680.11828144025037</c:v>
                </c:pt>
                <c:pt idx="53">
                  <c:v>882.80581693755335</c:v>
                </c:pt>
                <c:pt idx="54">
                  <c:v>801.85553346587142</c:v>
                </c:pt>
                <c:pt idx="55">
                  <c:v>824.65972778222442</c:v>
                </c:pt>
              </c:numCache>
            </c:numRef>
          </c:val>
          <c:smooth val="0"/>
        </c:ser>
        <c:ser>
          <c:idx val="3"/>
          <c:order val="3"/>
          <c:tx>
            <c:strRef>
              <c:f>'Annual Rates'!$F$4</c:f>
              <c:strCache>
                <c:ptCount val="1"/>
                <c:pt idx="0">
                  <c:v>75+</c:v>
                </c:pt>
              </c:strCache>
            </c:strRef>
          </c:tx>
          <c:spPr>
            <a:ln w="12700">
              <a:solidFill>
                <a:schemeClr val="tx1"/>
              </a:solidFill>
              <a:prstDash val="dash"/>
            </a:ln>
          </c:spPr>
          <c:marker>
            <c:symbol val="circle"/>
            <c:size val="5"/>
            <c:spPr>
              <a:noFill/>
              <a:ln>
                <a:solidFill>
                  <a:schemeClr val="tx1"/>
                </a:solidFill>
                <a:prstDash val="solid"/>
              </a:ln>
            </c:spPr>
          </c:marker>
          <c:cat>
            <c:numRef>
              <c:f>'Annual Rates'!$A$5:$A$60</c:f>
              <c:numCache>
                <c:formatCode>General</c:formatCode>
                <c:ptCount val="56"/>
                <c:pt idx="0">
                  <c:v>1954</c:v>
                </c:pt>
                <c:pt idx="1">
                  <c:v>1955</c:v>
                </c:pt>
                <c:pt idx="2">
                  <c:v>1956</c:v>
                </c:pt>
                <c:pt idx="3">
                  <c:v>1957</c:v>
                </c:pt>
                <c:pt idx="4">
                  <c:v>1958</c:v>
                </c:pt>
                <c:pt idx="5">
                  <c:v>1959</c:v>
                </c:pt>
                <c:pt idx="6">
                  <c:v>1960</c:v>
                </c:pt>
                <c:pt idx="7">
                  <c:v>1961</c:v>
                </c:pt>
                <c:pt idx="8">
                  <c:v>1962</c:v>
                </c:pt>
                <c:pt idx="9">
                  <c:v>1963</c:v>
                </c:pt>
                <c:pt idx="10">
                  <c:v>1964</c:v>
                </c:pt>
                <c:pt idx="11">
                  <c:v>1965</c:v>
                </c:pt>
                <c:pt idx="12">
                  <c:v>1966</c:v>
                </c:pt>
                <c:pt idx="13">
                  <c:v>1967</c:v>
                </c:pt>
                <c:pt idx="14">
                  <c:v>1968</c:v>
                </c:pt>
                <c:pt idx="15">
                  <c:v>1969</c:v>
                </c:pt>
                <c:pt idx="16">
                  <c:v>1970</c:v>
                </c:pt>
                <c:pt idx="17">
                  <c:v>1971</c:v>
                </c:pt>
                <c:pt idx="18">
                  <c:v>1972</c:v>
                </c:pt>
                <c:pt idx="19">
                  <c:v>1973</c:v>
                </c:pt>
                <c:pt idx="20">
                  <c:v>1974</c:v>
                </c:pt>
                <c:pt idx="21">
                  <c:v>1975</c:v>
                </c:pt>
                <c:pt idx="22">
                  <c:v>1976</c:v>
                </c:pt>
                <c:pt idx="23">
                  <c:v>1977</c:v>
                </c:pt>
                <c:pt idx="24">
                  <c:v>1978</c:v>
                </c:pt>
                <c:pt idx="25">
                  <c:v>1979</c:v>
                </c:pt>
                <c:pt idx="26">
                  <c:v>1980</c:v>
                </c:pt>
                <c:pt idx="27">
                  <c:v>1981</c:v>
                </c:pt>
                <c:pt idx="28">
                  <c:v>1982</c:v>
                </c:pt>
                <c:pt idx="29">
                  <c:v>1983</c:v>
                </c:pt>
                <c:pt idx="30">
                  <c:v>1984</c:v>
                </c:pt>
                <c:pt idx="31">
                  <c:v>1985</c:v>
                </c:pt>
                <c:pt idx="32">
                  <c:v>1986</c:v>
                </c:pt>
                <c:pt idx="33">
                  <c:v>1987</c:v>
                </c:pt>
                <c:pt idx="34">
                  <c:v>1988</c:v>
                </c:pt>
                <c:pt idx="35">
                  <c:v>1989</c:v>
                </c:pt>
                <c:pt idx="36">
                  <c:v>1990</c:v>
                </c:pt>
                <c:pt idx="37">
                  <c:v>1991</c:v>
                </c:pt>
                <c:pt idx="38">
                  <c:v>1992</c:v>
                </c:pt>
                <c:pt idx="39">
                  <c:v>1993</c:v>
                </c:pt>
                <c:pt idx="40">
                  <c:v>1994</c:v>
                </c:pt>
                <c:pt idx="41">
                  <c:v>1995</c:v>
                </c:pt>
                <c:pt idx="42">
                  <c:v>1996</c:v>
                </c:pt>
                <c:pt idx="43">
                  <c:v>1997</c:v>
                </c:pt>
                <c:pt idx="44">
                  <c:v>1998</c:v>
                </c:pt>
                <c:pt idx="45">
                  <c:v>1999</c:v>
                </c:pt>
                <c:pt idx="46">
                  <c:v>2000</c:v>
                </c:pt>
                <c:pt idx="47">
                  <c:v>2001</c:v>
                </c:pt>
                <c:pt idx="48">
                  <c:v>2002</c:v>
                </c:pt>
                <c:pt idx="49">
                  <c:v>2003</c:v>
                </c:pt>
                <c:pt idx="50">
                  <c:v>2004</c:v>
                </c:pt>
                <c:pt idx="51">
                  <c:v>2005</c:v>
                </c:pt>
                <c:pt idx="52">
                  <c:v>2006</c:v>
                </c:pt>
                <c:pt idx="53">
                  <c:v>2007</c:v>
                </c:pt>
                <c:pt idx="54">
                  <c:v>2008</c:v>
                </c:pt>
                <c:pt idx="55">
                  <c:v>2009</c:v>
                </c:pt>
              </c:numCache>
            </c:numRef>
          </c:cat>
          <c:val>
            <c:numRef>
              <c:f>'Annual Rates'!$F$5:$F$60</c:f>
              <c:numCache>
                <c:formatCode>0.00</c:formatCode>
                <c:ptCount val="56"/>
                <c:pt idx="0">
                  <c:v>370.63183903988698</c:v>
                </c:pt>
                <c:pt idx="1">
                  <c:v>354.22343324250568</c:v>
                </c:pt>
                <c:pt idx="2">
                  <c:v>345.50195567144721</c:v>
                </c:pt>
                <c:pt idx="3">
                  <c:v>402.38918579063198</c:v>
                </c:pt>
                <c:pt idx="4">
                  <c:v>320.19704433497537</c:v>
                </c:pt>
                <c:pt idx="5">
                  <c:v>469.12832929782081</c:v>
                </c:pt>
                <c:pt idx="6">
                  <c:v>350.50928699820253</c:v>
                </c:pt>
                <c:pt idx="7">
                  <c:v>431.69722057953868</c:v>
                </c:pt>
                <c:pt idx="8">
                  <c:v>491.94729136163983</c:v>
                </c:pt>
                <c:pt idx="9">
                  <c:v>612.48527679623089</c:v>
                </c:pt>
                <c:pt idx="10">
                  <c:v>507.2678730347078</c:v>
                </c:pt>
                <c:pt idx="11">
                  <c:v>527.09505478235121</c:v>
                </c:pt>
                <c:pt idx="12">
                  <c:v>591.17647058823547</c:v>
                </c:pt>
                <c:pt idx="13">
                  <c:v>592.06631142687979</c:v>
                </c:pt>
                <c:pt idx="14">
                  <c:v>567.73805947732046</c:v>
                </c:pt>
                <c:pt idx="15">
                  <c:v>559.139784946237</c:v>
                </c:pt>
                <c:pt idx="16">
                  <c:v>511.70046801872081</c:v>
                </c:pt>
                <c:pt idx="17">
                  <c:v>542.39401496259336</c:v>
                </c:pt>
                <c:pt idx="18">
                  <c:v>634.67492260061908</c:v>
                </c:pt>
                <c:pt idx="19">
                  <c:v>651.23456790123441</c:v>
                </c:pt>
                <c:pt idx="20">
                  <c:v>637.97313797313802</c:v>
                </c:pt>
                <c:pt idx="21">
                  <c:v>698.49690539345715</c:v>
                </c:pt>
                <c:pt idx="22">
                  <c:v>673.2954545454545</c:v>
                </c:pt>
                <c:pt idx="23">
                  <c:v>608.33333333333326</c:v>
                </c:pt>
                <c:pt idx="24">
                  <c:v>666.66666666666663</c:v>
                </c:pt>
                <c:pt idx="25">
                  <c:v>663.37148803329842</c:v>
                </c:pt>
                <c:pt idx="26">
                  <c:v>791.14729076570688</c:v>
                </c:pt>
                <c:pt idx="27">
                  <c:v>626.83643486777669</c:v>
                </c:pt>
                <c:pt idx="28">
                  <c:v>744.60516955181413</c:v>
                </c:pt>
                <c:pt idx="29">
                  <c:v>738.28571428571433</c:v>
                </c:pt>
                <c:pt idx="30">
                  <c:v>693.43866578889617</c:v>
                </c:pt>
                <c:pt idx="31">
                  <c:v>749.03969270166442</c:v>
                </c:pt>
                <c:pt idx="32">
                  <c:v>740.21496653822749</c:v>
                </c:pt>
                <c:pt idx="33">
                  <c:v>771.19811135156397</c:v>
                </c:pt>
                <c:pt idx="34">
                  <c:v>756.99501724798768</c:v>
                </c:pt>
                <c:pt idx="35">
                  <c:v>730.93417863136301</c:v>
                </c:pt>
                <c:pt idx="36">
                  <c:v>731.08008817046277</c:v>
                </c:pt>
                <c:pt idx="37">
                  <c:v>886.34638134081956</c:v>
                </c:pt>
                <c:pt idx="38">
                  <c:v>945.92303780301745</c:v>
                </c:pt>
                <c:pt idx="39">
                  <c:v>1029.534456866344</c:v>
                </c:pt>
                <c:pt idx="40">
                  <c:v>1339.767708162932</c:v>
                </c:pt>
                <c:pt idx="41">
                  <c:v>1494.984875019901</c:v>
                </c:pt>
                <c:pt idx="42">
                  <c:v>1422.3425048864831</c:v>
                </c:pt>
                <c:pt idx="43">
                  <c:v>1353.8193941150889</c:v>
                </c:pt>
                <c:pt idx="44">
                  <c:v>1336.50216692297</c:v>
                </c:pt>
                <c:pt idx="45">
                  <c:v>1333.4232169340701</c:v>
                </c:pt>
                <c:pt idx="46">
                  <c:v>1273.5297935869139</c:v>
                </c:pt>
                <c:pt idx="47">
                  <c:v>1173.826173826174</c:v>
                </c:pt>
                <c:pt idx="48">
                  <c:v>1060.6606606606611</c:v>
                </c:pt>
                <c:pt idx="49">
                  <c:v>887.47836122331205</c:v>
                </c:pt>
                <c:pt idx="50">
                  <c:v>900.37887229774901</c:v>
                </c:pt>
                <c:pt idx="51">
                  <c:v>755.36480686695279</c:v>
                </c:pt>
                <c:pt idx="52">
                  <c:v>806.60134089736982</c:v>
                </c:pt>
                <c:pt idx="53">
                  <c:v>820.61647296614501</c:v>
                </c:pt>
                <c:pt idx="54">
                  <c:v>737.89846517119247</c:v>
                </c:pt>
                <c:pt idx="55">
                  <c:v>753.25421133231225</c:v>
                </c:pt>
              </c:numCache>
            </c:numRef>
          </c:val>
          <c:smooth val="0"/>
        </c:ser>
        <c:dLbls>
          <c:showLegendKey val="0"/>
          <c:showVal val="0"/>
          <c:showCatName val="0"/>
          <c:showSerName val="0"/>
          <c:showPercent val="0"/>
          <c:showBubbleSize val="0"/>
        </c:dLbls>
        <c:marker val="1"/>
        <c:smooth val="0"/>
        <c:axId val="88481792"/>
        <c:axId val="88484864"/>
      </c:lineChart>
      <c:catAx>
        <c:axId val="88481792"/>
        <c:scaling>
          <c:orientation val="minMax"/>
        </c:scaling>
        <c:delete val="0"/>
        <c:axPos val="b"/>
        <c:title>
          <c:tx>
            <c:rich>
              <a:bodyPr/>
              <a:lstStyle/>
              <a:p>
                <a:pPr>
                  <a:defRPr sz="1200" b="1" i="0" u="none" strike="noStrike" baseline="0">
                    <a:solidFill>
                      <a:srgbClr val="000000"/>
                    </a:solidFill>
                    <a:latin typeface="Times"/>
                    <a:ea typeface="Times"/>
                    <a:cs typeface="Times"/>
                  </a:defRPr>
                </a:pPr>
                <a:r>
                  <a:rPr lang="en-US"/>
                  <a:t>Year</a:t>
                </a:r>
              </a:p>
            </c:rich>
          </c:tx>
          <c:layout>
            <c:manualLayout>
              <c:xMode val="edge"/>
              <c:yMode val="edge"/>
              <c:x val="0.51264080100125198"/>
              <c:y val="0.92530229351267601"/>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2700000" vert="horz"/>
          <a:lstStyle/>
          <a:p>
            <a:pPr>
              <a:defRPr sz="1200" b="0" i="0" u="none" strike="noStrike" baseline="0">
                <a:solidFill>
                  <a:srgbClr val="000000"/>
                </a:solidFill>
                <a:latin typeface="Times"/>
                <a:ea typeface="Times"/>
                <a:cs typeface="Times"/>
              </a:defRPr>
            </a:pPr>
            <a:endParaRPr lang="en-US"/>
          </a:p>
        </c:txPr>
        <c:crossAx val="88484864"/>
        <c:crosses val="autoZero"/>
        <c:auto val="1"/>
        <c:lblAlgn val="ctr"/>
        <c:lblOffset val="100"/>
        <c:tickLblSkip val="2"/>
        <c:tickMarkSkip val="1"/>
        <c:noMultiLvlLbl val="0"/>
      </c:catAx>
      <c:valAx>
        <c:axId val="88484864"/>
        <c:scaling>
          <c:orientation val="minMax"/>
        </c:scaling>
        <c:delete val="0"/>
        <c:axPos val="l"/>
        <c:title>
          <c:tx>
            <c:rich>
              <a:bodyPr rot="0" vert="horz"/>
              <a:lstStyle/>
              <a:p>
                <a:pPr algn="ctr">
                  <a:defRPr sz="1200" b="1" i="0" u="none" strike="noStrike" baseline="0">
                    <a:solidFill>
                      <a:srgbClr val="000000"/>
                    </a:solidFill>
                    <a:latin typeface="Times"/>
                    <a:ea typeface="Times"/>
                    <a:cs typeface="Times"/>
                  </a:defRPr>
                </a:pPr>
                <a:r>
                  <a:rPr lang="en-US" dirty="0" smtClean="0"/>
                  <a:t>Rate</a:t>
                </a:r>
                <a:r>
                  <a:rPr lang="en-US" baseline="0" dirty="0" smtClean="0"/>
                  <a:t> (per 100,000)</a:t>
                </a:r>
                <a:endParaRPr lang="en-US" dirty="0"/>
              </a:p>
            </c:rich>
          </c:tx>
          <c:layout>
            <c:manualLayout>
              <c:xMode val="edge"/>
              <c:yMode val="edge"/>
              <c:x val="9.8314674164623594E-3"/>
              <c:y val="5.5421751955186303E-2"/>
            </c:manualLayout>
          </c:layout>
          <c:overlay val="0"/>
          <c:spPr>
            <a:noFill/>
            <a:ln w="25400">
              <a:noFill/>
            </a:ln>
          </c:spPr>
        </c:title>
        <c:numFmt formatCode="0" sourceLinked="0"/>
        <c:majorTickMark val="out"/>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Times"/>
                <a:ea typeface="Times"/>
                <a:cs typeface="Times"/>
              </a:defRPr>
            </a:pPr>
            <a:endParaRPr lang="en-US"/>
          </a:p>
        </c:txPr>
        <c:crossAx val="88481792"/>
        <c:crosses val="autoZero"/>
        <c:crossBetween val="midCat"/>
      </c:valAx>
      <c:spPr>
        <a:noFill/>
        <a:ln w="25400">
          <a:noFill/>
        </a:ln>
      </c:spPr>
    </c:plotArea>
    <c:legend>
      <c:legendPos val="r"/>
      <c:layout>
        <c:manualLayout>
          <c:xMode val="edge"/>
          <c:yMode val="edge"/>
          <c:x val="0.79634886755728596"/>
          <c:y val="2.8915852385921599E-2"/>
          <c:w val="0.15168550384853599"/>
          <c:h val="0.17590380419315099"/>
        </c:manualLayout>
      </c:layout>
      <c:overlay val="0"/>
      <c:spPr>
        <a:solidFill>
          <a:srgbClr val="FFFFFF"/>
        </a:solidFill>
        <a:ln w="25400">
          <a:noFill/>
        </a:ln>
      </c:spPr>
      <c:txPr>
        <a:bodyPr/>
        <a:lstStyle/>
        <a:p>
          <a:pPr>
            <a:defRPr sz="1100" b="0" i="0" u="none" strike="noStrike" baseline="0">
              <a:solidFill>
                <a:srgbClr val="000000"/>
              </a:solidFill>
              <a:latin typeface="Times"/>
              <a:ea typeface="Times"/>
              <a:cs typeface="Times"/>
            </a:defRPr>
          </a:pPr>
          <a:endParaRPr lang="en-US"/>
        </a:p>
      </c:txPr>
    </c:legend>
    <c:plotVisOnly val="1"/>
    <c:dispBlanksAs val="gap"/>
    <c:showDLblsOverMax val="0"/>
  </c:chart>
  <c:spPr>
    <a:solidFill>
      <a:srgbClr val="FFFFFF"/>
    </a:solidFill>
    <a:ln w="3175">
      <a:solidFill>
        <a:srgbClr val="000000"/>
      </a:solidFill>
      <a:prstDash val="solid"/>
    </a:ln>
  </c:spPr>
  <c:txPr>
    <a:bodyPr/>
    <a:lstStyle/>
    <a:p>
      <a:pPr>
        <a:defRPr sz="1200" b="0" i="0" u="none" strike="noStrike" baseline="0">
          <a:solidFill>
            <a:srgbClr val="000000"/>
          </a:solidFill>
          <a:latin typeface="Times"/>
          <a:ea typeface="Times"/>
          <a:cs typeface="Times"/>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b="1" i="0" u="none" strike="noStrike" baseline="0">
                <a:solidFill>
                  <a:srgbClr val="000000"/>
                </a:solidFill>
                <a:latin typeface="Times"/>
                <a:ea typeface="Times"/>
                <a:cs typeface="Times"/>
              </a:defRPr>
            </a:pPr>
            <a:r>
              <a:rPr lang="en-US"/>
              <a:t>Mortality</a:t>
            </a:r>
          </a:p>
        </c:rich>
      </c:tx>
      <c:layout>
        <c:manualLayout>
          <c:xMode val="edge"/>
          <c:yMode val="edge"/>
          <c:x val="0.44943851046685102"/>
          <c:y val="2.8915696672271101E-2"/>
        </c:manualLayout>
      </c:layout>
      <c:overlay val="0"/>
      <c:spPr>
        <a:noFill/>
        <a:ln w="25400">
          <a:noFill/>
        </a:ln>
      </c:spPr>
    </c:title>
    <c:autoTitleDeleted val="0"/>
    <c:plotArea>
      <c:layout>
        <c:manualLayout>
          <c:layoutTarget val="inner"/>
          <c:xMode val="edge"/>
          <c:yMode val="edge"/>
          <c:x val="6.1797795189191998E-2"/>
          <c:y val="0.127710993635864"/>
          <c:w val="0.92275344180225305"/>
          <c:h val="0.70361528569193099"/>
        </c:manualLayout>
      </c:layout>
      <c:lineChart>
        <c:grouping val="standard"/>
        <c:varyColors val="0"/>
        <c:ser>
          <c:idx val="0"/>
          <c:order val="0"/>
          <c:tx>
            <c:strRef>
              <c:f>'Annual Rates'!$K$4</c:f>
              <c:strCache>
                <c:ptCount val="1"/>
                <c:pt idx="0">
                  <c:v>45-59</c:v>
                </c:pt>
              </c:strCache>
            </c:strRef>
          </c:tx>
          <c:spPr>
            <a:ln w="12700">
              <a:solidFill>
                <a:srgbClr val="63AAFE"/>
              </a:solidFill>
              <a:prstDash val="solid"/>
            </a:ln>
          </c:spPr>
          <c:marker>
            <c:symbol val="diamond"/>
            <c:size val="5"/>
            <c:spPr>
              <a:solidFill>
                <a:srgbClr val="63AAFE"/>
              </a:solidFill>
              <a:ln>
                <a:solidFill>
                  <a:srgbClr val="63AAFE"/>
                </a:solidFill>
                <a:prstDash val="solid"/>
              </a:ln>
            </c:spPr>
          </c:marker>
          <c:cat>
            <c:numRef>
              <c:f>'Annual Rates'!$I$5:$I$60</c:f>
              <c:numCache>
                <c:formatCode>General</c:formatCode>
                <c:ptCount val="56"/>
                <c:pt idx="0">
                  <c:v>1954</c:v>
                </c:pt>
                <c:pt idx="1">
                  <c:v>1955</c:v>
                </c:pt>
                <c:pt idx="2">
                  <c:v>1956</c:v>
                </c:pt>
                <c:pt idx="3">
                  <c:v>1957</c:v>
                </c:pt>
                <c:pt idx="4">
                  <c:v>1958</c:v>
                </c:pt>
                <c:pt idx="5">
                  <c:v>1959</c:v>
                </c:pt>
                <c:pt idx="6">
                  <c:v>1960</c:v>
                </c:pt>
                <c:pt idx="7">
                  <c:v>1961</c:v>
                </c:pt>
                <c:pt idx="8">
                  <c:v>1962</c:v>
                </c:pt>
                <c:pt idx="9">
                  <c:v>1963</c:v>
                </c:pt>
                <c:pt idx="10">
                  <c:v>1964</c:v>
                </c:pt>
                <c:pt idx="11">
                  <c:v>1965</c:v>
                </c:pt>
                <c:pt idx="12">
                  <c:v>1966</c:v>
                </c:pt>
                <c:pt idx="13">
                  <c:v>1967</c:v>
                </c:pt>
                <c:pt idx="14">
                  <c:v>1968</c:v>
                </c:pt>
                <c:pt idx="15">
                  <c:v>1969</c:v>
                </c:pt>
                <c:pt idx="16">
                  <c:v>1970</c:v>
                </c:pt>
                <c:pt idx="17">
                  <c:v>1971</c:v>
                </c:pt>
                <c:pt idx="18">
                  <c:v>1972</c:v>
                </c:pt>
                <c:pt idx="19">
                  <c:v>1973</c:v>
                </c:pt>
                <c:pt idx="20">
                  <c:v>1974</c:v>
                </c:pt>
                <c:pt idx="21">
                  <c:v>1975</c:v>
                </c:pt>
                <c:pt idx="22">
                  <c:v>1976</c:v>
                </c:pt>
                <c:pt idx="23">
                  <c:v>1977</c:v>
                </c:pt>
                <c:pt idx="24">
                  <c:v>1978</c:v>
                </c:pt>
                <c:pt idx="25">
                  <c:v>1979</c:v>
                </c:pt>
                <c:pt idx="26">
                  <c:v>1980</c:v>
                </c:pt>
                <c:pt idx="27">
                  <c:v>1981</c:v>
                </c:pt>
                <c:pt idx="28">
                  <c:v>1982</c:v>
                </c:pt>
                <c:pt idx="29">
                  <c:v>1983</c:v>
                </c:pt>
                <c:pt idx="30">
                  <c:v>1984</c:v>
                </c:pt>
                <c:pt idx="31">
                  <c:v>1985</c:v>
                </c:pt>
                <c:pt idx="32">
                  <c:v>1986</c:v>
                </c:pt>
                <c:pt idx="33">
                  <c:v>1987</c:v>
                </c:pt>
                <c:pt idx="34">
                  <c:v>1988</c:v>
                </c:pt>
                <c:pt idx="35">
                  <c:v>1989</c:v>
                </c:pt>
                <c:pt idx="36">
                  <c:v>1990</c:v>
                </c:pt>
                <c:pt idx="37">
                  <c:v>1991</c:v>
                </c:pt>
                <c:pt idx="38">
                  <c:v>1992</c:v>
                </c:pt>
                <c:pt idx="39">
                  <c:v>1993</c:v>
                </c:pt>
                <c:pt idx="40">
                  <c:v>1994</c:v>
                </c:pt>
                <c:pt idx="41">
                  <c:v>1995</c:v>
                </c:pt>
                <c:pt idx="42">
                  <c:v>1996</c:v>
                </c:pt>
                <c:pt idx="43">
                  <c:v>1997</c:v>
                </c:pt>
                <c:pt idx="44">
                  <c:v>1998</c:v>
                </c:pt>
                <c:pt idx="45">
                  <c:v>1999</c:v>
                </c:pt>
                <c:pt idx="46">
                  <c:v>2000</c:v>
                </c:pt>
                <c:pt idx="47">
                  <c:v>2001</c:v>
                </c:pt>
                <c:pt idx="48">
                  <c:v>2002</c:v>
                </c:pt>
                <c:pt idx="49">
                  <c:v>2003</c:v>
                </c:pt>
                <c:pt idx="50">
                  <c:v>2004</c:v>
                </c:pt>
                <c:pt idx="51">
                  <c:v>2005</c:v>
                </c:pt>
                <c:pt idx="52">
                  <c:v>2006</c:v>
                </c:pt>
                <c:pt idx="53">
                  <c:v>2007</c:v>
                </c:pt>
                <c:pt idx="54">
                  <c:v>2008</c:v>
                </c:pt>
                <c:pt idx="55">
                  <c:v>2009</c:v>
                </c:pt>
              </c:numCache>
            </c:numRef>
          </c:cat>
          <c:val>
            <c:numRef>
              <c:f>'Annual Rates'!$K$5:$K$60</c:f>
              <c:numCache>
                <c:formatCode>0.00</c:formatCode>
                <c:ptCount val="56"/>
                <c:pt idx="0">
                  <c:v>2.5073653858208491</c:v>
                </c:pt>
                <c:pt idx="1">
                  <c:v>7.9171741778318978</c:v>
                </c:pt>
                <c:pt idx="2">
                  <c:v>4.1400520463685746</c:v>
                </c:pt>
                <c:pt idx="3">
                  <c:v>3.445899379738111</c:v>
                </c:pt>
                <c:pt idx="4">
                  <c:v>5.5925283820815404</c:v>
                </c:pt>
                <c:pt idx="5">
                  <c:v>4.9285362247412454</c:v>
                </c:pt>
                <c:pt idx="6">
                  <c:v>4.8470486859112452</c:v>
                </c:pt>
                <c:pt idx="7">
                  <c:v>5.2912852531879997</c:v>
                </c:pt>
                <c:pt idx="8">
                  <c:v>3.6422290441750351</c:v>
                </c:pt>
                <c:pt idx="9">
                  <c:v>4.1234987887222312</c:v>
                </c:pt>
                <c:pt idx="10">
                  <c:v>1.5299877600979199</c:v>
                </c:pt>
                <c:pt idx="11">
                  <c:v>4.5260246416897054</c:v>
                </c:pt>
                <c:pt idx="12">
                  <c:v>2.9632556301856972</c:v>
                </c:pt>
                <c:pt idx="13">
                  <c:v>3.8990154985866061</c:v>
                </c:pt>
                <c:pt idx="14">
                  <c:v>6.2920478195634288</c:v>
                </c:pt>
                <c:pt idx="15">
                  <c:v>3.3584416830590489</c:v>
                </c:pt>
                <c:pt idx="16">
                  <c:v>5.2056220718375839</c:v>
                </c:pt>
                <c:pt idx="17">
                  <c:v>3.7343042524389669</c:v>
                </c:pt>
                <c:pt idx="18">
                  <c:v>6.0026781179295368</c:v>
                </c:pt>
                <c:pt idx="19">
                  <c:v>4.5670442089879248</c:v>
                </c:pt>
                <c:pt idx="20">
                  <c:v>4.5210000452100001</c:v>
                </c:pt>
                <c:pt idx="21">
                  <c:v>5.7909038264510668</c:v>
                </c:pt>
                <c:pt idx="22">
                  <c:v>5.7243505063848437</c:v>
                </c:pt>
                <c:pt idx="23">
                  <c:v>6.6099678314898869</c:v>
                </c:pt>
                <c:pt idx="24">
                  <c:v>4.8224462954844363</c:v>
                </c:pt>
                <c:pt idx="25">
                  <c:v>4.8053820278712136</c:v>
                </c:pt>
                <c:pt idx="26">
                  <c:v>4.3769422681314776</c:v>
                </c:pt>
                <c:pt idx="27">
                  <c:v>7.0258639617090406</c:v>
                </c:pt>
                <c:pt idx="28">
                  <c:v>8.3648850928942498</c:v>
                </c:pt>
                <c:pt idx="29">
                  <c:v>7.9138272147724766</c:v>
                </c:pt>
                <c:pt idx="30">
                  <c:v>3.9501404494381971</c:v>
                </c:pt>
                <c:pt idx="31">
                  <c:v>5.6338028169014036</c:v>
                </c:pt>
                <c:pt idx="32">
                  <c:v>6.0034305317324081</c:v>
                </c:pt>
                <c:pt idx="33">
                  <c:v>5.50171399551399</c:v>
                </c:pt>
                <c:pt idx="34">
                  <c:v>6.3197809142616377</c:v>
                </c:pt>
                <c:pt idx="35">
                  <c:v>5.3807947019867548</c:v>
                </c:pt>
                <c:pt idx="36">
                  <c:v>5.3449551846065289</c:v>
                </c:pt>
                <c:pt idx="37">
                  <c:v>7.8108299212339469</c:v>
                </c:pt>
                <c:pt idx="38">
                  <c:v>7.0941552043510736</c:v>
                </c:pt>
                <c:pt idx="39">
                  <c:v>7.6005168351447789</c:v>
                </c:pt>
                <c:pt idx="40">
                  <c:v>4.7552856829321817</c:v>
                </c:pt>
                <c:pt idx="41">
                  <c:v>4.5793997463717071</c:v>
                </c:pt>
                <c:pt idx="42">
                  <c:v>5.2681834644891508</c:v>
                </c:pt>
                <c:pt idx="43">
                  <c:v>5.7317539166985103</c:v>
                </c:pt>
                <c:pt idx="44">
                  <c:v>3.0942508818615009</c:v>
                </c:pt>
                <c:pt idx="45">
                  <c:v>6.9346036723249007</c:v>
                </c:pt>
                <c:pt idx="46">
                  <c:v>6.7906702096250369</c:v>
                </c:pt>
                <c:pt idx="47">
                  <c:v>5.50262098525877</c:v>
                </c:pt>
                <c:pt idx="48">
                  <c:v>5.9250063482210846</c:v>
                </c:pt>
                <c:pt idx="49">
                  <c:v>4.3736161605117116</c:v>
                </c:pt>
                <c:pt idx="50">
                  <c:v>3.1872509960159361</c:v>
                </c:pt>
                <c:pt idx="51">
                  <c:v>6.2121447429725114</c:v>
                </c:pt>
                <c:pt idx="52">
                  <c:v>4.0478660156348818</c:v>
                </c:pt>
                <c:pt idx="53">
                  <c:v>5.9187649510468816</c:v>
                </c:pt>
                <c:pt idx="54">
                  <c:v>4.8605035481675749</c:v>
                </c:pt>
                <c:pt idx="55">
                  <c:v>4.7924853829195806</c:v>
                </c:pt>
              </c:numCache>
            </c:numRef>
          </c:val>
          <c:smooth val="0"/>
        </c:ser>
        <c:ser>
          <c:idx val="1"/>
          <c:order val="1"/>
          <c:tx>
            <c:strRef>
              <c:f>'Annual Rates'!$L$4</c:f>
              <c:strCache>
                <c:ptCount val="1"/>
                <c:pt idx="0">
                  <c:v>60-69</c:v>
                </c:pt>
              </c:strCache>
            </c:strRef>
          </c:tx>
          <c:spPr>
            <a:ln w="12700">
              <a:solidFill>
                <a:srgbClr val="DD2D32"/>
              </a:solidFill>
              <a:prstDash val="solid"/>
            </a:ln>
          </c:spPr>
          <c:marker>
            <c:symbol val="square"/>
            <c:size val="5"/>
            <c:spPr>
              <a:solidFill>
                <a:srgbClr val="DD2D32"/>
              </a:solidFill>
              <a:ln>
                <a:solidFill>
                  <a:srgbClr val="DD2D32"/>
                </a:solidFill>
                <a:prstDash val="solid"/>
              </a:ln>
            </c:spPr>
          </c:marker>
          <c:cat>
            <c:numRef>
              <c:f>'Annual Rates'!$I$5:$I$60</c:f>
              <c:numCache>
                <c:formatCode>General</c:formatCode>
                <c:ptCount val="56"/>
                <c:pt idx="0">
                  <c:v>1954</c:v>
                </c:pt>
                <c:pt idx="1">
                  <c:v>1955</c:v>
                </c:pt>
                <c:pt idx="2">
                  <c:v>1956</c:v>
                </c:pt>
                <c:pt idx="3">
                  <c:v>1957</c:v>
                </c:pt>
                <c:pt idx="4">
                  <c:v>1958</c:v>
                </c:pt>
                <c:pt idx="5">
                  <c:v>1959</c:v>
                </c:pt>
                <c:pt idx="6">
                  <c:v>1960</c:v>
                </c:pt>
                <c:pt idx="7">
                  <c:v>1961</c:v>
                </c:pt>
                <c:pt idx="8">
                  <c:v>1962</c:v>
                </c:pt>
                <c:pt idx="9">
                  <c:v>1963</c:v>
                </c:pt>
                <c:pt idx="10">
                  <c:v>1964</c:v>
                </c:pt>
                <c:pt idx="11">
                  <c:v>1965</c:v>
                </c:pt>
                <c:pt idx="12">
                  <c:v>1966</c:v>
                </c:pt>
                <c:pt idx="13">
                  <c:v>1967</c:v>
                </c:pt>
                <c:pt idx="14">
                  <c:v>1968</c:v>
                </c:pt>
                <c:pt idx="15">
                  <c:v>1969</c:v>
                </c:pt>
                <c:pt idx="16">
                  <c:v>1970</c:v>
                </c:pt>
                <c:pt idx="17">
                  <c:v>1971</c:v>
                </c:pt>
                <c:pt idx="18">
                  <c:v>1972</c:v>
                </c:pt>
                <c:pt idx="19">
                  <c:v>1973</c:v>
                </c:pt>
                <c:pt idx="20">
                  <c:v>1974</c:v>
                </c:pt>
                <c:pt idx="21">
                  <c:v>1975</c:v>
                </c:pt>
                <c:pt idx="22">
                  <c:v>1976</c:v>
                </c:pt>
                <c:pt idx="23">
                  <c:v>1977</c:v>
                </c:pt>
                <c:pt idx="24">
                  <c:v>1978</c:v>
                </c:pt>
                <c:pt idx="25">
                  <c:v>1979</c:v>
                </c:pt>
                <c:pt idx="26">
                  <c:v>1980</c:v>
                </c:pt>
                <c:pt idx="27">
                  <c:v>1981</c:v>
                </c:pt>
                <c:pt idx="28">
                  <c:v>1982</c:v>
                </c:pt>
                <c:pt idx="29">
                  <c:v>1983</c:v>
                </c:pt>
                <c:pt idx="30">
                  <c:v>1984</c:v>
                </c:pt>
                <c:pt idx="31">
                  <c:v>1985</c:v>
                </c:pt>
                <c:pt idx="32">
                  <c:v>1986</c:v>
                </c:pt>
                <c:pt idx="33">
                  <c:v>1987</c:v>
                </c:pt>
                <c:pt idx="34">
                  <c:v>1988</c:v>
                </c:pt>
                <c:pt idx="35">
                  <c:v>1989</c:v>
                </c:pt>
                <c:pt idx="36">
                  <c:v>1990</c:v>
                </c:pt>
                <c:pt idx="37">
                  <c:v>1991</c:v>
                </c:pt>
                <c:pt idx="38">
                  <c:v>1992</c:v>
                </c:pt>
                <c:pt idx="39">
                  <c:v>1993</c:v>
                </c:pt>
                <c:pt idx="40">
                  <c:v>1994</c:v>
                </c:pt>
                <c:pt idx="41">
                  <c:v>1995</c:v>
                </c:pt>
                <c:pt idx="42">
                  <c:v>1996</c:v>
                </c:pt>
                <c:pt idx="43">
                  <c:v>1997</c:v>
                </c:pt>
                <c:pt idx="44">
                  <c:v>1998</c:v>
                </c:pt>
                <c:pt idx="45">
                  <c:v>1999</c:v>
                </c:pt>
                <c:pt idx="46">
                  <c:v>2000</c:v>
                </c:pt>
                <c:pt idx="47">
                  <c:v>2001</c:v>
                </c:pt>
                <c:pt idx="48">
                  <c:v>2002</c:v>
                </c:pt>
                <c:pt idx="49">
                  <c:v>2003</c:v>
                </c:pt>
                <c:pt idx="50">
                  <c:v>2004</c:v>
                </c:pt>
                <c:pt idx="51">
                  <c:v>2005</c:v>
                </c:pt>
                <c:pt idx="52">
                  <c:v>2006</c:v>
                </c:pt>
                <c:pt idx="53">
                  <c:v>2007</c:v>
                </c:pt>
                <c:pt idx="54">
                  <c:v>2008</c:v>
                </c:pt>
                <c:pt idx="55">
                  <c:v>2009</c:v>
                </c:pt>
              </c:numCache>
            </c:numRef>
          </c:cat>
          <c:val>
            <c:numRef>
              <c:f>'Annual Rates'!$L$5:$L$60</c:f>
              <c:numCache>
                <c:formatCode>0.00</c:formatCode>
                <c:ptCount val="56"/>
                <c:pt idx="0">
                  <c:v>59.650617809970171</c:v>
                </c:pt>
                <c:pt idx="1">
                  <c:v>54.52719184961974</c:v>
                </c:pt>
                <c:pt idx="2">
                  <c:v>40.392383150605902</c:v>
                </c:pt>
                <c:pt idx="3">
                  <c:v>46.056419113413916</c:v>
                </c:pt>
                <c:pt idx="4">
                  <c:v>44.241472812901378</c:v>
                </c:pt>
                <c:pt idx="5">
                  <c:v>39.375615243988179</c:v>
                </c:pt>
                <c:pt idx="6">
                  <c:v>38.684719535783373</c:v>
                </c:pt>
                <c:pt idx="7">
                  <c:v>35.21126760563363</c:v>
                </c:pt>
                <c:pt idx="8">
                  <c:v>46.222926571579499</c:v>
                </c:pt>
                <c:pt idx="9">
                  <c:v>35.856063516455343</c:v>
                </c:pt>
                <c:pt idx="10">
                  <c:v>35.989079175974197</c:v>
                </c:pt>
                <c:pt idx="11">
                  <c:v>34.851580338901577</c:v>
                </c:pt>
                <c:pt idx="12">
                  <c:v>45.269878119558904</c:v>
                </c:pt>
                <c:pt idx="13">
                  <c:v>38.05686142825148</c:v>
                </c:pt>
                <c:pt idx="14">
                  <c:v>39.113428943937421</c:v>
                </c:pt>
                <c:pt idx="15">
                  <c:v>31.84037359371683</c:v>
                </c:pt>
                <c:pt idx="16">
                  <c:v>44.638222775874603</c:v>
                </c:pt>
                <c:pt idx="17">
                  <c:v>34.531789559211738</c:v>
                </c:pt>
                <c:pt idx="18">
                  <c:v>45.625867883356371</c:v>
                </c:pt>
                <c:pt idx="19">
                  <c:v>43.596202286378599</c:v>
                </c:pt>
                <c:pt idx="20">
                  <c:v>55.065033703598218</c:v>
                </c:pt>
                <c:pt idx="21">
                  <c:v>42.545320014798371</c:v>
                </c:pt>
                <c:pt idx="22">
                  <c:v>46.204022467838342</c:v>
                </c:pt>
                <c:pt idx="23">
                  <c:v>44.432354007979697</c:v>
                </c:pt>
                <c:pt idx="24">
                  <c:v>49.00626191124411</c:v>
                </c:pt>
                <c:pt idx="25">
                  <c:v>41.799182189913672</c:v>
                </c:pt>
                <c:pt idx="26">
                  <c:v>45.257060101375806</c:v>
                </c:pt>
                <c:pt idx="27">
                  <c:v>67.603629247464866</c:v>
                </c:pt>
                <c:pt idx="28">
                  <c:v>48.030739673390968</c:v>
                </c:pt>
                <c:pt idx="29">
                  <c:v>60.152960384978961</c:v>
                </c:pt>
                <c:pt idx="30">
                  <c:v>72.242053374128844</c:v>
                </c:pt>
                <c:pt idx="31">
                  <c:v>58.917599528659203</c:v>
                </c:pt>
                <c:pt idx="32">
                  <c:v>65.685540866383704</c:v>
                </c:pt>
                <c:pt idx="33">
                  <c:v>56.654897774858249</c:v>
                </c:pt>
                <c:pt idx="34">
                  <c:v>68.421476293970855</c:v>
                </c:pt>
                <c:pt idx="35">
                  <c:v>62.199826785292359</c:v>
                </c:pt>
                <c:pt idx="36">
                  <c:v>63.546187228766243</c:v>
                </c:pt>
                <c:pt idx="37">
                  <c:v>68.100605253693729</c:v>
                </c:pt>
                <c:pt idx="38">
                  <c:v>57.186427754479602</c:v>
                </c:pt>
                <c:pt idx="39">
                  <c:v>64.131928538708181</c:v>
                </c:pt>
                <c:pt idx="40">
                  <c:v>62.045193412485638</c:v>
                </c:pt>
                <c:pt idx="41">
                  <c:v>58.524564916063447</c:v>
                </c:pt>
                <c:pt idx="42">
                  <c:v>50.467567166394431</c:v>
                </c:pt>
                <c:pt idx="43">
                  <c:v>68.350668647845467</c:v>
                </c:pt>
                <c:pt idx="44">
                  <c:v>59.906811626359001</c:v>
                </c:pt>
                <c:pt idx="45">
                  <c:v>56.352459016393333</c:v>
                </c:pt>
                <c:pt idx="46">
                  <c:v>59.570803129261442</c:v>
                </c:pt>
                <c:pt idx="47">
                  <c:v>55.159893869571299</c:v>
                </c:pt>
                <c:pt idx="48">
                  <c:v>50.888858732528149</c:v>
                </c:pt>
                <c:pt idx="49">
                  <c:v>42.496679946879162</c:v>
                </c:pt>
                <c:pt idx="50">
                  <c:v>48.42146039124529</c:v>
                </c:pt>
                <c:pt idx="51">
                  <c:v>41.906429822366768</c:v>
                </c:pt>
                <c:pt idx="52">
                  <c:v>47.524514227275461</c:v>
                </c:pt>
                <c:pt idx="53">
                  <c:v>46.974927839719292</c:v>
                </c:pt>
                <c:pt idx="54">
                  <c:v>53.548247511899497</c:v>
                </c:pt>
                <c:pt idx="55">
                  <c:v>39.476418034489932</c:v>
                </c:pt>
              </c:numCache>
            </c:numRef>
          </c:val>
          <c:smooth val="0"/>
        </c:ser>
        <c:ser>
          <c:idx val="2"/>
          <c:order val="2"/>
          <c:tx>
            <c:strRef>
              <c:f>'Annual Rates'!$M$4</c:f>
              <c:strCache>
                <c:ptCount val="1"/>
                <c:pt idx="0">
                  <c:v>70-74</c:v>
                </c:pt>
              </c:strCache>
            </c:strRef>
          </c:tx>
          <c:spPr>
            <a:ln w="12700">
              <a:solidFill>
                <a:schemeClr val="tx1"/>
              </a:solidFill>
              <a:prstDash val="solid"/>
            </a:ln>
          </c:spPr>
          <c:marker>
            <c:symbol val="triangle"/>
            <c:size val="5"/>
            <c:spPr>
              <a:solidFill>
                <a:schemeClr val="tx1"/>
              </a:solidFill>
              <a:ln>
                <a:solidFill>
                  <a:schemeClr val="tx1"/>
                </a:solidFill>
                <a:prstDash val="solid"/>
              </a:ln>
            </c:spPr>
          </c:marker>
          <c:cat>
            <c:numRef>
              <c:f>'Annual Rates'!$I$5:$I$60</c:f>
              <c:numCache>
                <c:formatCode>General</c:formatCode>
                <c:ptCount val="56"/>
                <c:pt idx="0">
                  <c:v>1954</c:v>
                </c:pt>
                <c:pt idx="1">
                  <c:v>1955</c:v>
                </c:pt>
                <c:pt idx="2">
                  <c:v>1956</c:v>
                </c:pt>
                <c:pt idx="3">
                  <c:v>1957</c:v>
                </c:pt>
                <c:pt idx="4">
                  <c:v>1958</c:v>
                </c:pt>
                <c:pt idx="5">
                  <c:v>1959</c:v>
                </c:pt>
                <c:pt idx="6">
                  <c:v>1960</c:v>
                </c:pt>
                <c:pt idx="7">
                  <c:v>1961</c:v>
                </c:pt>
                <c:pt idx="8">
                  <c:v>1962</c:v>
                </c:pt>
                <c:pt idx="9">
                  <c:v>1963</c:v>
                </c:pt>
                <c:pt idx="10">
                  <c:v>1964</c:v>
                </c:pt>
                <c:pt idx="11">
                  <c:v>1965</c:v>
                </c:pt>
                <c:pt idx="12">
                  <c:v>1966</c:v>
                </c:pt>
                <c:pt idx="13">
                  <c:v>1967</c:v>
                </c:pt>
                <c:pt idx="14">
                  <c:v>1968</c:v>
                </c:pt>
                <c:pt idx="15">
                  <c:v>1969</c:v>
                </c:pt>
                <c:pt idx="16">
                  <c:v>1970</c:v>
                </c:pt>
                <c:pt idx="17">
                  <c:v>1971</c:v>
                </c:pt>
                <c:pt idx="18">
                  <c:v>1972</c:v>
                </c:pt>
                <c:pt idx="19">
                  <c:v>1973</c:v>
                </c:pt>
                <c:pt idx="20">
                  <c:v>1974</c:v>
                </c:pt>
                <c:pt idx="21">
                  <c:v>1975</c:v>
                </c:pt>
                <c:pt idx="22">
                  <c:v>1976</c:v>
                </c:pt>
                <c:pt idx="23">
                  <c:v>1977</c:v>
                </c:pt>
                <c:pt idx="24">
                  <c:v>1978</c:v>
                </c:pt>
                <c:pt idx="25">
                  <c:v>1979</c:v>
                </c:pt>
                <c:pt idx="26">
                  <c:v>1980</c:v>
                </c:pt>
                <c:pt idx="27">
                  <c:v>1981</c:v>
                </c:pt>
                <c:pt idx="28">
                  <c:v>1982</c:v>
                </c:pt>
                <c:pt idx="29">
                  <c:v>1983</c:v>
                </c:pt>
                <c:pt idx="30">
                  <c:v>1984</c:v>
                </c:pt>
                <c:pt idx="31">
                  <c:v>1985</c:v>
                </c:pt>
                <c:pt idx="32">
                  <c:v>1986</c:v>
                </c:pt>
                <c:pt idx="33">
                  <c:v>1987</c:v>
                </c:pt>
                <c:pt idx="34">
                  <c:v>1988</c:v>
                </c:pt>
                <c:pt idx="35">
                  <c:v>1989</c:v>
                </c:pt>
                <c:pt idx="36">
                  <c:v>1990</c:v>
                </c:pt>
                <c:pt idx="37">
                  <c:v>1991</c:v>
                </c:pt>
                <c:pt idx="38">
                  <c:v>1992</c:v>
                </c:pt>
                <c:pt idx="39">
                  <c:v>1993</c:v>
                </c:pt>
                <c:pt idx="40">
                  <c:v>1994</c:v>
                </c:pt>
                <c:pt idx="41">
                  <c:v>1995</c:v>
                </c:pt>
                <c:pt idx="42">
                  <c:v>1996</c:v>
                </c:pt>
                <c:pt idx="43">
                  <c:v>1997</c:v>
                </c:pt>
                <c:pt idx="44">
                  <c:v>1998</c:v>
                </c:pt>
                <c:pt idx="45">
                  <c:v>1999</c:v>
                </c:pt>
                <c:pt idx="46">
                  <c:v>2000</c:v>
                </c:pt>
                <c:pt idx="47">
                  <c:v>2001</c:v>
                </c:pt>
                <c:pt idx="48">
                  <c:v>2002</c:v>
                </c:pt>
                <c:pt idx="49">
                  <c:v>2003</c:v>
                </c:pt>
                <c:pt idx="50">
                  <c:v>2004</c:v>
                </c:pt>
                <c:pt idx="51">
                  <c:v>2005</c:v>
                </c:pt>
                <c:pt idx="52">
                  <c:v>2006</c:v>
                </c:pt>
                <c:pt idx="53">
                  <c:v>2007</c:v>
                </c:pt>
                <c:pt idx="54">
                  <c:v>2008</c:v>
                </c:pt>
                <c:pt idx="55">
                  <c:v>2009</c:v>
                </c:pt>
              </c:numCache>
            </c:numRef>
          </c:cat>
          <c:val>
            <c:numRef>
              <c:f>'Annual Rates'!$M$5:$M$60</c:f>
              <c:numCache>
                <c:formatCode>0.00</c:formatCode>
                <c:ptCount val="56"/>
                <c:pt idx="0">
                  <c:v>166.48168701442839</c:v>
                </c:pt>
                <c:pt idx="1">
                  <c:v>139.65453877251011</c:v>
                </c:pt>
                <c:pt idx="2">
                  <c:v>143.96456256921371</c:v>
                </c:pt>
                <c:pt idx="3">
                  <c:v>138.00820589332341</c:v>
                </c:pt>
                <c:pt idx="4">
                  <c:v>131.28282070517631</c:v>
                </c:pt>
                <c:pt idx="5">
                  <c:v>165.78749058025619</c:v>
                </c:pt>
                <c:pt idx="6">
                  <c:v>136.57056145675261</c:v>
                </c:pt>
                <c:pt idx="7">
                  <c:v>134.66717968449399</c:v>
                </c:pt>
                <c:pt idx="8">
                  <c:v>109.67489228358789</c:v>
                </c:pt>
                <c:pt idx="9">
                  <c:v>179.06884202148831</c:v>
                </c:pt>
                <c:pt idx="10">
                  <c:v>120.24048096192401</c:v>
                </c:pt>
                <c:pt idx="11">
                  <c:v>166.39610389610399</c:v>
                </c:pt>
                <c:pt idx="12">
                  <c:v>114.70708725932001</c:v>
                </c:pt>
                <c:pt idx="13">
                  <c:v>133.495145631068</c:v>
                </c:pt>
                <c:pt idx="14">
                  <c:v>150.61434799841459</c:v>
                </c:pt>
                <c:pt idx="15">
                  <c:v>134.46023818670761</c:v>
                </c:pt>
                <c:pt idx="16">
                  <c:v>130.71895424836589</c:v>
                </c:pt>
                <c:pt idx="17">
                  <c:v>148.7889273356401</c:v>
                </c:pt>
                <c:pt idx="18">
                  <c:v>113.560454241817</c:v>
                </c:pt>
                <c:pt idx="19">
                  <c:v>144.2770118627765</c:v>
                </c:pt>
                <c:pt idx="20">
                  <c:v>167.28624535315981</c:v>
                </c:pt>
                <c:pt idx="21">
                  <c:v>157.33736762481089</c:v>
                </c:pt>
                <c:pt idx="22">
                  <c:v>162.38559196929441</c:v>
                </c:pt>
                <c:pt idx="23">
                  <c:v>143.348623853211</c:v>
                </c:pt>
                <c:pt idx="24">
                  <c:v>152.18594355285001</c:v>
                </c:pt>
                <c:pt idx="25">
                  <c:v>161.8559482060966</c:v>
                </c:pt>
                <c:pt idx="26">
                  <c:v>209.69855832241149</c:v>
                </c:pt>
                <c:pt idx="27">
                  <c:v>146.94508894044861</c:v>
                </c:pt>
                <c:pt idx="28">
                  <c:v>125.72290671360319</c:v>
                </c:pt>
                <c:pt idx="29">
                  <c:v>137.55833947433061</c:v>
                </c:pt>
                <c:pt idx="30">
                  <c:v>178.830352827453</c:v>
                </c:pt>
                <c:pt idx="31">
                  <c:v>167.69012753897019</c:v>
                </c:pt>
                <c:pt idx="32">
                  <c:v>149.7504159733777</c:v>
                </c:pt>
                <c:pt idx="33">
                  <c:v>186.5582396555848</c:v>
                </c:pt>
                <c:pt idx="34">
                  <c:v>162.73985912071899</c:v>
                </c:pt>
                <c:pt idx="35">
                  <c:v>156.63240332843861</c:v>
                </c:pt>
                <c:pt idx="36">
                  <c:v>195.7507758414896</c:v>
                </c:pt>
                <c:pt idx="37">
                  <c:v>159.1805661291439</c:v>
                </c:pt>
                <c:pt idx="38">
                  <c:v>176.71747294013699</c:v>
                </c:pt>
                <c:pt idx="39">
                  <c:v>166.24040920716109</c:v>
                </c:pt>
                <c:pt idx="40">
                  <c:v>176.84556857906639</c:v>
                </c:pt>
                <c:pt idx="41">
                  <c:v>189.96200759848031</c:v>
                </c:pt>
                <c:pt idx="42">
                  <c:v>176.1363636363636</c:v>
                </c:pt>
                <c:pt idx="43">
                  <c:v>133.4569045412419</c:v>
                </c:pt>
                <c:pt idx="44">
                  <c:v>163.16171138506161</c:v>
                </c:pt>
                <c:pt idx="45">
                  <c:v>164.1098822689975</c:v>
                </c:pt>
                <c:pt idx="46">
                  <c:v>190.2413246432975</c:v>
                </c:pt>
                <c:pt idx="47">
                  <c:v>196.76127459515931</c:v>
                </c:pt>
                <c:pt idx="48">
                  <c:v>168.37354625933</c:v>
                </c:pt>
                <c:pt idx="49">
                  <c:v>146.29049111807731</c:v>
                </c:pt>
                <c:pt idx="50">
                  <c:v>148.08362369337979</c:v>
                </c:pt>
                <c:pt idx="51">
                  <c:v>120.08353637312911</c:v>
                </c:pt>
                <c:pt idx="52">
                  <c:v>165.24612976169769</c:v>
                </c:pt>
                <c:pt idx="53">
                  <c:v>97.519247219846022</c:v>
                </c:pt>
                <c:pt idx="54">
                  <c:v>154.075546719682</c:v>
                </c:pt>
                <c:pt idx="55">
                  <c:v>112.08967173738991</c:v>
                </c:pt>
              </c:numCache>
            </c:numRef>
          </c:val>
          <c:smooth val="0"/>
        </c:ser>
        <c:ser>
          <c:idx val="3"/>
          <c:order val="3"/>
          <c:tx>
            <c:strRef>
              <c:f>'Annual Rates'!$N$4</c:f>
              <c:strCache>
                <c:ptCount val="1"/>
                <c:pt idx="0">
                  <c:v>75+</c:v>
                </c:pt>
              </c:strCache>
            </c:strRef>
          </c:tx>
          <c:spPr>
            <a:ln w="12700">
              <a:solidFill>
                <a:schemeClr val="tx1"/>
              </a:solidFill>
              <a:prstDash val="dash"/>
            </a:ln>
          </c:spPr>
          <c:marker>
            <c:symbol val="circle"/>
            <c:size val="5"/>
            <c:spPr>
              <a:noFill/>
              <a:ln>
                <a:solidFill>
                  <a:schemeClr val="tx1"/>
                </a:solidFill>
                <a:prstDash val="solid"/>
              </a:ln>
            </c:spPr>
          </c:marker>
          <c:cat>
            <c:numRef>
              <c:f>'Annual Rates'!$I$5:$I$60</c:f>
              <c:numCache>
                <c:formatCode>General</c:formatCode>
                <c:ptCount val="56"/>
                <c:pt idx="0">
                  <c:v>1954</c:v>
                </c:pt>
                <c:pt idx="1">
                  <c:v>1955</c:v>
                </c:pt>
                <c:pt idx="2">
                  <c:v>1956</c:v>
                </c:pt>
                <c:pt idx="3">
                  <c:v>1957</c:v>
                </c:pt>
                <c:pt idx="4">
                  <c:v>1958</c:v>
                </c:pt>
                <c:pt idx="5">
                  <c:v>1959</c:v>
                </c:pt>
                <c:pt idx="6">
                  <c:v>1960</c:v>
                </c:pt>
                <c:pt idx="7">
                  <c:v>1961</c:v>
                </c:pt>
                <c:pt idx="8">
                  <c:v>1962</c:v>
                </c:pt>
                <c:pt idx="9">
                  <c:v>1963</c:v>
                </c:pt>
                <c:pt idx="10">
                  <c:v>1964</c:v>
                </c:pt>
                <c:pt idx="11">
                  <c:v>1965</c:v>
                </c:pt>
                <c:pt idx="12">
                  <c:v>1966</c:v>
                </c:pt>
                <c:pt idx="13">
                  <c:v>1967</c:v>
                </c:pt>
                <c:pt idx="14">
                  <c:v>1968</c:v>
                </c:pt>
                <c:pt idx="15">
                  <c:v>1969</c:v>
                </c:pt>
                <c:pt idx="16">
                  <c:v>1970</c:v>
                </c:pt>
                <c:pt idx="17">
                  <c:v>1971</c:v>
                </c:pt>
                <c:pt idx="18">
                  <c:v>1972</c:v>
                </c:pt>
                <c:pt idx="19">
                  <c:v>1973</c:v>
                </c:pt>
                <c:pt idx="20">
                  <c:v>1974</c:v>
                </c:pt>
                <c:pt idx="21">
                  <c:v>1975</c:v>
                </c:pt>
                <c:pt idx="22">
                  <c:v>1976</c:v>
                </c:pt>
                <c:pt idx="23">
                  <c:v>1977</c:v>
                </c:pt>
                <c:pt idx="24">
                  <c:v>1978</c:v>
                </c:pt>
                <c:pt idx="25">
                  <c:v>1979</c:v>
                </c:pt>
                <c:pt idx="26">
                  <c:v>1980</c:v>
                </c:pt>
                <c:pt idx="27">
                  <c:v>1981</c:v>
                </c:pt>
                <c:pt idx="28">
                  <c:v>1982</c:v>
                </c:pt>
                <c:pt idx="29">
                  <c:v>1983</c:v>
                </c:pt>
                <c:pt idx="30">
                  <c:v>1984</c:v>
                </c:pt>
                <c:pt idx="31">
                  <c:v>1985</c:v>
                </c:pt>
                <c:pt idx="32">
                  <c:v>1986</c:v>
                </c:pt>
                <c:pt idx="33">
                  <c:v>1987</c:v>
                </c:pt>
                <c:pt idx="34">
                  <c:v>1988</c:v>
                </c:pt>
                <c:pt idx="35">
                  <c:v>1989</c:v>
                </c:pt>
                <c:pt idx="36">
                  <c:v>1990</c:v>
                </c:pt>
                <c:pt idx="37">
                  <c:v>1991</c:v>
                </c:pt>
                <c:pt idx="38">
                  <c:v>1992</c:v>
                </c:pt>
                <c:pt idx="39">
                  <c:v>1993</c:v>
                </c:pt>
                <c:pt idx="40">
                  <c:v>1994</c:v>
                </c:pt>
                <c:pt idx="41">
                  <c:v>1995</c:v>
                </c:pt>
                <c:pt idx="42">
                  <c:v>1996</c:v>
                </c:pt>
                <c:pt idx="43">
                  <c:v>1997</c:v>
                </c:pt>
                <c:pt idx="44">
                  <c:v>1998</c:v>
                </c:pt>
                <c:pt idx="45">
                  <c:v>1999</c:v>
                </c:pt>
                <c:pt idx="46">
                  <c:v>2000</c:v>
                </c:pt>
                <c:pt idx="47">
                  <c:v>2001</c:v>
                </c:pt>
                <c:pt idx="48">
                  <c:v>2002</c:v>
                </c:pt>
                <c:pt idx="49">
                  <c:v>2003</c:v>
                </c:pt>
                <c:pt idx="50">
                  <c:v>2004</c:v>
                </c:pt>
                <c:pt idx="51">
                  <c:v>2005</c:v>
                </c:pt>
                <c:pt idx="52">
                  <c:v>2006</c:v>
                </c:pt>
                <c:pt idx="53">
                  <c:v>2007</c:v>
                </c:pt>
                <c:pt idx="54">
                  <c:v>2008</c:v>
                </c:pt>
                <c:pt idx="55">
                  <c:v>2009</c:v>
                </c:pt>
              </c:numCache>
            </c:numRef>
          </c:cat>
          <c:val>
            <c:numRef>
              <c:f>'Annual Rates'!$N$5:$N$60</c:f>
              <c:numCache>
                <c:formatCode>0.00</c:formatCode>
                <c:ptCount val="56"/>
                <c:pt idx="0">
                  <c:v>321.21426050123551</c:v>
                </c:pt>
                <c:pt idx="1">
                  <c:v>381.47138964577658</c:v>
                </c:pt>
                <c:pt idx="2">
                  <c:v>345.50195567144721</c:v>
                </c:pt>
                <c:pt idx="3">
                  <c:v>326.94121345488821</c:v>
                </c:pt>
                <c:pt idx="4">
                  <c:v>341.74876847290642</c:v>
                </c:pt>
                <c:pt idx="5">
                  <c:v>387.40920096852301</c:v>
                </c:pt>
                <c:pt idx="6">
                  <c:v>317.55542240862792</c:v>
                </c:pt>
                <c:pt idx="7">
                  <c:v>345.94914251921938</c:v>
                </c:pt>
                <c:pt idx="8">
                  <c:v>363.10395314787701</c:v>
                </c:pt>
                <c:pt idx="9">
                  <c:v>438.75147232037699</c:v>
                </c:pt>
                <c:pt idx="10">
                  <c:v>353.01097597152182</c:v>
                </c:pt>
                <c:pt idx="11">
                  <c:v>349.42256440627671</c:v>
                </c:pt>
                <c:pt idx="12">
                  <c:v>370.58823529411762</c:v>
                </c:pt>
                <c:pt idx="13">
                  <c:v>358.20011841326192</c:v>
                </c:pt>
                <c:pt idx="14">
                  <c:v>372.48422949834787</c:v>
                </c:pt>
                <c:pt idx="15">
                  <c:v>405.52995391705059</c:v>
                </c:pt>
                <c:pt idx="16">
                  <c:v>446.17784711388452</c:v>
                </c:pt>
                <c:pt idx="17">
                  <c:v>448.87780548628422</c:v>
                </c:pt>
                <c:pt idx="18">
                  <c:v>411.76470588235298</c:v>
                </c:pt>
                <c:pt idx="19">
                  <c:v>490.74074074074082</c:v>
                </c:pt>
                <c:pt idx="20">
                  <c:v>485.34798534798529</c:v>
                </c:pt>
                <c:pt idx="21">
                  <c:v>450.92838196286391</c:v>
                </c:pt>
                <c:pt idx="22">
                  <c:v>372.15909090909099</c:v>
                </c:pt>
                <c:pt idx="23">
                  <c:v>433.33333333333331</c:v>
                </c:pt>
                <c:pt idx="24">
                  <c:v>348.17813765182188</c:v>
                </c:pt>
                <c:pt idx="25">
                  <c:v>418.83454734651411</c:v>
                </c:pt>
                <c:pt idx="26">
                  <c:v>432.459933859069</c:v>
                </c:pt>
                <c:pt idx="27">
                  <c:v>352.5954946131244</c:v>
                </c:pt>
                <c:pt idx="28">
                  <c:v>391.27341712117618</c:v>
                </c:pt>
                <c:pt idx="29">
                  <c:v>413.71428571428572</c:v>
                </c:pt>
                <c:pt idx="30">
                  <c:v>366.46916831248632</c:v>
                </c:pt>
                <c:pt idx="31">
                  <c:v>422.5352112676045</c:v>
                </c:pt>
                <c:pt idx="32">
                  <c:v>413.70918677752991</c:v>
                </c:pt>
                <c:pt idx="33">
                  <c:v>403.30513476293521</c:v>
                </c:pt>
                <c:pt idx="34">
                  <c:v>448.44768110387128</c:v>
                </c:pt>
                <c:pt idx="35">
                  <c:v>499.720305798992</c:v>
                </c:pt>
                <c:pt idx="36">
                  <c:v>475.75312270389418</c:v>
                </c:pt>
                <c:pt idx="37">
                  <c:v>432.57940922012108</c:v>
                </c:pt>
                <c:pt idx="38">
                  <c:v>500.0847601288354</c:v>
                </c:pt>
                <c:pt idx="39">
                  <c:v>533.95628232938429</c:v>
                </c:pt>
                <c:pt idx="40">
                  <c:v>528.38213643055781</c:v>
                </c:pt>
                <c:pt idx="41">
                  <c:v>565.19662474128302</c:v>
                </c:pt>
                <c:pt idx="42">
                  <c:v>485.64125695384149</c:v>
                </c:pt>
                <c:pt idx="43">
                  <c:v>495.72401797361891</c:v>
                </c:pt>
                <c:pt idx="44">
                  <c:v>478.12106808332157</c:v>
                </c:pt>
                <c:pt idx="45">
                  <c:v>485.37144398004602</c:v>
                </c:pt>
                <c:pt idx="46">
                  <c:v>492.01609762430218</c:v>
                </c:pt>
                <c:pt idx="47">
                  <c:v>475.77422577422578</c:v>
                </c:pt>
                <c:pt idx="48">
                  <c:v>478.078078078077</c:v>
                </c:pt>
                <c:pt idx="49">
                  <c:v>452.39469128678599</c:v>
                </c:pt>
                <c:pt idx="50">
                  <c:v>457.98974816135501</c:v>
                </c:pt>
                <c:pt idx="51">
                  <c:v>433.47639484978521</c:v>
                </c:pt>
                <c:pt idx="52">
                  <c:v>380.60856111397618</c:v>
                </c:pt>
                <c:pt idx="53">
                  <c:v>414.35068216270838</c:v>
                </c:pt>
                <c:pt idx="54">
                  <c:v>450.60999606454152</c:v>
                </c:pt>
                <c:pt idx="55">
                  <c:v>379.01990811638598</c:v>
                </c:pt>
              </c:numCache>
            </c:numRef>
          </c:val>
          <c:smooth val="0"/>
        </c:ser>
        <c:dLbls>
          <c:showLegendKey val="0"/>
          <c:showVal val="0"/>
          <c:showCatName val="0"/>
          <c:showSerName val="0"/>
          <c:showPercent val="0"/>
          <c:showBubbleSize val="0"/>
        </c:dLbls>
        <c:marker val="1"/>
        <c:smooth val="0"/>
        <c:axId val="114197632"/>
        <c:axId val="130352256"/>
      </c:lineChart>
      <c:catAx>
        <c:axId val="114197632"/>
        <c:scaling>
          <c:orientation val="minMax"/>
        </c:scaling>
        <c:delete val="0"/>
        <c:axPos val="b"/>
        <c:title>
          <c:tx>
            <c:rich>
              <a:bodyPr/>
              <a:lstStyle/>
              <a:p>
                <a:pPr>
                  <a:defRPr sz="1200" b="1" i="0" u="none" strike="noStrike" baseline="0">
                    <a:solidFill>
                      <a:srgbClr val="000000"/>
                    </a:solidFill>
                    <a:latin typeface="Times"/>
                    <a:ea typeface="Times"/>
                    <a:cs typeface="Times"/>
                  </a:defRPr>
                </a:pPr>
                <a:r>
                  <a:rPr lang="en-US"/>
                  <a:t>Year</a:t>
                </a:r>
              </a:p>
            </c:rich>
          </c:tx>
          <c:layout>
            <c:manualLayout>
              <c:xMode val="edge"/>
              <c:yMode val="edge"/>
              <c:x val="0.50280933358478896"/>
              <c:y val="0.92530229351267601"/>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2700000" vert="horz"/>
          <a:lstStyle/>
          <a:p>
            <a:pPr>
              <a:defRPr sz="1200" b="0" i="0" u="none" strike="noStrike" baseline="0">
                <a:solidFill>
                  <a:srgbClr val="000000"/>
                </a:solidFill>
                <a:latin typeface="Times"/>
                <a:ea typeface="Times"/>
                <a:cs typeface="Times"/>
              </a:defRPr>
            </a:pPr>
            <a:endParaRPr lang="en-US"/>
          </a:p>
        </c:txPr>
        <c:crossAx val="130352256"/>
        <c:crosses val="autoZero"/>
        <c:auto val="1"/>
        <c:lblAlgn val="ctr"/>
        <c:lblOffset val="100"/>
        <c:tickLblSkip val="2"/>
        <c:tickMarkSkip val="1"/>
        <c:noMultiLvlLbl val="0"/>
      </c:catAx>
      <c:valAx>
        <c:axId val="130352256"/>
        <c:scaling>
          <c:orientation val="minMax"/>
        </c:scaling>
        <c:delete val="0"/>
        <c:axPos val="l"/>
        <c:title>
          <c:tx>
            <c:rich>
              <a:bodyPr rot="0" vert="horz"/>
              <a:lstStyle/>
              <a:p>
                <a:pPr algn="ctr">
                  <a:defRPr sz="1200" b="1" i="0" u="none" strike="noStrike" baseline="0">
                    <a:solidFill>
                      <a:srgbClr val="000000"/>
                    </a:solidFill>
                    <a:latin typeface="Times"/>
                    <a:ea typeface="Times"/>
                    <a:cs typeface="Times"/>
                  </a:defRPr>
                </a:pPr>
                <a:r>
                  <a:rPr lang="en-US"/>
                  <a:t>Rates</a:t>
                </a:r>
              </a:p>
            </c:rich>
          </c:tx>
          <c:layout>
            <c:manualLayout>
              <c:xMode val="edge"/>
              <c:yMode val="edge"/>
              <c:x val="5.6179813808356297E-3"/>
              <c:y val="6.0241034733898198E-2"/>
            </c:manualLayout>
          </c:layout>
          <c:overlay val="0"/>
          <c:spPr>
            <a:noFill/>
            <a:ln w="25400">
              <a:noFill/>
            </a:ln>
          </c:spPr>
        </c:title>
        <c:numFmt formatCode="0" sourceLinked="0"/>
        <c:majorTickMark val="out"/>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Times"/>
                <a:ea typeface="Times"/>
                <a:cs typeface="Times"/>
              </a:defRPr>
            </a:pPr>
            <a:endParaRPr lang="en-US"/>
          </a:p>
        </c:txPr>
        <c:crossAx val="114197632"/>
        <c:crosses val="autoZero"/>
        <c:crossBetween val="midCat"/>
      </c:valAx>
      <c:spPr>
        <a:noFill/>
        <a:ln w="25400">
          <a:noFill/>
        </a:ln>
      </c:spPr>
    </c:plotArea>
    <c:legend>
      <c:legendPos val="r"/>
      <c:layout>
        <c:manualLayout>
          <c:xMode val="edge"/>
          <c:yMode val="edge"/>
          <c:x val="0.78685431844383902"/>
          <c:y val="2.65060240963855E-2"/>
          <c:w val="0.166824269629848"/>
          <c:h val="0.195180912626885"/>
        </c:manualLayout>
      </c:layout>
      <c:overlay val="0"/>
      <c:spPr>
        <a:solidFill>
          <a:srgbClr val="FFFFFF"/>
        </a:solidFill>
        <a:ln w="25400">
          <a:noFill/>
        </a:ln>
      </c:spPr>
      <c:txPr>
        <a:bodyPr/>
        <a:lstStyle/>
        <a:p>
          <a:pPr>
            <a:defRPr sz="1100" b="0" i="0" u="none" strike="noStrike" baseline="0">
              <a:solidFill>
                <a:srgbClr val="000000"/>
              </a:solidFill>
              <a:latin typeface="Times"/>
              <a:ea typeface="Times"/>
              <a:cs typeface="Times"/>
            </a:defRPr>
          </a:pPr>
          <a:endParaRPr lang="en-US"/>
        </a:p>
      </c:txPr>
    </c:legend>
    <c:plotVisOnly val="1"/>
    <c:dispBlanksAs val="gap"/>
    <c:showDLblsOverMax val="0"/>
  </c:chart>
  <c:spPr>
    <a:solidFill>
      <a:srgbClr val="FFFFFF"/>
    </a:solidFill>
    <a:ln w="3175">
      <a:solidFill>
        <a:srgbClr val="000000"/>
      </a:solidFill>
      <a:prstDash val="solid"/>
    </a:ln>
  </c:spPr>
  <c:txPr>
    <a:bodyPr/>
    <a:lstStyle/>
    <a:p>
      <a:pPr>
        <a:defRPr sz="1200" b="0" i="0" u="none" strike="noStrike" baseline="0">
          <a:solidFill>
            <a:srgbClr val="000000"/>
          </a:solidFill>
          <a:latin typeface="Times"/>
          <a:ea typeface="Times"/>
          <a:cs typeface="Times"/>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7568173873254598E-2"/>
          <c:y val="0.13487491776708399"/>
          <c:w val="0.88679290671315403"/>
          <c:h val="0.72254420232366601"/>
        </c:manualLayout>
      </c:layout>
      <c:lineChart>
        <c:grouping val="standard"/>
        <c:varyColors val="0"/>
        <c:ser>
          <c:idx val="0"/>
          <c:order val="0"/>
          <c:tx>
            <c:v>Registration cohort</c:v>
          </c:tx>
          <c:spPr>
            <a:ln w="12700">
              <a:solidFill>
                <a:srgbClr val="333333"/>
              </a:solidFill>
              <a:prstDash val="lgDash"/>
            </a:ln>
          </c:spPr>
          <c:marker>
            <c:symbol val="diamond"/>
            <c:size val="3"/>
            <c:spPr>
              <a:solidFill>
                <a:srgbClr val="4F81BD"/>
              </a:solidFill>
              <a:ln>
                <a:solidFill>
                  <a:srgbClr val="333333"/>
                </a:solidFill>
                <a:prstDash val="solid"/>
              </a:ln>
            </c:spPr>
          </c:marker>
          <c:cat>
            <c:numRef>
              <c:f>'Total Cohort Effect'!$A$3:$AB$3</c:f>
              <c:numCache>
                <c:formatCode>General</c:formatCode>
                <c:ptCount val="28"/>
                <c:pt idx="0">
                  <c:v>1870</c:v>
                </c:pt>
                <c:pt idx="1">
                  <c:v>1875</c:v>
                </c:pt>
                <c:pt idx="2">
                  <c:v>1880</c:v>
                </c:pt>
                <c:pt idx="3">
                  <c:v>1885</c:v>
                </c:pt>
                <c:pt idx="4">
                  <c:v>1890</c:v>
                </c:pt>
                <c:pt idx="5">
                  <c:v>1895</c:v>
                </c:pt>
                <c:pt idx="6">
                  <c:v>1900</c:v>
                </c:pt>
                <c:pt idx="7">
                  <c:v>1905</c:v>
                </c:pt>
                <c:pt idx="8">
                  <c:v>1910</c:v>
                </c:pt>
                <c:pt idx="9">
                  <c:v>1915</c:v>
                </c:pt>
                <c:pt idx="10">
                  <c:v>1920</c:v>
                </c:pt>
                <c:pt idx="11">
                  <c:v>1925</c:v>
                </c:pt>
                <c:pt idx="12">
                  <c:v>1930</c:v>
                </c:pt>
                <c:pt idx="13">
                  <c:v>1935</c:v>
                </c:pt>
                <c:pt idx="14">
                  <c:v>1940</c:v>
                </c:pt>
                <c:pt idx="15">
                  <c:v>1945</c:v>
                </c:pt>
                <c:pt idx="16">
                  <c:v>1950</c:v>
                </c:pt>
                <c:pt idx="17">
                  <c:v>1955</c:v>
                </c:pt>
                <c:pt idx="18">
                  <c:v>1960</c:v>
                </c:pt>
                <c:pt idx="19">
                  <c:v>1965</c:v>
                </c:pt>
                <c:pt idx="20">
                  <c:v>1970</c:v>
                </c:pt>
                <c:pt idx="21">
                  <c:v>1975</c:v>
                </c:pt>
                <c:pt idx="22">
                  <c:v>1980</c:v>
                </c:pt>
                <c:pt idx="23">
                  <c:v>1985</c:v>
                </c:pt>
                <c:pt idx="24">
                  <c:v>1990</c:v>
                </c:pt>
                <c:pt idx="25">
                  <c:v>1995</c:v>
                </c:pt>
                <c:pt idx="26">
                  <c:v>2000</c:v>
                </c:pt>
                <c:pt idx="27">
                  <c:v>2005</c:v>
                </c:pt>
              </c:numCache>
            </c:numRef>
          </c:cat>
          <c:val>
            <c:numRef>
              <c:f>'Total Cohort Effect'!$A$4:$S$4</c:f>
              <c:numCache>
                <c:formatCode>General</c:formatCode>
                <c:ptCount val="19"/>
                <c:pt idx="0">
                  <c:v>1.214</c:v>
                </c:pt>
                <c:pt idx="1">
                  <c:v>1.268</c:v>
                </c:pt>
                <c:pt idx="2">
                  <c:v>1.19</c:v>
                </c:pt>
                <c:pt idx="3">
                  <c:v>1.0169999999999999</c:v>
                </c:pt>
                <c:pt idx="4">
                  <c:v>0.88029999999999997</c:v>
                </c:pt>
                <c:pt idx="5">
                  <c:v>0.77400000000000002</c:v>
                </c:pt>
                <c:pt idx="6">
                  <c:v>0.72050000000000003</c:v>
                </c:pt>
                <c:pt idx="7">
                  <c:v>0.70660000000000001</c:v>
                </c:pt>
                <c:pt idx="8">
                  <c:v>0.63280000000000003</c:v>
                </c:pt>
                <c:pt idx="9">
                  <c:v>0.58620000000000005</c:v>
                </c:pt>
                <c:pt idx="10">
                  <c:v>0.5917</c:v>
                </c:pt>
                <c:pt idx="11">
                  <c:v>0.64829999999999999</c:v>
                </c:pt>
                <c:pt idx="12">
                  <c:v>0.81389999999999996</c:v>
                </c:pt>
                <c:pt idx="13">
                  <c:v>1.137</c:v>
                </c:pt>
                <c:pt idx="14">
                  <c:v>1.8149999999999999</c:v>
                </c:pt>
                <c:pt idx="15">
                  <c:v>2.9820000000000002</c:v>
                </c:pt>
                <c:pt idx="16">
                  <c:v>5.3669999999999947</c:v>
                </c:pt>
                <c:pt idx="17">
                  <c:v>9.4060000000000006</c:v>
                </c:pt>
                <c:pt idx="18">
                  <c:v>16.75</c:v>
                </c:pt>
              </c:numCache>
            </c:numRef>
          </c:val>
          <c:smooth val="0"/>
        </c:ser>
        <c:ser>
          <c:idx val="3"/>
          <c:order val="1"/>
          <c:tx>
            <c:v>Mortality cohort</c:v>
          </c:tx>
          <c:spPr>
            <a:ln w="12700">
              <a:solidFill>
                <a:srgbClr val="333333"/>
              </a:solidFill>
              <a:prstDash val="solid"/>
            </a:ln>
          </c:spPr>
          <c:marker>
            <c:symbol val="circle"/>
            <c:size val="3"/>
            <c:spPr>
              <a:solidFill>
                <a:srgbClr val="8064A2"/>
              </a:solidFill>
              <a:ln>
                <a:solidFill>
                  <a:srgbClr val="333333"/>
                </a:solidFill>
                <a:prstDash val="solid"/>
              </a:ln>
            </c:spPr>
          </c:marker>
          <c:cat>
            <c:numRef>
              <c:f>'Total Cohort Effect'!$A$3:$AB$3</c:f>
              <c:numCache>
                <c:formatCode>General</c:formatCode>
                <c:ptCount val="28"/>
                <c:pt idx="0">
                  <c:v>1870</c:v>
                </c:pt>
                <c:pt idx="1">
                  <c:v>1875</c:v>
                </c:pt>
                <c:pt idx="2">
                  <c:v>1880</c:v>
                </c:pt>
                <c:pt idx="3">
                  <c:v>1885</c:v>
                </c:pt>
                <c:pt idx="4">
                  <c:v>1890</c:v>
                </c:pt>
                <c:pt idx="5">
                  <c:v>1895</c:v>
                </c:pt>
                <c:pt idx="6">
                  <c:v>1900</c:v>
                </c:pt>
                <c:pt idx="7">
                  <c:v>1905</c:v>
                </c:pt>
                <c:pt idx="8">
                  <c:v>1910</c:v>
                </c:pt>
                <c:pt idx="9">
                  <c:v>1915</c:v>
                </c:pt>
                <c:pt idx="10">
                  <c:v>1920</c:v>
                </c:pt>
                <c:pt idx="11">
                  <c:v>1925</c:v>
                </c:pt>
                <c:pt idx="12">
                  <c:v>1930</c:v>
                </c:pt>
                <c:pt idx="13">
                  <c:v>1935</c:v>
                </c:pt>
                <c:pt idx="14">
                  <c:v>1940</c:v>
                </c:pt>
                <c:pt idx="15">
                  <c:v>1945</c:v>
                </c:pt>
                <c:pt idx="16">
                  <c:v>1950</c:v>
                </c:pt>
                <c:pt idx="17">
                  <c:v>1955</c:v>
                </c:pt>
                <c:pt idx="18">
                  <c:v>1960</c:v>
                </c:pt>
                <c:pt idx="19">
                  <c:v>1965</c:v>
                </c:pt>
                <c:pt idx="20">
                  <c:v>1970</c:v>
                </c:pt>
                <c:pt idx="21">
                  <c:v>1975</c:v>
                </c:pt>
                <c:pt idx="22">
                  <c:v>1980</c:v>
                </c:pt>
                <c:pt idx="23">
                  <c:v>1985</c:v>
                </c:pt>
                <c:pt idx="24">
                  <c:v>1990</c:v>
                </c:pt>
                <c:pt idx="25">
                  <c:v>1995</c:v>
                </c:pt>
                <c:pt idx="26">
                  <c:v>2000</c:v>
                </c:pt>
                <c:pt idx="27">
                  <c:v>2005</c:v>
                </c:pt>
              </c:numCache>
            </c:numRef>
          </c:cat>
          <c:val>
            <c:numRef>
              <c:f>'Total Cohort Effect'!$A$5:$S$5</c:f>
              <c:numCache>
                <c:formatCode>General</c:formatCode>
                <c:ptCount val="19"/>
                <c:pt idx="0">
                  <c:v>0.79610000000000003</c:v>
                </c:pt>
                <c:pt idx="1">
                  <c:v>0.82579999999999998</c:v>
                </c:pt>
                <c:pt idx="2">
                  <c:v>1.0669999999999999</c:v>
                </c:pt>
                <c:pt idx="3">
                  <c:v>1.0329999999999999</c:v>
                </c:pt>
                <c:pt idx="4">
                  <c:v>1.024</c:v>
                </c:pt>
                <c:pt idx="5">
                  <c:v>0.97119999999999995</c:v>
                </c:pt>
                <c:pt idx="6">
                  <c:v>0.90259999999999996</c:v>
                </c:pt>
                <c:pt idx="7">
                  <c:v>0.94510000000000005</c:v>
                </c:pt>
                <c:pt idx="8">
                  <c:v>1.0169999999999999</c:v>
                </c:pt>
                <c:pt idx="9">
                  <c:v>1.0549999999999999</c:v>
                </c:pt>
                <c:pt idx="10">
                  <c:v>1.034</c:v>
                </c:pt>
                <c:pt idx="11">
                  <c:v>0.99039999999999995</c:v>
                </c:pt>
                <c:pt idx="12">
                  <c:v>1.0169999999999999</c:v>
                </c:pt>
                <c:pt idx="13">
                  <c:v>0.97750000000000004</c:v>
                </c:pt>
                <c:pt idx="14">
                  <c:v>0.93310000000000004</c:v>
                </c:pt>
                <c:pt idx="15">
                  <c:v>1.056</c:v>
                </c:pt>
                <c:pt idx="16">
                  <c:v>1.034</c:v>
                </c:pt>
                <c:pt idx="17">
                  <c:v>0.78720000000000001</c:v>
                </c:pt>
                <c:pt idx="18">
                  <c:v>1.6859999999999999</c:v>
                </c:pt>
              </c:numCache>
            </c:numRef>
          </c:val>
          <c:smooth val="0"/>
        </c:ser>
        <c:ser>
          <c:idx val="1"/>
          <c:order val="2"/>
          <c:tx>
            <c:v>Period of registration</c:v>
          </c:tx>
          <c:spPr>
            <a:ln w="25400">
              <a:solidFill>
                <a:schemeClr val="tx1"/>
              </a:solidFill>
              <a:prstDash val="solid"/>
            </a:ln>
          </c:spPr>
          <c:marker>
            <c:symbol val="diamond"/>
            <c:size val="4"/>
            <c:spPr>
              <a:solidFill>
                <a:schemeClr val="tx1"/>
              </a:solidFill>
              <a:ln>
                <a:solidFill>
                  <a:srgbClr val="333333"/>
                </a:solidFill>
                <a:prstDash val="solid"/>
              </a:ln>
            </c:spPr>
          </c:marker>
          <c:cat>
            <c:numRef>
              <c:f>'Total Cohort Effect'!$A$3:$AB$3</c:f>
              <c:numCache>
                <c:formatCode>General</c:formatCode>
                <c:ptCount val="28"/>
                <c:pt idx="0">
                  <c:v>1870</c:v>
                </c:pt>
                <c:pt idx="1">
                  <c:v>1875</c:v>
                </c:pt>
                <c:pt idx="2">
                  <c:v>1880</c:v>
                </c:pt>
                <c:pt idx="3">
                  <c:v>1885</c:v>
                </c:pt>
                <c:pt idx="4">
                  <c:v>1890</c:v>
                </c:pt>
                <c:pt idx="5">
                  <c:v>1895</c:v>
                </c:pt>
                <c:pt idx="6">
                  <c:v>1900</c:v>
                </c:pt>
                <c:pt idx="7">
                  <c:v>1905</c:v>
                </c:pt>
                <c:pt idx="8">
                  <c:v>1910</c:v>
                </c:pt>
                <c:pt idx="9">
                  <c:v>1915</c:v>
                </c:pt>
                <c:pt idx="10">
                  <c:v>1920</c:v>
                </c:pt>
                <c:pt idx="11">
                  <c:v>1925</c:v>
                </c:pt>
                <c:pt idx="12">
                  <c:v>1930</c:v>
                </c:pt>
                <c:pt idx="13">
                  <c:v>1935</c:v>
                </c:pt>
                <c:pt idx="14">
                  <c:v>1940</c:v>
                </c:pt>
                <c:pt idx="15">
                  <c:v>1945</c:v>
                </c:pt>
                <c:pt idx="16">
                  <c:v>1950</c:v>
                </c:pt>
                <c:pt idx="17">
                  <c:v>1955</c:v>
                </c:pt>
                <c:pt idx="18">
                  <c:v>1960</c:v>
                </c:pt>
                <c:pt idx="19">
                  <c:v>1965</c:v>
                </c:pt>
                <c:pt idx="20">
                  <c:v>1970</c:v>
                </c:pt>
                <c:pt idx="21">
                  <c:v>1975</c:v>
                </c:pt>
                <c:pt idx="22">
                  <c:v>1980</c:v>
                </c:pt>
                <c:pt idx="23">
                  <c:v>1985</c:v>
                </c:pt>
                <c:pt idx="24">
                  <c:v>1990</c:v>
                </c:pt>
                <c:pt idx="25">
                  <c:v>1995</c:v>
                </c:pt>
                <c:pt idx="26">
                  <c:v>2000</c:v>
                </c:pt>
                <c:pt idx="27">
                  <c:v>2005</c:v>
                </c:pt>
              </c:numCache>
            </c:numRef>
          </c:cat>
          <c:val>
            <c:numRef>
              <c:f>'Total Cohort Effect'!$A$6:$AB$6</c:f>
              <c:numCache>
                <c:formatCode>General</c:formatCode>
                <c:ptCount val="28"/>
                <c:pt idx="17">
                  <c:v>0.25319999999999998</c:v>
                </c:pt>
                <c:pt idx="18">
                  <c:v>0.3271</c:v>
                </c:pt>
                <c:pt idx="19">
                  <c:v>0.42359999999999998</c:v>
                </c:pt>
                <c:pt idx="20">
                  <c:v>0.51239999999999997</c:v>
                </c:pt>
                <c:pt idx="21">
                  <c:v>0.65380000000000005</c:v>
                </c:pt>
                <c:pt idx="22">
                  <c:v>0.75339999999999996</c:v>
                </c:pt>
                <c:pt idx="23">
                  <c:v>0.78449999999999998</c:v>
                </c:pt>
                <c:pt idx="24">
                  <c:v>1.0880000000000001</c:v>
                </c:pt>
                <c:pt idx="25">
                  <c:v>1.7450000000000001</c:v>
                </c:pt>
                <c:pt idx="26">
                  <c:v>1.3779999999999999</c:v>
                </c:pt>
                <c:pt idx="27">
                  <c:v>0.82969999999999999</c:v>
                </c:pt>
              </c:numCache>
            </c:numRef>
          </c:val>
          <c:smooth val="0"/>
        </c:ser>
        <c:ser>
          <c:idx val="2"/>
          <c:order val="3"/>
          <c:tx>
            <c:v>Period of mortality</c:v>
          </c:tx>
          <c:spPr>
            <a:ln w="3175">
              <a:solidFill>
                <a:srgbClr val="333333"/>
              </a:solidFill>
              <a:prstDash val="sysDash"/>
            </a:ln>
          </c:spPr>
          <c:marker>
            <c:symbol val="circle"/>
            <c:size val="3"/>
            <c:spPr>
              <a:solidFill>
                <a:srgbClr val="9BBB59"/>
              </a:solidFill>
              <a:ln>
                <a:solidFill>
                  <a:srgbClr val="333333"/>
                </a:solidFill>
                <a:prstDash val="solid"/>
              </a:ln>
            </c:spPr>
          </c:marker>
          <c:val>
            <c:numRef>
              <c:f>'Total Cohort Effect'!$A$7:$AB$7</c:f>
              <c:numCache>
                <c:formatCode>General</c:formatCode>
                <c:ptCount val="28"/>
                <c:pt idx="17">
                  <c:v>0.92090000000000005</c:v>
                </c:pt>
                <c:pt idx="18">
                  <c:v>0.84960000000000002</c:v>
                </c:pt>
                <c:pt idx="19">
                  <c:v>0.82730000000000004</c:v>
                </c:pt>
                <c:pt idx="20">
                  <c:v>0.99180000000000001</c:v>
                </c:pt>
                <c:pt idx="21">
                  <c:v>0.97460000000000002</c:v>
                </c:pt>
                <c:pt idx="22">
                  <c:v>1.0229999999999999</c:v>
                </c:pt>
                <c:pt idx="23">
                  <c:v>1.0820000000000001</c:v>
                </c:pt>
                <c:pt idx="24">
                  <c:v>1.1379999999999999</c:v>
                </c:pt>
                <c:pt idx="25">
                  <c:v>1.0900000000000001</c:v>
                </c:pt>
                <c:pt idx="26">
                  <c:v>1.036</c:v>
                </c:pt>
                <c:pt idx="27">
                  <c:v>0.88939999999999997</c:v>
                </c:pt>
              </c:numCache>
            </c:numRef>
          </c:val>
          <c:smooth val="0"/>
        </c:ser>
        <c:dLbls>
          <c:showLegendKey val="0"/>
          <c:showVal val="0"/>
          <c:showCatName val="0"/>
          <c:showSerName val="0"/>
          <c:showPercent val="0"/>
          <c:showBubbleSize val="0"/>
        </c:dLbls>
        <c:marker val="1"/>
        <c:smooth val="0"/>
        <c:axId val="136135040"/>
        <c:axId val="136137728"/>
      </c:lineChart>
      <c:catAx>
        <c:axId val="136135040"/>
        <c:scaling>
          <c:orientation val="minMax"/>
        </c:scaling>
        <c:delete val="0"/>
        <c:axPos val="b"/>
        <c:title>
          <c:tx>
            <c:rich>
              <a:bodyPr/>
              <a:lstStyle/>
              <a:p>
                <a:pPr>
                  <a:defRPr sz="1200" b="0" i="0" u="none" strike="noStrike" baseline="0">
                    <a:solidFill>
                      <a:srgbClr val="000000"/>
                    </a:solidFill>
                    <a:latin typeface="Helvetica"/>
                    <a:ea typeface="Helvetica"/>
                    <a:cs typeface="Helvetica"/>
                  </a:defRPr>
                </a:pPr>
                <a:r>
                  <a:rPr lang="en-US"/>
                  <a:t>Median year of birth or first year of time period</a:t>
                </a:r>
              </a:p>
            </c:rich>
          </c:tx>
          <c:layout>
            <c:manualLayout>
              <c:xMode val="edge"/>
              <c:yMode val="edge"/>
              <c:x val="0.21383664306112701"/>
              <c:y val="0.93641724697707596"/>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2700000" vert="horz"/>
          <a:lstStyle/>
          <a:p>
            <a:pPr>
              <a:defRPr sz="1200" b="0" i="0" u="none" strike="noStrike" baseline="0">
                <a:solidFill>
                  <a:srgbClr val="000000"/>
                </a:solidFill>
                <a:latin typeface="Helvetica"/>
                <a:ea typeface="Helvetica"/>
                <a:cs typeface="Helvetica"/>
              </a:defRPr>
            </a:pPr>
            <a:endParaRPr lang="en-US"/>
          </a:p>
        </c:txPr>
        <c:crossAx val="136137728"/>
        <c:crosses val="autoZero"/>
        <c:auto val="1"/>
        <c:lblAlgn val="ctr"/>
        <c:lblOffset val="100"/>
        <c:tickLblSkip val="1"/>
        <c:tickMarkSkip val="1"/>
        <c:noMultiLvlLbl val="0"/>
      </c:catAx>
      <c:valAx>
        <c:axId val="136137728"/>
        <c:scaling>
          <c:orientation val="minMax"/>
          <c:max val="17"/>
        </c:scaling>
        <c:delete val="0"/>
        <c:axPos val="l"/>
        <c:title>
          <c:tx>
            <c:rich>
              <a:bodyPr rot="0" vert="horz"/>
              <a:lstStyle/>
              <a:p>
                <a:pPr>
                  <a:defRPr/>
                </a:pPr>
                <a:r>
                  <a:rPr lang="en-US"/>
                  <a:t>Relative risk</a:t>
                </a:r>
              </a:p>
            </c:rich>
          </c:tx>
          <c:layout>
            <c:manualLayout>
              <c:xMode val="edge"/>
              <c:yMode val="edge"/>
              <c:x val="8.3857442348008408E-3"/>
              <c:y val="8.47785717536753E-2"/>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a:pPr>
            <a:endParaRPr lang="en-US"/>
          </a:p>
        </c:txPr>
        <c:crossAx val="136135040"/>
        <c:crosses val="autoZero"/>
        <c:crossBetween val="midCat"/>
        <c:majorUnit val="1"/>
      </c:valAx>
      <c:spPr>
        <a:noFill/>
        <a:ln w="25400">
          <a:noFill/>
        </a:ln>
      </c:spPr>
    </c:plotArea>
    <c:legend>
      <c:legendPos val="r"/>
      <c:layout>
        <c:manualLayout>
          <c:xMode val="edge"/>
          <c:yMode val="edge"/>
          <c:x val="0.65408805031446504"/>
          <c:y val="0.47398843930635798"/>
          <c:w val="0.324947589098532"/>
          <c:h val="0.159922928709056"/>
        </c:manualLayout>
      </c:layout>
      <c:overlay val="0"/>
      <c:spPr>
        <a:noFill/>
        <a:ln w="25400">
          <a:noFill/>
        </a:ln>
      </c:spPr>
    </c:legend>
    <c:plotVisOnly val="1"/>
    <c:dispBlanksAs val="gap"/>
    <c:showDLblsOverMax val="0"/>
  </c:chart>
  <c:spPr>
    <a:solidFill>
      <a:srgbClr val="FFFFFF"/>
    </a:solidFill>
    <a:ln w="3175">
      <a:solidFill>
        <a:srgbClr val="000000"/>
      </a:solidFill>
      <a:prstDash val="solid"/>
    </a:ln>
  </c:spPr>
  <c:txPr>
    <a:bodyPr/>
    <a:lstStyle/>
    <a:p>
      <a:pPr>
        <a:defRPr sz="1200" b="0" i="0" u="none" strike="noStrike" baseline="0">
          <a:solidFill>
            <a:srgbClr val="000000"/>
          </a:solidFill>
          <a:latin typeface="Helvetica"/>
          <a:ea typeface="Times"/>
          <a:cs typeface="Helvetica"/>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b="0" i="0" u="none" strike="noStrike" baseline="0">
                <a:solidFill>
                  <a:srgbClr val="000000"/>
                </a:solidFill>
                <a:latin typeface="Helvetica"/>
                <a:ea typeface="Helvetica"/>
                <a:cs typeface="Helvetica"/>
              </a:defRPr>
            </a:pPr>
            <a:r>
              <a:rPr lang="en-US"/>
              <a:t>Age effects</a:t>
            </a:r>
          </a:p>
        </c:rich>
      </c:tx>
      <c:layout>
        <c:manualLayout>
          <c:xMode val="edge"/>
          <c:yMode val="edge"/>
          <c:x val="0.35874580699834002"/>
          <c:y val="3.5433070866141697E-2"/>
        </c:manualLayout>
      </c:layout>
      <c:overlay val="0"/>
      <c:spPr>
        <a:noFill/>
        <a:ln w="25400">
          <a:noFill/>
        </a:ln>
      </c:spPr>
    </c:title>
    <c:autoTitleDeleted val="0"/>
    <c:plotArea>
      <c:layout>
        <c:manualLayout>
          <c:layoutTarget val="inner"/>
          <c:xMode val="edge"/>
          <c:yMode val="edge"/>
          <c:x val="0.237669072136167"/>
          <c:y val="0.18897692287729201"/>
          <c:w val="0.63228941832452101"/>
          <c:h val="0.543308653272215"/>
        </c:manualLayout>
      </c:layout>
      <c:lineChart>
        <c:grouping val="standard"/>
        <c:varyColors val="0"/>
        <c:ser>
          <c:idx val="0"/>
          <c:order val="0"/>
          <c:tx>
            <c:v>Registration</c:v>
          </c:tx>
          <c:spPr>
            <a:ln w="12700">
              <a:solidFill>
                <a:srgbClr val="333333"/>
              </a:solidFill>
              <a:prstDash val="solid"/>
            </a:ln>
          </c:spPr>
          <c:marker>
            <c:symbol val="diamond"/>
            <c:size val="5"/>
            <c:spPr>
              <a:solidFill>
                <a:srgbClr val="333333"/>
              </a:solidFill>
              <a:ln>
                <a:solidFill>
                  <a:srgbClr val="333333"/>
                </a:solidFill>
                <a:prstDash val="solid"/>
              </a:ln>
            </c:spPr>
          </c:marker>
          <c:cat>
            <c:strRef>
              <c:f>'Total Age Effect'!$A$3:$I$3</c:f>
              <c:strCache>
                <c:ptCount val="9"/>
                <c:pt idx="0">
                  <c:v>45-49</c:v>
                </c:pt>
                <c:pt idx="1">
                  <c:v>50-54</c:v>
                </c:pt>
                <c:pt idx="2">
                  <c:v>55-59</c:v>
                </c:pt>
                <c:pt idx="3">
                  <c:v>60-64</c:v>
                </c:pt>
                <c:pt idx="4">
                  <c:v>65-69</c:v>
                </c:pt>
                <c:pt idx="5">
                  <c:v>70-74</c:v>
                </c:pt>
                <c:pt idx="6">
                  <c:v>75-79</c:v>
                </c:pt>
                <c:pt idx="7">
                  <c:v>80-84</c:v>
                </c:pt>
                <c:pt idx="8">
                  <c:v>85+</c:v>
                </c:pt>
              </c:strCache>
            </c:strRef>
          </c:cat>
          <c:val>
            <c:numRef>
              <c:f>'iAge Effect'!$A$4:$I$4</c:f>
              <c:numCache>
                <c:formatCode>General</c:formatCode>
                <c:ptCount val="9"/>
                <c:pt idx="0">
                  <c:v>1.887</c:v>
                </c:pt>
                <c:pt idx="1">
                  <c:v>13.09</c:v>
                </c:pt>
                <c:pt idx="2">
                  <c:v>63.69</c:v>
                </c:pt>
                <c:pt idx="3">
                  <c:v>202</c:v>
                </c:pt>
                <c:pt idx="4">
                  <c:v>495.4</c:v>
                </c:pt>
                <c:pt idx="5">
                  <c:v>841</c:v>
                </c:pt>
                <c:pt idx="6">
                  <c:v>1167</c:v>
                </c:pt>
                <c:pt idx="7">
                  <c:v>1418</c:v>
                </c:pt>
                <c:pt idx="8">
                  <c:v>1665</c:v>
                </c:pt>
              </c:numCache>
            </c:numRef>
          </c:val>
          <c:smooth val="0"/>
        </c:ser>
        <c:ser>
          <c:idx val="1"/>
          <c:order val="1"/>
          <c:tx>
            <c:v>Mortality</c:v>
          </c:tx>
          <c:spPr>
            <a:ln w="12700">
              <a:solidFill>
                <a:srgbClr val="333333"/>
              </a:solidFill>
              <a:prstDash val="solid"/>
            </a:ln>
          </c:spPr>
          <c:marker>
            <c:symbol val="none"/>
          </c:marker>
          <c:cat>
            <c:strRef>
              <c:f>'Total Age Effect'!$A$3:$I$3</c:f>
              <c:strCache>
                <c:ptCount val="9"/>
                <c:pt idx="0">
                  <c:v>45-49</c:v>
                </c:pt>
                <c:pt idx="1">
                  <c:v>50-54</c:v>
                </c:pt>
                <c:pt idx="2">
                  <c:v>55-59</c:v>
                </c:pt>
                <c:pt idx="3">
                  <c:v>60-64</c:v>
                </c:pt>
                <c:pt idx="4">
                  <c:v>65-69</c:v>
                </c:pt>
                <c:pt idx="5">
                  <c:v>70-74</c:v>
                </c:pt>
                <c:pt idx="6">
                  <c:v>75-79</c:v>
                </c:pt>
                <c:pt idx="7">
                  <c:v>80-84</c:v>
                </c:pt>
                <c:pt idx="8">
                  <c:v>85+</c:v>
                </c:pt>
              </c:strCache>
            </c:strRef>
          </c:cat>
          <c:val>
            <c:numRef>
              <c:f>'dAge Effect'!$A$4:$I$4</c:f>
              <c:numCache>
                <c:formatCode>General</c:formatCode>
                <c:ptCount val="9"/>
                <c:pt idx="0">
                  <c:v>0.8831</c:v>
                </c:pt>
                <c:pt idx="1">
                  <c:v>3.923</c:v>
                </c:pt>
                <c:pt idx="2">
                  <c:v>12.59</c:v>
                </c:pt>
                <c:pt idx="3">
                  <c:v>33.17</c:v>
                </c:pt>
                <c:pt idx="4">
                  <c:v>74.45</c:v>
                </c:pt>
                <c:pt idx="5">
                  <c:v>154.69999999999999</c:v>
                </c:pt>
                <c:pt idx="6">
                  <c:v>290.2</c:v>
                </c:pt>
                <c:pt idx="7">
                  <c:v>490.5</c:v>
                </c:pt>
                <c:pt idx="8">
                  <c:v>805.9</c:v>
                </c:pt>
              </c:numCache>
            </c:numRef>
          </c:val>
          <c:smooth val="0"/>
        </c:ser>
        <c:dLbls>
          <c:showLegendKey val="0"/>
          <c:showVal val="0"/>
          <c:showCatName val="0"/>
          <c:showSerName val="0"/>
          <c:showPercent val="0"/>
          <c:showBubbleSize val="0"/>
        </c:dLbls>
        <c:marker val="1"/>
        <c:smooth val="0"/>
        <c:axId val="142388608"/>
        <c:axId val="143491072"/>
      </c:lineChart>
      <c:catAx>
        <c:axId val="142388608"/>
        <c:scaling>
          <c:orientation val="minMax"/>
        </c:scaling>
        <c:delete val="0"/>
        <c:axPos val="b"/>
        <c:title>
          <c:tx>
            <c:rich>
              <a:bodyPr/>
              <a:lstStyle/>
              <a:p>
                <a:pPr>
                  <a:defRPr sz="1000" b="0" i="0" u="none" strike="noStrike" baseline="0">
                    <a:solidFill>
                      <a:srgbClr val="000000"/>
                    </a:solidFill>
                    <a:latin typeface="Helvetica"/>
                    <a:ea typeface="Helvetica"/>
                    <a:cs typeface="Helvetica"/>
                  </a:defRPr>
                </a:pPr>
                <a:r>
                  <a:rPr lang="en-US"/>
                  <a:t>Age group (years)</a:t>
                </a:r>
              </a:p>
            </c:rich>
          </c:tx>
          <c:layout>
            <c:manualLayout>
              <c:xMode val="edge"/>
              <c:yMode val="edge"/>
              <c:x val="0.35874580699834002"/>
              <c:y val="0.86220720441440901"/>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2700000" vert="horz"/>
          <a:lstStyle/>
          <a:p>
            <a:pPr>
              <a:defRPr sz="1000" b="0" i="0" u="none" strike="noStrike" baseline="0">
                <a:solidFill>
                  <a:srgbClr val="000000"/>
                </a:solidFill>
                <a:latin typeface="Helvetica"/>
                <a:ea typeface="Helvetica"/>
                <a:cs typeface="Helvetica"/>
              </a:defRPr>
            </a:pPr>
            <a:endParaRPr lang="en-US"/>
          </a:p>
        </c:txPr>
        <c:crossAx val="143491072"/>
        <c:crosses val="autoZero"/>
        <c:auto val="1"/>
        <c:lblAlgn val="ctr"/>
        <c:lblOffset val="100"/>
        <c:tickLblSkip val="1"/>
        <c:tickMarkSkip val="1"/>
        <c:noMultiLvlLbl val="0"/>
      </c:catAx>
      <c:valAx>
        <c:axId val="143491072"/>
        <c:scaling>
          <c:orientation val="minMax"/>
        </c:scaling>
        <c:delete val="0"/>
        <c:axPos val="l"/>
        <c:numFmt formatCode="General" sourceLinked="1"/>
        <c:majorTickMark val="out"/>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Helvetica"/>
                <a:ea typeface="Helvetica"/>
                <a:cs typeface="Helvetica"/>
              </a:defRPr>
            </a:pPr>
            <a:endParaRPr lang="en-US"/>
          </a:p>
        </c:txPr>
        <c:crossAx val="142388608"/>
        <c:crosses val="autoZero"/>
        <c:crossBetween val="midCat"/>
      </c:valAx>
      <c:spPr>
        <a:noFill/>
        <a:ln w="25400">
          <a:noFill/>
        </a:ln>
      </c:spPr>
    </c:plotArea>
    <c:legend>
      <c:legendPos val="r"/>
      <c:layout>
        <c:manualLayout>
          <c:xMode val="edge"/>
          <c:yMode val="edge"/>
          <c:x val="0.26008968609865502"/>
          <c:y val="0.208661417322835"/>
          <c:w val="0.41704035874439499"/>
          <c:h val="0.14173228346456701"/>
        </c:manualLayout>
      </c:layout>
      <c:overlay val="0"/>
      <c:spPr>
        <a:solidFill>
          <a:srgbClr val="FFFFFF"/>
        </a:solidFill>
        <a:ln w="25400">
          <a:noFill/>
        </a:ln>
      </c:spPr>
      <c:txPr>
        <a:bodyPr/>
        <a:lstStyle/>
        <a:p>
          <a:pPr>
            <a:defRPr sz="920" b="0" i="0" u="none" strike="noStrike" baseline="0">
              <a:solidFill>
                <a:srgbClr val="000000"/>
              </a:solidFill>
              <a:latin typeface="Helvetica"/>
              <a:ea typeface="Helvetica"/>
              <a:cs typeface="Helvetica"/>
            </a:defRPr>
          </a:pPr>
          <a:endParaRPr lang="en-US"/>
        </a:p>
      </c:txPr>
    </c:legend>
    <c:plotVisOnly val="1"/>
    <c:dispBlanksAs val="gap"/>
    <c:showDLblsOverMax val="0"/>
  </c:chart>
  <c:spPr>
    <a:solidFill>
      <a:srgbClr val="FFFFFF"/>
    </a:solidFill>
    <a:ln w="3175">
      <a:solidFill>
        <a:srgbClr val="000000"/>
      </a:solidFill>
      <a:prstDash val="solid"/>
    </a:ln>
  </c:spPr>
  <c:txPr>
    <a:bodyPr/>
    <a:lstStyle/>
    <a:p>
      <a:pPr>
        <a:defRPr sz="1000" b="0" i="0" u="none" strike="noStrike" baseline="0">
          <a:solidFill>
            <a:srgbClr val="000000"/>
          </a:solidFill>
          <a:latin typeface="Helvetica"/>
          <a:ea typeface="Helvetica"/>
          <a:cs typeface="Helvetica"/>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807790-3AEA-5D45-B144-A3F69A1AA888}" type="datetimeFigureOut">
              <a:rPr lang="en-AU" smtClean="0"/>
              <a:pPr/>
              <a:t>16/08/2013</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031DB2-9AFC-4848-8C72-8DEABC660AB2}" type="slidenum">
              <a:rPr lang="en-AU" smtClean="0"/>
              <a:pPr/>
              <a:t>‹#›</a:t>
            </a:fld>
            <a:endParaRPr lang="en-AU"/>
          </a:p>
        </p:txBody>
      </p:sp>
    </p:spTree>
    <p:extLst>
      <p:ext uri="{BB962C8B-B14F-4D97-AF65-F5344CB8AC3E}">
        <p14:creationId xmlns:p14="http://schemas.microsoft.com/office/powerpoint/2010/main" val="52001792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4DFFA1-E712-A543-B822-168E82CC01E6}" type="slidenum">
              <a:rPr lang="en-US"/>
              <a:pPr/>
              <a:t>3</a:t>
            </a:fld>
            <a:endParaRPr lang="en-US"/>
          </a:p>
        </p:txBody>
      </p:sp>
      <p:sp>
        <p:nvSpPr>
          <p:cNvPr id="8194" name="Rectangle 2"/>
          <p:cNvSpPr>
            <a:spLocks noGrp="1" noRot="1" noChangeAspect="1" noChangeArrowheads="1"/>
          </p:cNvSpPr>
          <p:nvPr>
            <p:ph type="sldImg"/>
          </p:nvPr>
        </p:nvSpPr>
        <p:spPr bwMode="auto">
          <a:xfrm>
            <a:off x="1290638" y="796925"/>
            <a:ext cx="4276725" cy="3206750"/>
          </a:xfrm>
          <a:prstGeom prst="rect">
            <a:avLst/>
          </a:prstGeom>
          <a:solidFill>
            <a:srgbClr val="FFFFFF"/>
          </a:solidFill>
          <a:ln>
            <a:solidFill>
              <a:srgbClr val="000000"/>
            </a:solidFill>
            <a:miter lim="800000"/>
            <a:headEnd/>
            <a:tailEnd/>
          </a:ln>
        </p:spPr>
      </p:sp>
      <p:sp>
        <p:nvSpPr>
          <p:cNvPr id="8195"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lIns="95463" tIns="47732" rIns="95463" bIns="47732">
            <a:prstTxWarp prst="textNoShape">
              <a:avLst/>
            </a:prstTxWarp>
          </a:bodyPr>
          <a:lstStyle/>
          <a:p>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prstTxWarp prst="textNoShape">
              <a:avLst/>
            </a:prstTxWarp>
          </a:bodyPr>
          <a:lstStyle/>
          <a:p>
            <a:pPr algn="ctr">
              <a:defRPr/>
            </a:pPr>
            <a:endParaRPr lang="en-AU">
              <a:solidFill>
                <a:srgbClr val="FFFFFF"/>
              </a:solidFill>
              <a:ea typeface="ＭＳ Ｐゴシック" charset="-128"/>
              <a:cs typeface="ＭＳ Ｐゴシック" charset="-128"/>
            </a:endParaRPr>
          </a:p>
        </p:txBody>
      </p:sp>
      <p:grpSp>
        <p:nvGrpSpPr>
          <p:cNvPr id="2"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prstTxWarp prst="textNoShape">
                <a:avLst/>
              </a:prstTxWarp>
            </a:bodyPr>
            <a:lstStyle/>
            <a:p>
              <a:pPr>
                <a:defRPr/>
              </a:pPr>
              <a:endParaRPr lang="en-AU">
                <a:latin typeface="Lucida Sans Unicode" charset="0"/>
              </a:endParaRPr>
            </a:p>
          </p:txBody>
        </p:sp>
        <p:sp>
          <p:nvSpPr>
            <p:cNvPr id="7" name="Freeform 18"/>
            <p:cNvSpPr>
              <a:spLocks/>
            </p:cNvSpPr>
            <p:nvPr/>
          </p:nvSpPr>
          <p:spPr bwMode="auto">
            <a:xfrm>
              <a:off x="35926" y="5135025"/>
              <a:ext cx="9108074" cy="838869"/>
            </a:xfrm>
            <a:custGeom>
              <a:avLst/>
              <a:gdLst>
                <a:gd name="T0" fmla="*/ 0 w 5760"/>
                <a:gd name="T1" fmla="*/ 0 h 528"/>
                <a:gd name="T2" fmla="*/ 5760 w 5760"/>
                <a:gd name="T3" fmla="*/ 0 h 528"/>
                <a:gd name="T4" fmla="*/ 5760 w 5760"/>
                <a:gd name="T5" fmla="*/ 528 h 528"/>
                <a:gd name="T6" fmla="*/ 48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w="9525" cap="flat" cmpd="sng">
              <a:noFill/>
              <a:prstDash val="solid"/>
              <a:round/>
              <a:headEnd type="none" w="med" len="med"/>
              <a:tailEnd type="none" w="med" len="med"/>
            </a:ln>
          </p:spPr>
          <p:txBody>
            <a:bodyPr>
              <a:prstTxWarp prst="textNoShape">
                <a:avLst/>
              </a:prstTxWarp>
            </a:bodyPr>
            <a:lstStyle/>
            <a:p>
              <a:pPr>
                <a:defRPr/>
              </a:pPr>
              <a:endParaRPr lang="en-AU"/>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prstTxWarp prst="textNoShape">
                <a:avLst/>
              </a:prstTxWarp>
            </a:bodyPr>
            <a:lstStyle/>
            <a:p>
              <a:pPr algn="ctr">
                <a:defRPr/>
              </a:pPr>
              <a:endParaRPr lang="en-AU">
                <a:solidFill>
                  <a:srgbClr val="FFFFFF"/>
                </a:solidFill>
                <a:ea typeface="ＭＳ Ｐゴシック" charset="-128"/>
                <a:cs typeface="ＭＳ Ｐゴシック" charset="-128"/>
              </a:endParaRPr>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lstStyle>
          <a:p>
            <a:r>
              <a:rPr lang="en-AU"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AU" smtClean="0"/>
              <a:t>Click to edit Master subtitle style</a:t>
            </a:r>
            <a:endParaRPr lang="en-US"/>
          </a:p>
        </p:txBody>
      </p:sp>
      <p:sp>
        <p:nvSpPr>
          <p:cNvPr id="11" name="Date Placeholder 29"/>
          <p:cNvSpPr>
            <a:spLocks noGrp="1"/>
          </p:cNvSpPr>
          <p:nvPr>
            <p:ph type="dt" sz="half" idx="10"/>
          </p:nvPr>
        </p:nvSpPr>
        <p:spPr/>
        <p:txBody>
          <a:bodyPr/>
          <a:lstStyle>
            <a:lvl1pPr>
              <a:defRPr>
                <a:solidFill>
                  <a:srgbClr val="FFFFFF"/>
                </a:solidFill>
              </a:defRPr>
            </a:lvl1pPr>
          </a:lstStyle>
          <a:p>
            <a:fld id="{691D5770-2C21-4140-9071-922BD7F6B1F8}" type="datetimeFigureOut">
              <a:rPr lang="en-AU" smtClean="0"/>
              <a:pPr/>
              <a:t>16/08/2013</a:t>
            </a:fld>
            <a:endParaRPr lang="en-AU"/>
          </a:p>
        </p:txBody>
      </p:sp>
      <p:sp>
        <p:nvSpPr>
          <p:cNvPr id="12" name="Footer Placeholder 18"/>
          <p:cNvSpPr>
            <a:spLocks noGrp="1"/>
          </p:cNvSpPr>
          <p:nvPr>
            <p:ph type="ftr" sz="quarter" idx="11"/>
          </p:nvPr>
        </p:nvSpPr>
        <p:spPr/>
        <p:txBody>
          <a:bodyPr/>
          <a:lstStyle>
            <a:lvl1pPr>
              <a:defRPr>
                <a:solidFill>
                  <a:srgbClr val="E8F0F4"/>
                </a:solidFill>
              </a:defRPr>
            </a:lvl1pPr>
          </a:lstStyle>
          <a:p>
            <a:endParaRPr lang="en-AU"/>
          </a:p>
        </p:txBody>
      </p:sp>
      <p:sp>
        <p:nvSpPr>
          <p:cNvPr id="13" name="Slide Number Placeholder 26"/>
          <p:cNvSpPr>
            <a:spLocks noGrp="1"/>
          </p:cNvSpPr>
          <p:nvPr>
            <p:ph type="sldNum" sz="quarter" idx="12"/>
          </p:nvPr>
        </p:nvSpPr>
        <p:spPr/>
        <p:txBody>
          <a:bodyPr/>
          <a:lstStyle>
            <a:lvl1pPr>
              <a:defRPr>
                <a:solidFill>
                  <a:srgbClr val="FFFFFF"/>
                </a:solidFill>
              </a:defRPr>
            </a:lvl1pPr>
          </a:lstStyle>
          <a:p>
            <a:fld id="{E3D623E0-9A8C-B749-AD6D-424DCCD6F42E}" type="slidenum">
              <a:rPr lang="en-AU" smtClean="0"/>
              <a:pPr/>
              <a:t>‹#›</a:t>
            </a:fld>
            <a:endParaRPr lang="en-A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9"/>
          <p:cNvSpPr>
            <a:spLocks noGrp="1"/>
          </p:cNvSpPr>
          <p:nvPr>
            <p:ph type="dt" sz="half" idx="10"/>
          </p:nvPr>
        </p:nvSpPr>
        <p:spPr/>
        <p:txBody>
          <a:bodyPr/>
          <a:lstStyle>
            <a:lvl1pPr>
              <a:defRPr/>
            </a:lvl1pPr>
          </a:lstStyle>
          <a:p>
            <a:fld id="{691D5770-2C21-4140-9071-922BD7F6B1F8}" type="datetimeFigureOut">
              <a:rPr lang="en-AU" smtClean="0"/>
              <a:pPr/>
              <a:t>16/08/2013</a:t>
            </a:fld>
            <a:endParaRPr lang="en-AU"/>
          </a:p>
        </p:txBody>
      </p:sp>
      <p:sp>
        <p:nvSpPr>
          <p:cNvPr id="5" name="Footer Placeholder 21"/>
          <p:cNvSpPr>
            <a:spLocks noGrp="1"/>
          </p:cNvSpPr>
          <p:nvPr>
            <p:ph type="ftr" sz="quarter" idx="11"/>
          </p:nvPr>
        </p:nvSpPr>
        <p:spPr/>
        <p:txBody>
          <a:bodyPr/>
          <a:lstStyle>
            <a:lvl1pPr>
              <a:defRPr/>
            </a:lvl1pPr>
          </a:lstStyle>
          <a:p>
            <a:endParaRPr lang="en-AU"/>
          </a:p>
        </p:txBody>
      </p:sp>
      <p:sp>
        <p:nvSpPr>
          <p:cNvPr id="6" name="Slide Number Placeholder 17"/>
          <p:cNvSpPr>
            <a:spLocks noGrp="1"/>
          </p:cNvSpPr>
          <p:nvPr>
            <p:ph type="sldNum" sz="quarter" idx="12"/>
          </p:nvPr>
        </p:nvSpPr>
        <p:spPr/>
        <p:txBody>
          <a:bodyPr/>
          <a:lstStyle>
            <a:lvl1pPr>
              <a:defRPr/>
            </a:lvl1pPr>
          </a:lstStyle>
          <a:p>
            <a:fld id="{E3D623E0-9A8C-B749-AD6D-424DCCD6F42E}" type="slidenum">
              <a:rPr lang="en-AU" smtClean="0"/>
              <a:pPr/>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lang="en-AU"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9"/>
          <p:cNvSpPr>
            <a:spLocks noGrp="1"/>
          </p:cNvSpPr>
          <p:nvPr>
            <p:ph type="dt" sz="half" idx="10"/>
          </p:nvPr>
        </p:nvSpPr>
        <p:spPr/>
        <p:txBody>
          <a:bodyPr/>
          <a:lstStyle>
            <a:lvl1pPr>
              <a:defRPr/>
            </a:lvl1pPr>
          </a:lstStyle>
          <a:p>
            <a:fld id="{691D5770-2C21-4140-9071-922BD7F6B1F8}" type="datetimeFigureOut">
              <a:rPr lang="en-AU" smtClean="0"/>
              <a:pPr/>
              <a:t>16/08/2013</a:t>
            </a:fld>
            <a:endParaRPr lang="en-AU"/>
          </a:p>
        </p:txBody>
      </p:sp>
      <p:sp>
        <p:nvSpPr>
          <p:cNvPr id="5" name="Footer Placeholder 21"/>
          <p:cNvSpPr>
            <a:spLocks noGrp="1"/>
          </p:cNvSpPr>
          <p:nvPr>
            <p:ph type="ftr" sz="quarter" idx="11"/>
          </p:nvPr>
        </p:nvSpPr>
        <p:spPr/>
        <p:txBody>
          <a:bodyPr/>
          <a:lstStyle>
            <a:lvl1pPr>
              <a:defRPr/>
            </a:lvl1pPr>
          </a:lstStyle>
          <a:p>
            <a:endParaRPr lang="en-AU"/>
          </a:p>
        </p:txBody>
      </p:sp>
      <p:sp>
        <p:nvSpPr>
          <p:cNvPr id="6" name="Slide Number Placeholder 17"/>
          <p:cNvSpPr>
            <a:spLocks noGrp="1"/>
          </p:cNvSpPr>
          <p:nvPr>
            <p:ph type="sldNum" sz="quarter" idx="12"/>
          </p:nvPr>
        </p:nvSpPr>
        <p:spPr/>
        <p:txBody>
          <a:bodyPr/>
          <a:lstStyle>
            <a:lvl1pPr>
              <a:defRPr/>
            </a:lvl1pPr>
          </a:lstStyle>
          <a:p>
            <a:fld id="{E3D623E0-9A8C-B749-AD6D-424DCCD6F42E}" type="slidenum">
              <a:rPr lang="en-AU" smtClean="0"/>
              <a:pPr/>
              <a:t>‹#›</a:t>
            </a:fld>
            <a:endParaRPr lang="en-A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AU"/>
          </a:p>
        </p:txBody>
      </p:sp>
      <p:sp>
        <p:nvSpPr>
          <p:cNvPr id="3" name="Rectangle 4"/>
          <p:cNvSpPr>
            <a:spLocks noGrp="1" noChangeArrowheads="1"/>
          </p:cNvSpPr>
          <p:nvPr>
            <p:ph type="dt" sz="half" idx="10"/>
          </p:nvPr>
        </p:nvSpPr>
        <p:spPr/>
        <p:txBody>
          <a:bodyPr/>
          <a:lstStyle>
            <a:lvl1pPr>
              <a:defRPr/>
            </a:lvl1pPr>
          </a:lstStyle>
          <a:p>
            <a:fld id="{691D5770-2C21-4140-9071-922BD7F6B1F8}" type="datetimeFigureOut">
              <a:rPr lang="en-AU" smtClean="0"/>
              <a:pPr/>
              <a:t>16/08/2013</a:t>
            </a:fld>
            <a:endParaRPr lang="en-AU"/>
          </a:p>
        </p:txBody>
      </p:sp>
      <p:sp>
        <p:nvSpPr>
          <p:cNvPr id="4" name="Rectangle 5"/>
          <p:cNvSpPr>
            <a:spLocks noGrp="1" noChangeArrowheads="1"/>
          </p:cNvSpPr>
          <p:nvPr>
            <p:ph type="ftr" sz="quarter" idx="11"/>
          </p:nvPr>
        </p:nvSpPr>
        <p:spPr/>
        <p:txBody>
          <a:bodyPr/>
          <a:lstStyle>
            <a:lvl1pPr>
              <a:defRPr/>
            </a:lvl1pPr>
          </a:lstStyle>
          <a:p>
            <a:endParaRPr lang="en-AU"/>
          </a:p>
        </p:txBody>
      </p:sp>
      <p:sp>
        <p:nvSpPr>
          <p:cNvPr id="5" name="Rectangle 6"/>
          <p:cNvSpPr>
            <a:spLocks noGrp="1" noChangeArrowheads="1"/>
          </p:cNvSpPr>
          <p:nvPr>
            <p:ph type="sldNum" sz="quarter" idx="12"/>
          </p:nvPr>
        </p:nvSpPr>
        <p:spPr/>
        <p:txBody>
          <a:bodyPr/>
          <a:lstStyle>
            <a:lvl1pPr>
              <a:defRPr/>
            </a:lvl1pPr>
          </a:lstStyle>
          <a:p>
            <a:fld id="{E3D623E0-9A8C-B749-AD6D-424DCCD6F42E}" type="slidenum">
              <a:rPr lang="en-AU" smtClean="0"/>
              <a:pPr/>
              <a:t>‹#›</a:t>
            </a:fld>
            <a:endParaRPr lang="en-A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3947476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67154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7096909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645689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535611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956965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9821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7" name="Title 6"/>
          <p:cNvSpPr>
            <a:spLocks noGrp="1"/>
          </p:cNvSpPr>
          <p:nvPr>
            <p:ph type="title"/>
          </p:nvPr>
        </p:nvSpPr>
        <p:spPr/>
        <p:txBody>
          <a:bodyPr rtlCol="0"/>
          <a:lstStyle/>
          <a:p>
            <a:r>
              <a:rPr lang="en-AU"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fld id="{691D5770-2C21-4140-9071-922BD7F6B1F8}" type="datetimeFigureOut">
              <a:rPr lang="en-AU" smtClean="0"/>
              <a:pPr/>
              <a:t>16/08/2013</a:t>
            </a:fld>
            <a:endParaRPr lang="en-AU"/>
          </a:p>
        </p:txBody>
      </p:sp>
      <p:sp>
        <p:nvSpPr>
          <p:cNvPr id="5" name="Footer Placeholder 21"/>
          <p:cNvSpPr>
            <a:spLocks noGrp="1"/>
          </p:cNvSpPr>
          <p:nvPr>
            <p:ph type="ftr" sz="quarter" idx="11"/>
          </p:nvPr>
        </p:nvSpPr>
        <p:spPr/>
        <p:txBody>
          <a:bodyPr/>
          <a:lstStyle>
            <a:lvl1pPr>
              <a:defRPr/>
            </a:lvl1pPr>
          </a:lstStyle>
          <a:p>
            <a:endParaRPr lang="en-AU"/>
          </a:p>
        </p:txBody>
      </p:sp>
      <p:sp>
        <p:nvSpPr>
          <p:cNvPr id="6" name="Slide Number Placeholder 17"/>
          <p:cNvSpPr>
            <a:spLocks noGrp="1"/>
          </p:cNvSpPr>
          <p:nvPr>
            <p:ph type="sldNum" sz="quarter" idx="12"/>
          </p:nvPr>
        </p:nvSpPr>
        <p:spPr/>
        <p:txBody>
          <a:bodyPr/>
          <a:lstStyle>
            <a:lvl1pPr>
              <a:defRPr/>
            </a:lvl1pPr>
          </a:lstStyle>
          <a:p>
            <a:fld id="{E3D623E0-9A8C-B749-AD6D-424DCCD6F42E}" type="slidenum">
              <a:rPr lang="en-AU" smtClean="0"/>
              <a:pPr/>
              <a:t>‹#›</a:t>
            </a:fld>
            <a:endParaRPr lang="en-A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9946603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9663311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399167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274638"/>
            <a:ext cx="207645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769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84277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defRPr/>
            </a:pPr>
            <a:endParaRPr lang="en-AU">
              <a:solidFill>
                <a:srgbClr val="FFFFFF"/>
              </a:solidFill>
              <a:ea typeface="ＭＳ Ｐゴシック" charset="-128"/>
              <a:cs typeface="ＭＳ Ｐゴシック" charset="-128"/>
            </a:endParaRPr>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defRPr/>
            </a:pPr>
            <a:endParaRPr lang="en-AU">
              <a:solidFill>
                <a:srgbClr val="FFFFFF"/>
              </a:solidFill>
              <a:ea typeface="ＭＳ Ｐゴシック" charset="-128"/>
              <a:cs typeface="ＭＳ Ｐゴシック" charset="-128"/>
            </a:endParaRPr>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lstStyle>
          <a:p>
            <a:r>
              <a:rPr lang="en-AU"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AU" smtClean="0"/>
              <a:t>Click to edit Master text styles</a:t>
            </a:r>
          </a:p>
        </p:txBody>
      </p:sp>
      <p:sp>
        <p:nvSpPr>
          <p:cNvPr id="6" name="Date Placeholder 3"/>
          <p:cNvSpPr>
            <a:spLocks noGrp="1"/>
          </p:cNvSpPr>
          <p:nvPr>
            <p:ph type="dt" sz="half" idx="10"/>
          </p:nvPr>
        </p:nvSpPr>
        <p:spPr/>
        <p:txBody>
          <a:bodyPr/>
          <a:lstStyle>
            <a:lvl1pPr>
              <a:defRPr/>
            </a:lvl1pPr>
          </a:lstStyle>
          <a:p>
            <a:fld id="{691D5770-2C21-4140-9071-922BD7F6B1F8}" type="datetimeFigureOut">
              <a:rPr lang="en-AU" smtClean="0"/>
              <a:pPr/>
              <a:t>16/08/2013</a:t>
            </a:fld>
            <a:endParaRPr lang="en-AU"/>
          </a:p>
        </p:txBody>
      </p:sp>
      <p:sp>
        <p:nvSpPr>
          <p:cNvPr id="7" name="Footer Placeholder 4"/>
          <p:cNvSpPr>
            <a:spLocks noGrp="1"/>
          </p:cNvSpPr>
          <p:nvPr>
            <p:ph type="ftr" sz="quarter" idx="11"/>
          </p:nvPr>
        </p:nvSpPr>
        <p:spPr/>
        <p:txBody>
          <a:bodyPr/>
          <a:lstStyle>
            <a:lvl1pPr>
              <a:defRPr/>
            </a:lvl1pPr>
          </a:lstStyle>
          <a:p>
            <a:endParaRPr lang="en-AU"/>
          </a:p>
        </p:txBody>
      </p:sp>
      <p:sp>
        <p:nvSpPr>
          <p:cNvPr id="8" name="Slide Number Placeholder 5"/>
          <p:cNvSpPr>
            <a:spLocks noGrp="1"/>
          </p:cNvSpPr>
          <p:nvPr>
            <p:ph type="sldNum" sz="quarter" idx="12"/>
          </p:nvPr>
        </p:nvSpPr>
        <p:spPr/>
        <p:txBody>
          <a:bodyPr/>
          <a:lstStyle>
            <a:lvl1pPr algn="l">
              <a:defRPr/>
            </a:lvl1pPr>
          </a:lstStyle>
          <a:p>
            <a:fld id="{E3D623E0-9A8C-B749-AD6D-424DCCD6F42E}" type="slidenum">
              <a:rPr lang="en-AU" smtClean="0"/>
              <a:pPr/>
              <a:t>‹#›</a:t>
            </a:fld>
            <a:endParaRPr lang="en-A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8" name="Title 7"/>
          <p:cNvSpPr>
            <a:spLocks noGrp="1"/>
          </p:cNvSpPr>
          <p:nvPr>
            <p:ph type="title"/>
          </p:nvPr>
        </p:nvSpPr>
        <p:spPr/>
        <p:txBody>
          <a:bodyPr rtlCol="0"/>
          <a:lstStyle/>
          <a:p>
            <a:r>
              <a:rPr lang="en-AU" smtClean="0"/>
              <a:t>Click to edit Master title style</a:t>
            </a:r>
            <a:endParaRPr lang="en-US"/>
          </a:p>
        </p:txBody>
      </p:sp>
      <p:sp>
        <p:nvSpPr>
          <p:cNvPr id="5" name="Date Placeholder 9"/>
          <p:cNvSpPr>
            <a:spLocks noGrp="1"/>
          </p:cNvSpPr>
          <p:nvPr>
            <p:ph type="dt" sz="half" idx="10"/>
          </p:nvPr>
        </p:nvSpPr>
        <p:spPr/>
        <p:txBody>
          <a:bodyPr/>
          <a:lstStyle>
            <a:lvl1pPr>
              <a:defRPr/>
            </a:lvl1pPr>
          </a:lstStyle>
          <a:p>
            <a:fld id="{691D5770-2C21-4140-9071-922BD7F6B1F8}" type="datetimeFigureOut">
              <a:rPr lang="en-AU" smtClean="0"/>
              <a:pPr/>
              <a:t>16/08/2013</a:t>
            </a:fld>
            <a:endParaRPr lang="en-AU"/>
          </a:p>
        </p:txBody>
      </p:sp>
      <p:sp>
        <p:nvSpPr>
          <p:cNvPr id="6" name="Footer Placeholder 21"/>
          <p:cNvSpPr>
            <a:spLocks noGrp="1"/>
          </p:cNvSpPr>
          <p:nvPr>
            <p:ph type="ftr" sz="quarter" idx="11"/>
          </p:nvPr>
        </p:nvSpPr>
        <p:spPr/>
        <p:txBody>
          <a:bodyPr/>
          <a:lstStyle>
            <a:lvl1pPr>
              <a:defRPr/>
            </a:lvl1pPr>
          </a:lstStyle>
          <a:p>
            <a:endParaRPr lang="en-AU"/>
          </a:p>
        </p:txBody>
      </p:sp>
      <p:sp>
        <p:nvSpPr>
          <p:cNvPr id="7" name="Slide Number Placeholder 17"/>
          <p:cNvSpPr>
            <a:spLocks noGrp="1"/>
          </p:cNvSpPr>
          <p:nvPr>
            <p:ph type="sldNum" sz="quarter" idx="12"/>
          </p:nvPr>
        </p:nvSpPr>
        <p:spPr/>
        <p:txBody>
          <a:bodyPr/>
          <a:lstStyle>
            <a:lvl1pPr>
              <a:defRPr/>
            </a:lvl1pPr>
          </a:lstStyle>
          <a:p>
            <a:fld id="{E3D623E0-9A8C-B749-AD6D-424DCCD6F42E}" type="slidenum">
              <a:rPr lang="en-AU" smtClean="0"/>
              <a:pPr/>
              <a:t>‹#›</a:t>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AU"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a:r>
              <a:rPr lang="en-AU"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a:r>
              <a:rPr lang="en-AU"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7" name="Date Placeholder 9"/>
          <p:cNvSpPr>
            <a:spLocks noGrp="1"/>
          </p:cNvSpPr>
          <p:nvPr>
            <p:ph type="dt" sz="half" idx="10"/>
          </p:nvPr>
        </p:nvSpPr>
        <p:spPr/>
        <p:txBody>
          <a:bodyPr/>
          <a:lstStyle>
            <a:lvl1pPr>
              <a:defRPr/>
            </a:lvl1pPr>
          </a:lstStyle>
          <a:p>
            <a:fld id="{691D5770-2C21-4140-9071-922BD7F6B1F8}" type="datetimeFigureOut">
              <a:rPr lang="en-AU" smtClean="0"/>
              <a:pPr/>
              <a:t>16/08/2013</a:t>
            </a:fld>
            <a:endParaRPr lang="en-AU"/>
          </a:p>
        </p:txBody>
      </p:sp>
      <p:sp>
        <p:nvSpPr>
          <p:cNvPr id="8" name="Footer Placeholder 21"/>
          <p:cNvSpPr>
            <a:spLocks noGrp="1"/>
          </p:cNvSpPr>
          <p:nvPr>
            <p:ph type="ftr" sz="quarter" idx="11"/>
          </p:nvPr>
        </p:nvSpPr>
        <p:spPr/>
        <p:txBody>
          <a:bodyPr/>
          <a:lstStyle>
            <a:lvl1pPr>
              <a:defRPr/>
            </a:lvl1pPr>
          </a:lstStyle>
          <a:p>
            <a:endParaRPr lang="en-AU"/>
          </a:p>
        </p:txBody>
      </p:sp>
      <p:sp>
        <p:nvSpPr>
          <p:cNvPr id="9" name="Slide Number Placeholder 17"/>
          <p:cNvSpPr>
            <a:spLocks noGrp="1"/>
          </p:cNvSpPr>
          <p:nvPr>
            <p:ph type="sldNum" sz="quarter" idx="12"/>
          </p:nvPr>
        </p:nvSpPr>
        <p:spPr/>
        <p:txBody>
          <a:bodyPr/>
          <a:lstStyle>
            <a:lvl1pPr>
              <a:defRPr/>
            </a:lvl1pPr>
          </a:lstStyle>
          <a:p>
            <a:fld id="{E3D623E0-9A8C-B749-AD6D-424DCCD6F42E}" type="slidenum">
              <a:rPr lang="en-AU" smtClean="0"/>
              <a:pPr/>
              <a:t>‹#›</a:t>
            </a:fld>
            <a:endParaRPr lang="en-A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r>
              <a:rPr lang="en-AU"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fld id="{691D5770-2C21-4140-9071-922BD7F6B1F8}" type="datetimeFigureOut">
              <a:rPr lang="en-AU" smtClean="0"/>
              <a:pPr/>
              <a:t>16/08/2013</a:t>
            </a:fld>
            <a:endParaRPr lang="en-AU"/>
          </a:p>
        </p:txBody>
      </p:sp>
      <p:sp>
        <p:nvSpPr>
          <p:cNvPr id="4" name="Footer Placeholder 21"/>
          <p:cNvSpPr>
            <a:spLocks noGrp="1"/>
          </p:cNvSpPr>
          <p:nvPr>
            <p:ph type="ftr" sz="quarter" idx="11"/>
          </p:nvPr>
        </p:nvSpPr>
        <p:spPr/>
        <p:txBody>
          <a:bodyPr/>
          <a:lstStyle>
            <a:lvl1pPr>
              <a:defRPr/>
            </a:lvl1pPr>
          </a:lstStyle>
          <a:p>
            <a:endParaRPr lang="en-AU"/>
          </a:p>
        </p:txBody>
      </p:sp>
      <p:sp>
        <p:nvSpPr>
          <p:cNvPr id="5" name="Slide Number Placeholder 17"/>
          <p:cNvSpPr>
            <a:spLocks noGrp="1"/>
          </p:cNvSpPr>
          <p:nvPr>
            <p:ph type="sldNum" sz="quarter" idx="12"/>
          </p:nvPr>
        </p:nvSpPr>
        <p:spPr/>
        <p:txBody>
          <a:bodyPr/>
          <a:lstStyle>
            <a:lvl1pPr>
              <a:defRPr/>
            </a:lvl1pPr>
          </a:lstStyle>
          <a:p>
            <a:fld id="{E3D623E0-9A8C-B749-AD6D-424DCCD6F42E}" type="slidenum">
              <a:rPr lang="en-AU" smtClean="0"/>
              <a:pPr/>
              <a:t>‹#›</a:t>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fld id="{691D5770-2C21-4140-9071-922BD7F6B1F8}" type="datetimeFigureOut">
              <a:rPr lang="en-AU" smtClean="0"/>
              <a:pPr/>
              <a:t>16/08/2013</a:t>
            </a:fld>
            <a:endParaRPr lang="en-AU"/>
          </a:p>
        </p:txBody>
      </p:sp>
      <p:sp>
        <p:nvSpPr>
          <p:cNvPr id="3" name="Footer Placeholder 21"/>
          <p:cNvSpPr>
            <a:spLocks noGrp="1"/>
          </p:cNvSpPr>
          <p:nvPr>
            <p:ph type="ftr" sz="quarter" idx="11"/>
          </p:nvPr>
        </p:nvSpPr>
        <p:spPr/>
        <p:txBody>
          <a:bodyPr/>
          <a:lstStyle>
            <a:lvl1pPr>
              <a:defRPr/>
            </a:lvl1pPr>
          </a:lstStyle>
          <a:p>
            <a:endParaRPr lang="en-AU"/>
          </a:p>
        </p:txBody>
      </p:sp>
      <p:sp>
        <p:nvSpPr>
          <p:cNvPr id="4" name="Slide Number Placeholder 17"/>
          <p:cNvSpPr>
            <a:spLocks noGrp="1"/>
          </p:cNvSpPr>
          <p:nvPr>
            <p:ph type="sldNum" sz="quarter" idx="12"/>
          </p:nvPr>
        </p:nvSpPr>
        <p:spPr/>
        <p:txBody>
          <a:bodyPr/>
          <a:lstStyle>
            <a:lvl1pPr>
              <a:defRPr/>
            </a:lvl1pPr>
          </a:lstStyle>
          <a:p>
            <a:fld id="{E3D623E0-9A8C-B749-AD6D-424DCCD6F42E}" type="slidenum">
              <a:rPr lang="en-AU" smtClean="0"/>
              <a:pPr/>
              <a:t>‹#›</a:t>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lstStyle>
          <a:p>
            <a:r>
              <a:rPr lang="en-AU"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lstStyle>
          <a:p>
            <a:pPr lvl="0"/>
            <a:r>
              <a:rPr lang="en-AU"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Date Placeholder 9"/>
          <p:cNvSpPr>
            <a:spLocks noGrp="1"/>
          </p:cNvSpPr>
          <p:nvPr>
            <p:ph type="dt" sz="half" idx="10"/>
          </p:nvPr>
        </p:nvSpPr>
        <p:spPr/>
        <p:txBody>
          <a:bodyPr/>
          <a:lstStyle>
            <a:lvl1pPr>
              <a:defRPr/>
            </a:lvl1pPr>
          </a:lstStyle>
          <a:p>
            <a:fld id="{691D5770-2C21-4140-9071-922BD7F6B1F8}" type="datetimeFigureOut">
              <a:rPr lang="en-AU" smtClean="0"/>
              <a:pPr/>
              <a:t>16/08/2013</a:t>
            </a:fld>
            <a:endParaRPr lang="en-AU"/>
          </a:p>
        </p:txBody>
      </p:sp>
      <p:sp>
        <p:nvSpPr>
          <p:cNvPr id="6" name="Footer Placeholder 21"/>
          <p:cNvSpPr>
            <a:spLocks noGrp="1"/>
          </p:cNvSpPr>
          <p:nvPr>
            <p:ph type="ftr" sz="quarter" idx="11"/>
          </p:nvPr>
        </p:nvSpPr>
        <p:spPr/>
        <p:txBody>
          <a:bodyPr/>
          <a:lstStyle>
            <a:lvl1pPr>
              <a:defRPr/>
            </a:lvl1pPr>
          </a:lstStyle>
          <a:p>
            <a:endParaRPr lang="en-AU"/>
          </a:p>
        </p:txBody>
      </p:sp>
      <p:sp>
        <p:nvSpPr>
          <p:cNvPr id="7" name="Slide Number Placeholder 17"/>
          <p:cNvSpPr>
            <a:spLocks noGrp="1"/>
          </p:cNvSpPr>
          <p:nvPr>
            <p:ph type="sldNum" sz="quarter" idx="12"/>
          </p:nvPr>
        </p:nvSpPr>
        <p:spPr/>
        <p:txBody>
          <a:bodyPr/>
          <a:lstStyle>
            <a:lvl1pPr>
              <a:defRPr/>
            </a:lvl1pPr>
          </a:lstStyle>
          <a:p>
            <a:fld id="{E3D623E0-9A8C-B749-AD6D-424DCCD6F42E}" type="slidenum">
              <a:rPr lang="en-AU" smtClean="0"/>
              <a:pPr/>
              <a:t>‹#›</a:t>
            </a:fld>
            <a:endParaRPr lang="en-A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Freeform 4"/>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prstTxWarp prst="textNoShape">
              <a:avLst/>
            </a:prstTxWarp>
          </a:bodyPr>
          <a:lstStyle/>
          <a:p>
            <a:pPr>
              <a:defRPr/>
            </a:pPr>
            <a:endParaRPr lang="en-AU">
              <a:latin typeface="Lucida Sans Unicode" charset="0"/>
            </a:endParaRPr>
          </a:p>
        </p:txBody>
      </p:sp>
      <p:sp>
        <p:nvSpPr>
          <p:cNvPr id="6" name="Freeform 15"/>
          <p:cNvSpPr>
            <a:spLocks/>
          </p:cNvSpPr>
          <p:nvPr/>
        </p:nvSpPr>
        <p:spPr bwMode="auto">
          <a:xfrm>
            <a:off x="-53975" y="5784850"/>
            <a:ext cx="3802063" cy="838200"/>
          </a:xfrm>
          <a:custGeom>
            <a:avLst/>
            <a:gdLst>
              <a:gd name="T0" fmla="*/ 0 w 5760"/>
              <a:gd name="T1" fmla="*/ 0 h 528"/>
              <a:gd name="T2" fmla="*/ 5760 w 5760"/>
              <a:gd name="T3" fmla="*/ 0 h 528"/>
              <a:gd name="T4" fmla="*/ 5760 w 5760"/>
              <a:gd name="T5" fmla="*/ 528 h 528"/>
              <a:gd name="T6" fmla="*/ 48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817" y="97"/>
                </a:moveTo>
                <a:lnTo>
                  <a:pt x="6408" y="682"/>
                </a:lnTo>
                <a:lnTo>
                  <a:pt x="5232" y="685"/>
                </a:lnTo>
                <a:lnTo>
                  <a:pt x="829" y="101"/>
                </a:lnTo>
              </a:path>
            </a:pathLst>
          </a:custGeom>
          <a:solidFill>
            <a:srgbClr val="000000"/>
          </a:solidFill>
          <a:ln w="9525" cap="flat" cmpd="sng">
            <a:noFill/>
            <a:prstDash val="solid"/>
            <a:round/>
            <a:headEnd type="none" w="med" len="med"/>
            <a:tailEnd type="none" w="med" len="med"/>
          </a:ln>
        </p:spPr>
        <p:txBody>
          <a:bodyPr>
            <a:prstTxWarp prst="textNoShape">
              <a:avLst/>
            </a:prstTxWarp>
          </a:bodyPr>
          <a:lstStyle/>
          <a:p>
            <a:pPr>
              <a:defRPr/>
            </a:pPr>
            <a:endParaRPr lang="en-AU"/>
          </a:p>
        </p:txBody>
      </p:sp>
      <p:sp>
        <p:nvSpPr>
          <p:cNvPr id="7" name="Right Triangle 6"/>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prstTxWarp prst="textNoShape">
              <a:avLst/>
            </a:prstTxWarp>
          </a:bodyPr>
          <a:lstStyle/>
          <a:p>
            <a:pPr algn="ctr">
              <a:defRPr/>
            </a:pPr>
            <a:endParaRPr lang="en-AU">
              <a:solidFill>
                <a:srgbClr val="FFFFFF"/>
              </a:solidFill>
              <a:ea typeface="ＭＳ Ｐゴシック" charset="-128"/>
              <a:cs typeface="ＭＳ Ｐゴシック" charset="-128"/>
            </a:endParaRPr>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defRPr/>
            </a:pPr>
            <a:endParaRPr lang="en-AU">
              <a:solidFill>
                <a:srgbClr val="FFFFFF"/>
              </a:solidFill>
              <a:ea typeface="ＭＳ Ｐゴシック" charset="-128"/>
              <a:cs typeface="ＭＳ Ｐゴシック" charset="-128"/>
            </a:endParaRPr>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defRPr/>
            </a:pPr>
            <a:endParaRPr lang="en-AU">
              <a:solidFill>
                <a:srgbClr val="FFFFFF"/>
              </a:solidFill>
              <a:ea typeface="ＭＳ Ｐゴシック" charset="-128"/>
              <a:cs typeface="ＭＳ Ｐゴシック" charset="-128"/>
            </a:endParaRPr>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lstStyle>
          <a:p>
            <a:pPr lvl="0"/>
            <a:r>
              <a:rPr lang="en-AU"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lstStyle>
          <a:p>
            <a:pPr lvl="0"/>
            <a:r>
              <a:rPr lang="en-AU"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lstStyle>
          <a:p>
            <a:r>
              <a:rPr lang="en-AU" smtClean="0"/>
              <a:t>Click to edit Master title style</a:t>
            </a:r>
            <a:endParaRPr lang="en-US"/>
          </a:p>
        </p:txBody>
      </p:sp>
      <p:sp>
        <p:nvSpPr>
          <p:cNvPr id="11" name="Date Placeholder 4"/>
          <p:cNvSpPr>
            <a:spLocks noGrp="1"/>
          </p:cNvSpPr>
          <p:nvPr>
            <p:ph type="dt" sz="half" idx="10"/>
          </p:nvPr>
        </p:nvSpPr>
        <p:spPr/>
        <p:txBody>
          <a:bodyPr/>
          <a:lstStyle>
            <a:lvl1pPr>
              <a:defRPr/>
            </a:lvl1pPr>
          </a:lstStyle>
          <a:p>
            <a:fld id="{691D5770-2C21-4140-9071-922BD7F6B1F8}" type="datetimeFigureOut">
              <a:rPr lang="en-AU" smtClean="0"/>
              <a:pPr/>
              <a:t>16/08/2013</a:t>
            </a:fld>
            <a:endParaRPr lang="en-AU"/>
          </a:p>
        </p:txBody>
      </p:sp>
      <p:sp>
        <p:nvSpPr>
          <p:cNvPr id="12" name="Footer Placeholder 5"/>
          <p:cNvSpPr>
            <a:spLocks noGrp="1"/>
          </p:cNvSpPr>
          <p:nvPr>
            <p:ph type="ftr" sz="quarter" idx="11"/>
          </p:nvPr>
        </p:nvSpPr>
        <p:spPr/>
        <p:txBody>
          <a:bodyPr/>
          <a:lstStyle>
            <a:lvl1pPr>
              <a:defRPr/>
            </a:lvl1pPr>
          </a:lstStyle>
          <a:p>
            <a:endParaRPr lang="en-AU"/>
          </a:p>
        </p:txBody>
      </p:sp>
      <p:sp>
        <p:nvSpPr>
          <p:cNvPr id="13" name="Slide Number Placeholder 6"/>
          <p:cNvSpPr>
            <a:spLocks noGrp="1"/>
          </p:cNvSpPr>
          <p:nvPr>
            <p:ph type="sldNum" sz="quarter" idx="12"/>
          </p:nvPr>
        </p:nvSpPr>
        <p:spPr/>
        <p:txBody>
          <a:bodyPr/>
          <a:lstStyle>
            <a:lvl1pPr>
              <a:defRPr/>
            </a:lvl1pPr>
          </a:lstStyle>
          <a:p>
            <a:fld id="{E3D623E0-9A8C-B749-AD6D-424DCCD6F42E}" type="slidenum">
              <a:rPr lang="en-AU" smtClean="0"/>
              <a:pPr/>
              <a:t>‹#›</a:t>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prstTxWarp prst="textNoShape">
              <a:avLst/>
            </a:prstTxWarp>
          </a:bodyPr>
          <a:lstStyle/>
          <a:p>
            <a:pPr>
              <a:defRPr/>
            </a:pPr>
            <a:endParaRPr lang="en-AU">
              <a:latin typeface="Lucida Sans Unicode" charset="0"/>
            </a:endParaRPr>
          </a:p>
        </p:txBody>
      </p:sp>
      <p:sp>
        <p:nvSpPr>
          <p:cNvPr id="1027" name="Freeform 11"/>
          <p:cNvSpPr>
            <a:spLocks/>
          </p:cNvSpPr>
          <p:nvPr/>
        </p:nvSpPr>
        <p:spPr bwMode="auto">
          <a:xfrm>
            <a:off x="-53975" y="5784850"/>
            <a:ext cx="3802063" cy="838200"/>
          </a:xfrm>
          <a:custGeom>
            <a:avLst/>
            <a:gdLst>
              <a:gd name="T0" fmla="*/ 0 w 5760"/>
              <a:gd name="T1" fmla="*/ 0 h 528"/>
              <a:gd name="T2" fmla="*/ 5760 w 5760"/>
              <a:gd name="T3" fmla="*/ 0 h 528"/>
              <a:gd name="T4" fmla="*/ 5760 w 5760"/>
              <a:gd name="T5" fmla="*/ 528 h 528"/>
              <a:gd name="T6" fmla="*/ 48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817" y="97"/>
                </a:moveTo>
                <a:lnTo>
                  <a:pt x="6408" y="682"/>
                </a:lnTo>
                <a:lnTo>
                  <a:pt x="5232" y="685"/>
                </a:lnTo>
                <a:lnTo>
                  <a:pt x="829" y="101"/>
                </a:lnTo>
              </a:path>
            </a:pathLst>
          </a:custGeom>
          <a:solidFill>
            <a:srgbClr val="000000"/>
          </a:solidFill>
          <a:ln w="9525" cap="flat" cmpd="sng">
            <a:noFill/>
            <a:prstDash val="solid"/>
            <a:round/>
            <a:headEnd type="none" w="med" len="med"/>
            <a:tailEnd type="none" w="med" len="med"/>
          </a:ln>
        </p:spPr>
        <p:txBody>
          <a:bodyPr>
            <a:prstTxWarp prst="textNoShape">
              <a:avLst/>
            </a:prstTxWarp>
          </a:bodyPr>
          <a:lstStyle/>
          <a:p>
            <a:pPr>
              <a:defRPr/>
            </a:pPr>
            <a:endParaRPr lang="en-AU"/>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prstTxWarp prst="textNoShape">
              <a:avLst/>
            </a:prstTxWarp>
          </a:bodyPr>
          <a:lstStyle/>
          <a:p>
            <a:pPr algn="ctr">
              <a:defRPr/>
            </a:pPr>
            <a:endParaRPr lang="en-AU">
              <a:solidFill>
                <a:srgbClr val="FFFFFF"/>
              </a:solidFill>
              <a:ea typeface="ＭＳ Ｐゴシック" charset="-128"/>
              <a:cs typeface="ＭＳ Ｐゴシック" charset="-128"/>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wrap="square" lIns="91440" tIns="45720" rIns="91440" bIns="45720" numCol="1" anchor="ctr" anchorCtr="0" compatLnSpc="1">
            <a:prstTxWarp prst="textNoShape">
              <a:avLst/>
            </a:prstTxWarp>
            <a:normAutofit/>
          </a:bodyPr>
          <a:lstStyle/>
          <a:p>
            <a:pPr lvl="0"/>
            <a:r>
              <a:rPr lang="en-AU"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10" name="Date Placeholder 9"/>
          <p:cNvSpPr>
            <a:spLocks noGrp="1"/>
          </p:cNvSpPr>
          <p:nvPr>
            <p:ph type="dt" sz="half" idx="2"/>
          </p:nvPr>
        </p:nvSpPr>
        <p:spPr>
          <a:xfrm>
            <a:off x="6727825" y="6408738"/>
            <a:ext cx="1919288" cy="365125"/>
          </a:xfrm>
          <a:prstGeom prst="rect">
            <a:avLst/>
          </a:prstGeom>
        </p:spPr>
        <p:txBody>
          <a:bodyPr vert="horz" wrap="square" lIns="91440" tIns="45720" rIns="91440" bIns="45720" numCol="1" anchor="b" anchorCtr="0" compatLnSpc="1">
            <a:prstTxWarp prst="textNoShape">
              <a:avLst/>
            </a:prstTxWarp>
          </a:bodyPr>
          <a:lstStyle>
            <a:lvl1pPr>
              <a:defRPr sz="1000">
                <a:latin typeface="Lucida Sans Unicode" charset="0"/>
              </a:defRPr>
            </a:lvl1pPr>
          </a:lstStyle>
          <a:p>
            <a:fld id="{691D5770-2C21-4140-9071-922BD7F6B1F8}" type="datetimeFigureOut">
              <a:rPr lang="en-AU" smtClean="0"/>
              <a:pPr/>
              <a:t>16/08/2013</a:t>
            </a:fld>
            <a:endParaRPr lang="en-AU"/>
          </a:p>
        </p:txBody>
      </p:sp>
      <p:sp>
        <p:nvSpPr>
          <p:cNvPr id="22" name="Footer Placeholder 21"/>
          <p:cNvSpPr>
            <a:spLocks noGrp="1"/>
          </p:cNvSpPr>
          <p:nvPr>
            <p:ph type="ftr" sz="quarter" idx="3"/>
          </p:nvPr>
        </p:nvSpPr>
        <p:spPr>
          <a:xfrm>
            <a:off x="4379913" y="6408738"/>
            <a:ext cx="2351087" cy="365125"/>
          </a:xfrm>
          <a:prstGeom prst="rect">
            <a:avLst/>
          </a:prstGeom>
        </p:spPr>
        <p:txBody>
          <a:bodyPr vert="horz" wrap="square" lIns="91440" tIns="45720" rIns="91440" bIns="45720" numCol="1" anchor="b" anchorCtr="0" compatLnSpc="1">
            <a:prstTxWarp prst="textNoShape">
              <a:avLst/>
            </a:prstTxWarp>
          </a:bodyPr>
          <a:lstStyle>
            <a:lvl1pPr algn="r">
              <a:defRPr sz="1000">
                <a:latin typeface="Lucida Sans Unicode" charset="0"/>
              </a:defRPr>
            </a:lvl1pPr>
          </a:lstStyle>
          <a:p>
            <a:endParaRPr lang="en-AU"/>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a:defRPr sz="1000">
                <a:latin typeface="Lucida Sans Unicode" charset="0"/>
              </a:defRPr>
            </a:lvl1pPr>
          </a:lstStyle>
          <a:p>
            <a:fld id="{E3D623E0-9A8C-B749-AD6D-424DCCD6F42E}" type="slidenum">
              <a:rPr lang="en-AU" smtClean="0"/>
              <a:pPr/>
              <a:t>‹#›</a:t>
            </a:fld>
            <a:endParaRPr lang="en-A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fontAlgn="base" hangingPunct="1">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ＭＳ Ｐゴシック" charset="-128"/>
          <a:cs typeface="ＭＳ Ｐゴシック" charset="-128"/>
        </a:defRPr>
      </a:lvl1pPr>
      <a:lvl2pPr algn="l" rtl="0" eaLnBrk="1" fontAlgn="base" hangingPunct="1">
        <a:spcBef>
          <a:spcPct val="0"/>
        </a:spcBef>
        <a:spcAft>
          <a:spcPct val="0"/>
        </a:spcAft>
        <a:defRPr sz="4100" b="1">
          <a:solidFill>
            <a:schemeClr val="tx2"/>
          </a:solidFill>
          <a:latin typeface="Lucida Sans Unicode" charset="0"/>
          <a:ea typeface="ＭＳ Ｐゴシック" charset="-128"/>
          <a:cs typeface="ＭＳ Ｐゴシック" charset="-128"/>
        </a:defRPr>
      </a:lvl2pPr>
      <a:lvl3pPr algn="l" rtl="0" eaLnBrk="1" fontAlgn="base" hangingPunct="1">
        <a:spcBef>
          <a:spcPct val="0"/>
        </a:spcBef>
        <a:spcAft>
          <a:spcPct val="0"/>
        </a:spcAft>
        <a:defRPr sz="4100" b="1">
          <a:solidFill>
            <a:schemeClr val="tx2"/>
          </a:solidFill>
          <a:latin typeface="Lucida Sans Unicode" charset="0"/>
          <a:ea typeface="ＭＳ Ｐゴシック" charset="-128"/>
          <a:cs typeface="ＭＳ Ｐゴシック" charset="-128"/>
        </a:defRPr>
      </a:lvl3pPr>
      <a:lvl4pPr algn="l" rtl="0" eaLnBrk="1" fontAlgn="base" hangingPunct="1">
        <a:spcBef>
          <a:spcPct val="0"/>
        </a:spcBef>
        <a:spcAft>
          <a:spcPct val="0"/>
        </a:spcAft>
        <a:defRPr sz="4100" b="1">
          <a:solidFill>
            <a:schemeClr val="tx2"/>
          </a:solidFill>
          <a:latin typeface="Lucida Sans Unicode" charset="0"/>
          <a:ea typeface="ＭＳ Ｐゴシック" charset="-128"/>
          <a:cs typeface="ＭＳ Ｐゴシック" charset="-128"/>
        </a:defRPr>
      </a:lvl4pPr>
      <a:lvl5pPr algn="l" rtl="0" eaLnBrk="1" fontAlgn="base" hangingPunct="1">
        <a:spcBef>
          <a:spcPct val="0"/>
        </a:spcBef>
        <a:spcAft>
          <a:spcPct val="0"/>
        </a:spcAft>
        <a:defRPr sz="4100" b="1">
          <a:solidFill>
            <a:schemeClr val="tx2"/>
          </a:solidFill>
          <a:latin typeface="Lucida Sans Unicode" charset="0"/>
          <a:ea typeface="ＭＳ Ｐゴシック" charset="-128"/>
          <a:cs typeface="ＭＳ Ｐゴシック" charset="-128"/>
        </a:defRPr>
      </a:lvl5pPr>
      <a:lvl6pPr marL="457200" algn="l" rtl="0" eaLnBrk="1" fontAlgn="base" hangingPunct="1">
        <a:spcBef>
          <a:spcPct val="0"/>
        </a:spcBef>
        <a:spcAft>
          <a:spcPct val="0"/>
        </a:spcAft>
        <a:defRPr sz="4100" b="1">
          <a:solidFill>
            <a:schemeClr val="tx2"/>
          </a:solidFill>
          <a:latin typeface="Lucida Sans Unicode" charset="0"/>
          <a:ea typeface="ＭＳ Ｐゴシック" charset="-128"/>
          <a:cs typeface="ＭＳ Ｐゴシック" charset="-128"/>
        </a:defRPr>
      </a:lvl6pPr>
      <a:lvl7pPr marL="914400" algn="l" rtl="0" eaLnBrk="1" fontAlgn="base" hangingPunct="1">
        <a:spcBef>
          <a:spcPct val="0"/>
        </a:spcBef>
        <a:spcAft>
          <a:spcPct val="0"/>
        </a:spcAft>
        <a:defRPr sz="4100" b="1">
          <a:solidFill>
            <a:schemeClr val="tx2"/>
          </a:solidFill>
          <a:latin typeface="Lucida Sans Unicode" charset="0"/>
          <a:ea typeface="ＭＳ Ｐゴシック" charset="-128"/>
          <a:cs typeface="ＭＳ Ｐゴシック" charset="-128"/>
        </a:defRPr>
      </a:lvl7pPr>
      <a:lvl8pPr marL="1371600" algn="l" rtl="0" eaLnBrk="1" fontAlgn="base" hangingPunct="1">
        <a:spcBef>
          <a:spcPct val="0"/>
        </a:spcBef>
        <a:spcAft>
          <a:spcPct val="0"/>
        </a:spcAft>
        <a:defRPr sz="4100" b="1">
          <a:solidFill>
            <a:schemeClr val="tx2"/>
          </a:solidFill>
          <a:latin typeface="Lucida Sans Unicode" charset="0"/>
          <a:ea typeface="ＭＳ Ｐゴシック" charset="-128"/>
          <a:cs typeface="ＭＳ Ｐゴシック" charset="-128"/>
        </a:defRPr>
      </a:lvl8pPr>
      <a:lvl9pPr marL="1828800" algn="l" rtl="0" eaLnBrk="1" fontAlgn="base" hangingPunct="1">
        <a:spcBef>
          <a:spcPct val="0"/>
        </a:spcBef>
        <a:spcAft>
          <a:spcPct val="0"/>
        </a:spcAft>
        <a:defRPr sz="4100" b="1">
          <a:solidFill>
            <a:schemeClr val="tx2"/>
          </a:solidFill>
          <a:latin typeface="Lucida Sans Unicode" charset="0"/>
          <a:ea typeface="ＭＳ Ｐゴシック" charset="-128"/>
          <a:cs typeface="ＭＳ Ｐゴシック" charset="-128"/>
        </a:defRPr>
      </a:lvl9pPr>
    </p:titleStyle>
    <p:bodyStyle>
      <a:lvl1pPr marL="365125" indent="-255588" algn="l" rtl="0" eaLnBrk="1" fontAlgn="base" hangingPunct="1">
        <a:spcBef>
          <a:spcPts val="400"/>
        </a:spcBef>
        <a:spcAft>
          <a:spcPct val="0"/>
        </a:spcAft>
        <a:buClr>
          <a:schemeClr val="accent1"/>
        </a:buClr>
        <a:buSzPct val="68000"/>
        <a:buFont typeface="Wingdings 3" charset="2"/>
        <a:buChar char=""/>
        <a:defRPr sz="2700" kern="1200">
          <a:solidFill>
            <a:schemeClr val="tx1"/>
          </a:solidFill>
          <a:latin typeface="+mn-lt"/>
          <a:ea typeface="ＭＳ Ｐゴシック" charset="-128"/>
          <a:cs typeface="ＭＳ Ｐゴシック" charset="-128"/>
        </a:defRPr>
      </a:lvl1pPr>
      <a:lvl2pPr marL="620713" indent="-228600" algn="l" rtl="0" eaLnBrk="1" fontAlgn="base" hangingPunct="1">
        <a:spcBef>
          <a:spcPts val="325"/>
        </a:spcBef>
        <a:spcAft>
          <a:spcPct val="0"/>
        </a:spcAft>
        <a:buClr>
          <a:schemeClr val="accent1"/>
        </a:buClr>
        <a:buFont typeface="Verdana" charset="0"/>
        <a:buChar char="◦"/>
        <a:defRPr sz="2300" kern="1200">
          <a:solidFill>
            <a:schemeClr val="tx1"/>
          </a:solidFill>
          <a:latin typeface="+mn-lt"/>
          <a:ea typeface="ＭＳ Ｐゴシック" charset="-128"/>
          <a:cs typeface="+mn-cs"/>
        </a:defRPr>
      </a:lvl2pPr>
      <a:lvl3pPr marL="858838" indent="-228600" algn="l" rtl="0" eaLnBrk="1" fontAlgn="base" hangingPunct="1">
        <a:spcBef>
          <a:spcPts val="350"/>
        </a:spcBef>
        <a:spcAft>
          <a:spcPct val="0"/>
        </a:spcAft>
        <a:buClr>
          <a:schemeClr val="accent2"/>
        </a:buClr>
        <a:buSzPct val="100000"/>
        <a:buFont typeface="Wingdings 2" charset="2"/>
        <a:buChar char=""/>
        <a:defRPr sz="2100" kern="1200">
          <a:solidFill>
            <a:schemeClr val="tx1"/>
          </a:solidFill>
          <a:latin typeface="+mn-lt"/>
          <a:ea typeface="ＭＳ Ｐゴシック" charset="-128"/>
          <a:cs typeface="+mn-cs"/>
        </a:defRPr>
      </a:lvl3pPr>
      <a:lvl4pPr marL="1143000" indent="-228600" algn="l" rtl="0" eaLnBrk="1" fontAlgn="base" hangingPunct="1">
        <a:spcBef>
          <a:spcPts val="350"/>
        </a:spcBef>
        <a:spcAft>
          <a:spcPct val="0"/>
        </a:spcAft>
        <a:buClr>
          <a:schemeClr val="accent2"/>
        </a:buClr>
        <a:buFont typeface="Wingdings 2" charset="2"/>
        <a:buChar char=""/>
        <a:defRPr sz="1900" kern="1200">
          <a:solidFill>
            <a:schemeClr val="tx1"/>
          </a:solidFill>
          <a:latin typeface="+mn-lt"/>
          <a:ea typeface="ＭＳ Ｐゴシック" charset="-128"/>
          <a:cs typeface="+mn-cs"/>
        </a:defRPr>
      </a:lvl4pPr>
      <a:lvl5pPr marL="1371600" indent="-228600" algn="l" rtl="0" eaLnBrk="1" fontAlgn="base" hangingPunct="1">
        <a:spcBef>
          <a:spcPts val="350"/>
        </a:spcBef>
        <a:spcAft>
          <a:spcPct val="0"/>
        </a:spcAft>
        <a:buClr>
          <a:schemeClr val="accent2"/>
        </a:buClr>
        <a:buFont typeface="Wingdings 2" charset="2"/>
        <a:buChar char=""/>
        <a:defRPr kern="1200">
          <a:solidFill>
            <a:schemeClr val="tx1"/>
          </a:solidFill>
          <a:latin typeface="+mn-lt"/>
          <a:ea typeface="ＭＳ Ｐゴシック" charset="-128"/>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5334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pic>
        <p:nvPicPr>
          <p:cNvPr id="1033" name="Picture 9"/>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5889625"/>
            <a:ext cx="9144000" cy="96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740948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pn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5" name="Rectangle 293"/>
          <p:cNvSpPr>
            <a:spLocks noChangeArrowheads="1"/>
          </p:cNvSpPr>
          <p:nvPr/>
        </p:nvSpPr>
        <p:spPr bwMode="auto">
          <a:xfrm>
            <a:off x="3200400" y="1143000"/>
            <a:ext cx="4513263"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70" tIns="47886" rIns="95770" bIns="47886"/>
          <a:lstStyle>
            <a:lvl1pPr defTabSz="957263">
              <a:defRPr>
                <a:solidFill>
                  <a:schemeClr val="tx1"/>
                </a:solidFill>
                <a:latin typeface="Arial" pitchFamily="34" charset="0"/>
              </a:defRPr>
            </a:lvl1pPr>
            <a:lvl2pPr marL="777875" indent="-298450" defTabSz="957263">
              <a:defRPr>
                <a:solidFill>
                  <a:schemeClr val="tx1"/>
                </a:solidFill>
                <a:latin typeface="Arial" pitchFamily="34" charset="0"/>
              </a:defRPr>
            </a:lvl2pPr>
            <a:lvl3pPr marL="1196975" indent="-239713" defTabSz="957263">
              <a:defRPr>
                <a:solidFill>
                  <a:schemeClr val="tx1"/>
                </a:solidFill>
                <a:latin typeface="Arial" pitchFamily="34" charset="0"/>
              </a:defRPr>
            </a:lvl3pPr>
            <a:lvl4pPr marL="1676400" indent="-239713" defTabSz="957263">
              <a:defRPr>
                <a:solidFill>
                  <a:schemeClr val="tx1"/>
                </a:solidFill>
                <a:latin typeface="Arial" pitchFamily="34" charset="0"/>
              </a:defRPr>
            </a:lvl4pPr>
            <a:lvl5pPr marL="2154238" indent="-238125" defTabSz="957263">
              <a:defRPr>
                <a:solidFill>
                  <a:schemeClr val="tx1"/>
                </a:solidFill>
                <a:latin typeface="Arial" pitchFamily="34" charset="0"/>
              </a:defRPr>
            </a:lvl5pPr>
            <a:lvl6pPr marL="2611438" indent="-238125" defTabSz="957263" fontAlgn="base">
              <a:spcBef>
                <a:spcPct val="0"/>
              </a:spcBef>
              <a:spcAft>
                <a:spcPct val="0"/>
              </a:spcAft>
              <a:defRPr>
                <a:solidFill>
                  <a:schemeClr val="tx1"/>
                </a:solidFill>
                <a:latin typeface="Arial" pitchFamily="34" charset="0"/>
              </a:defRPr>
            </a:lvl6pPr>
            <a:lvl7pPr marL="3068638" indent="-238125" defTabSz="957263" fontAlgn="base">
              <a:spcBef>
                <a:spcPct val="0"/>
              </a:spcBef>
              <a:spcAft>
                <a:spcPct val="0"/>
              </a:spcAft>
              <a:defRPr>
                <a:solidFill>
                  <a:schemeClr val="tx1"/>
                </a:solidFill>
                <a:latin typeface="Arial" pitchFamily="34" charset="0"/>
              </a:defRPr>
            </a:lvl7pPr>
            <a:lvl8pPr marL="3525838" indent="-238125" defTabSz="957263" fontAlgn="base">
              <a:spcBef>
                <a:spcPct val="0"/>
              </a:spcBef>
              <a:spcAft>
                <a:spcPct val="0"/>
              </a:spcAft>
              <a:defRPr>
                <a:solidFill>
                  <a:schemeClr val="tx1"/>
                </a:solidFill>
                <a:latin typeface="Arial" pitchFamily="34" charset="0"/>
              </a:defRPr>
            </a:lvl8pPr>
            <a:lvl9pPr marL="3983038" indent="-238125" defTabSz="957263" fontAlgn="base">
              <a:spcBef>
                <a:spcPct val="0"/>
              </a:spcBef>
              <a:spcAft>
                <a:spcPct val="0"/>
              </a:spcAft>
              <a:defRPr>
                <a:solidFill>
                  <a:schemeClr val="tx1"/>
                </a:solidFill>
                <a:latin typeface="Arial" pitchFamily="34" charset="0"/>
              </a:defRPr>
            </a:lvl9pPr>
          </a:lstStyle>
          <a:p>
            <a:pPr fontAlgn="base">
              <a:spcBef>
                <a:spcPct val="20000"/>
              </a:spcBef>
              <a:spcAft>
                <a:spcPct val="0"/>
              </a:spcAft>
            </a:pPr>
            <a:r>
              <a:rPr lang="en-US" altLang="en-US" sz="3400" smtClean="0">
                <a:solidFill>
                  <a:srgbClr val="000000"/>
                </a:solidFill>
              </a:rPr>
              <a:t>A/Prof Brian Cox</a:t>
            </a:r>
          </a:p>
          <a:p>
            <a:pPr fontAlgn="base">
              <a:spcBef>
                <a:spcPct val="20000"/>
              </a:spcBef>
              <a:spcAft>
                <a:spcPct val="0"/>
              </a:spcAft>
            </a:pPr>
            <a:r>
              <a:rPr lang="en-NZ" altLang="en-US" sz="1900" smtClean="0">
                <a:solidFill>
                  <a:srgbClr val="000000"/>
                </a:solidFill>
              </a:rPr>
              <a:t>Cancer Epidemiologist</a:t>
            </a:r>
          </a:p>
          <a:p>
            <a:pPr fontAlgn="base">
              <a:spcBef>
                <a:spcPct val="20000"/>
              </a:spcBef>
              <a:spcAft>
                <a:spcPct val="0"/>
              </a:spcAft>
            </a:pPr>
            <a:r>
              <a:rPr lang="en-NZ" altLang="en-US" sz="1900" smtClean="0">
                <a:solidFill>
                  <a:srgbClr val="000000"/>
                </a:solidFill>
              </a:rPr>
              <a:t>Dunedin</a:t>
            </a:r>
          </a:p>
        </p:txBody>
      </p:sp>
      <p:pic>
        <p:nvPicPr>
          <p:cNvPr id="92171"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143000"/>
            <a:ext cx="1843088"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72"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343400"/>
            <a:ext cx="8077200"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40664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986895"/>
          </a:xfrm>
        </p:spPr>
        <p:txBody>
          <a:bodyPr anchor="t">
            <a:normAutofit/>
          </a:bodyPr>
          <a:lstStyle/>
          <a:p>
            <a:pPr algn="ctr"/>
            <a:r>
              <a:rPr lang="en-AU" sz="2800" dirty="0" smtClean="0">
                <a:solidFill>
                  <a:schemeClr val="tx1"/>
                </a:solidFill>
              </a:rPr>
              <a:t>Estimate of iatrogenic illness and death from PSA testing in New Zealand to 2012</a:t>
            </a:r>
            <a:endParaRPr lang="en-AU" sz="2800" dirty="0">
              <a:solidFill>
                <a:schemeClr val="tx1"/>
              </a:solidFill>
            </a:endParaRPr>
          </a:p>
        </p:txBody>
      </p:sp>
      <p:graphicFrame>
        <p:nvGraphicFramePr>
          <p:cNvPr id="5" name="Table 4"/>
          <p:cNvGraphicFramePr>
            <a:graphicFrameLocks noGrp="1"/>
          </p:cNvGraphicFramePr>
          <p:nvPr/>
        </p:nvGraphicFramePr>
        <p:xfrm>
          <a:off x="829734" y="1261533"/>
          <a:ext cx="6861468" cy="4795996"/>
        </p:xfrm>
        <a:graphic>
          <a:graphicData uri="http://schemas.openxmlformats.org/drawingml/2006/table">
            <a:tbl>
              <a:tblPr/>
              <a:tblGrid>
                <a:gridCol w="1854200"/>
                <a:gridCol w="2019598"/>
                <a:gridCol w="1502181"/>
                <a:gridCol w="1485489"/>
              </a:tblGrid>
              <a:tr h="203568">
                <a:tc>
                  <a:txBody>
                    <a:bodyPr/>
                    <a:lstStyle/>
                    <a:p>
                      <a:pPr algn="l" fontAlgn="b"/>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dirty="0">
                          <a:latin typeface="Verdana"/>
                        </a:rPr>
                        <a:t>Proportion</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a:latin typeface="Verdana"/>
                        </a:rPr>
                        <a:t>DXT</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a:latin typeface="Verdana"/>
                        </a:rPr>
                        <a:t>Surgery</a:t>
                      </a: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203568">
                <a:tc>
                  <a:txBody>
                    <a:bodyPr/>
                    <a:lstStyle/>
                    <a:p>
                      <a:pPr algn="l" fontAlgn="b"/>
                      <a:endParaRPr lang="en-US" sz="1000" b="1"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dirty="0" smtClean="0">
                          <a:latin typeface="Verdana"/>
                        </a:rPr>
                        <a:t>treated 50%</a:t>
                      </a:r>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dirty="0" smtClean="0">
                          <a:latin typeface="Verdana"/>
                        </a:rPr>
                        <a:t>70%</a:t>
                      </a:r>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dirty="0" smtClean="0">
                          <a:latin typeface="Verdana"/>
                        </a:rPr>
                        <a:t>30%</a:t>
                      </a:r>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203568">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1000" b="1" i="0" u="none" strike="noStrike" dirty="0" smtClean="0">
                          <a:latin typeface="Verdana"/>
                        </a:rPr>
                        <a:t>Number </a:t>
                      </a:r>
                      <a:r>
                        <a:rPr lang="en-US" sz="1000" b="1" i="0" u="none" strike="noStrike" dirty="0" err="1" smtClean="0">
                          <a:latin typeface="Verdana"/>
                        </a:rPr>
                        <a:t>overdiagnosed</a:t>
                      </a:r>
                      <a:endParaRPr lang="en-US" sz="1000" b="1" i="0" u="none" strike="noStrike" dirty="0" smtClean="0">
                        <a:latin typeface="Verdana"/>
                      </a:endParaRPr>
                    </a:p>
                    <a:p>
                      <a:pPr algn="r" fontAlgn="b"/>
                      <a:r>
                        <a:rPr lang="en-US" sz="1000" b="1" i="0" u="none" strike="noStrike" dirty="0" smtClean="0">
                          <a:latin typeface="Verdana"/>
                        </a:rPr>
                        <a:t>19390</a:t>
                      </a:r>
                      <a:endParaRPr lang="en-US" sz="1000" b="1"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1" i="0" u="none" strike="noStrike" dirty="0" smtClean="0">
                          <a:latin typeface="Verdana"/>
                        </a:rPr>
                        <a:t>9695</a:t>
                      </a:r>
                      <a:endParaRPr lang="en-US" sz="1000" b="1" i="0" u="none" strike="noStrike" dirty="0">
                        <a:latin typeface="Verdana"/>
                      </a:endParaRPr>
                    </a:p>
                  </a:txBody>
                  <a:tcPr marL="12700" marR="12700" marT="12700" marB="0" anchor="b">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1" i="0" u="none" strike="noStrike" dirty="0">
                          <a:latin typeface="Verdana"/>
                        </a:rPr>
                        <a:t>6787</a:t>
                      </a:r>
                    </a:p>
                  </a:txBody>
                  <a:tcPr marL="12700" marR="12700" marT="12700" marB="0" anchor="b">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1" i="0" u="none" strike="noStrike" dirty="0">
                          <a:latin typeface="Verdana"/>
                        </a:rPr>
                        <a:t>2909</a:t>
                      </a:r>
                    </a:p>
                  </a:txBody>
                  <a:tcPr marL="12700" marR="12700" marT="12700" marB="0" anchor="b">
                    <a:lnL>
                      <a:noFill/>
                    </a:lnL>
                    <a:lnR>
                      <a:noFill/>
                    </a:lnR>
                    <a:lnT>
                      <a:noFill/>
                    </a:lnT>
                    <a:lnB>
                      <a:noFill/>
                    </a:lnB>
                    <a:lnTlToBr w="12700" cmpd="sng">
                      <a:noFill/>
                      <a:prstDash val="solid"/>
                    </a:lnTlToBr>
                    <a:lnBlToTr w="12700" cmpd="sng">
                      <a:noFill/>
                      <a:prstDash val="solid"/>
                    </a:lnBlToTr>
                  </a:tcPr>
                </a:tc>
              </a:tr>
              <a:tr h="203568">
                <a:tc gridSpan="2">
                  <a:txBody>
                    <a:bodyPr/>
                    <a:lstStyle/>
                    <a:p>
                      <a:pPr algn="l" fontAlgn="b"/>
                      <a:r>
                        <a:rPr lang="en-US" sz="1000" b="0" i="0" u="none" strike="noStrike" dirty="0">
                          <a:latin typeface="Verdana"/>
                        </a:rPr>
                        <a:t>Estimated number of biopsies</a:t>
                      </a:r>
                    </a:p>
                  </a:txBody>
                  <a:tcPr marL="12700" marR="12700" marT="12700" marB="0" anchor="ctr">
                    <a:lnL>
                      <a:noFill/>
                    </a:lnL>
                    <a:lnR>
                      <a:noFill/>
                    </a:lnR>
                    <a:lnT>
                      <a:noFill/>
                    </a:lnT>
                    <a:lnB>
                      <a:noFill/>
                    </a:lnB>
                    <a:lnTlToBr w="12700" cmpd="sng">
                      <a:noFill/>
                      <a:prstDash val="solid"/>
                    </a:lnTlToBr>
                    <a:lnBlToTr w="12700" cmpd="sng">
                      <a:noFill/>
                      <a:prstDash val="solid"/>
                    </a:lnBlToTr>
                  </a:tcPr>
                </a:tc>
                <a:tc hMerge="1">
                  <a:txBody>
                    <a:bodyPr/>
                    <a:lstStyle/>
                    <a:p>
                      <a:endParaRPr lang="en-AU"/>
                    </a:p>
                  </a:txBody>
                  <a:tcPr/>
                </a:tc>
                <a:tc>
                  <a:txBody>
                    <a:bodyPr/>
                    <a:lstStyle/>
                    <a:p>
                      <a:pPr algn="ctr" fontAlgn="b"/>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203568">
                <a:tc>
                  <a:txBody>
                    <a:bodyPr/>
                    <a:lstStyle/>
                    <a:p>
                      <a:pPr algn="r" fontAlgn="b"/>
                      <a:r>
                        <a:rPr lang="en-US" sz="1000" b="0" i="0" u="none" strike="noStrike" dirty="0">
                          <a:latin typeface="Verdana"/>
                        </a:rPr>
                        <a:t>193900</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203568">
                <a:tc>
                  <a:txBody>
                    <a:bodyPr/>
                    <a:lstStyle/>
                    <a:p>
                      <a:pPr algn="l" fontAlgn="b"/>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dirty="0">
                          <a:latin typeface="Verdana"/>
                        </a:rPr>
                        <a:t>proportion affected</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dirty="0">
                          <a:latin typeface="Verdana"/>
                        </a:rPr>
                        <a:t>number afflicted</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a:latin typeface="Verdana"/>
                        </a:rPr>
                        <a:t>number afflicted</a:t>
                      </a: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203568">
                <a:tc>
                  <a:txBody>
                    <a:bodyPr/>
                    <a:lstStyle/>
                    <a:p>
                      <a:pPr algn="l" fontAlgn="b"/>
                      <a:r>
                        <a:rPr lang="en-US" sz="1000" b="1" i="0" u="none" strike="noStrike" dirty="0">
                          <a:latin typeface="Verdana"/>
                        </a:rPr>
                        <a:t>DXT</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203568">
                <a:tc>
                  <a:txBody>
                    <a:bodyPr/>
                    <a:lstStyle/>
                    <a:p>
                      <a:pPr algn="l" fontAlgn="b"/>
                      <a:r>
                        <a:rPr lang="en-US" sz="1000" b="0" i="0" u="none" strike="noStrike">
                          <a:latin typeface="Verdana"/>
                        </a:rPr>
                        <a:t>Faecal incontinence</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dirty="0" smtClean="0">
                          <a:latin typeface="Verdana"/>
                        </a:rPr>
                        <a:t>3%</a:t>
                      </a:r>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a:latin typeface="Verdana"/>
                        </a:rPr>
                        <a:t>204</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203568">
                <a:tc>
                  <a:txBody>
                    <a:bodyPr/>
                    <a:lstStyle/>
                    <a:p>
                      <a:pPr algn="l" fontAlgn="b"/>
                      <a:r>
                        <a:rPr lang="en-US" sz="1000" b="0" i="0" u="none" strike="noStrike" dirty="0" smtClean="0">
                          <a:latin typeface="Verdana"/>
                        </a:rPr>
                        <a:t>Urinary incontinence</a:t>
                      </a:r>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dirty="0" smtClean="0">
                          <a:latin typeface="Verdana"/>
                        </a:rPr>
                        <a:t>5%</a:t>
                      </a:r>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a:latin typeface="Verdana"/>
                        </a:rPr>
                        <a:t>339</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203568">
                <a:tc>
                  <a:txBody>
                    <a:bodyPr/>
                    <a:lstStyle/>
                    <a:p>
                      <a:pPr algn="l" fontAlgn="b"/>
                      <a:r>
                        <a:rPr lang="en-US" sz="1000" b="0" i="0" u="none" strike="noStrike">
                          <a:latin typeface="Verdana"/>
                        </a:rPr>
                        <a:t>Impotence</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dirty="0" smtClean="0">
                          <a:latin typeface="Verdana"/>
                        </a:rPr>
                        <a:t>15%</a:t>
                      </a:r>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dirty="0">
                          <a:latin typeface="Verdana"/>
                        </a:rPr>
                        <a:t>1018</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203568">
                <a:tc>
                  <a:txBody>
                    <a:bodyPr/>
                    <a:lstStyle/>
                    <a:p>
                      <a:pPr algn="l" fontAlgn="b"/>
                      <a:r>
                        <a:rPr lang="en-US" sz="1000" b="1" i="0" u="none" strike="noStrike" dirty="0">
                          <a:latin typeface="Verdana"/>
                        </a:rPr>
                        <a:t>Total DXT</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1" i="0" u="none" strike="noStrike" dirty="0">
                          <a:latin typeface="Verdana"/>
                        </a:rPr>
                        <a:t>1561</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203568">
                <a:tc>
                  <a:txBody>
                    <a:bodyPr/>
                    <a:lstStyle/>
                    <a:p>
                      <a:pPr algn="l"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203568">
                <a:tc>
                  <a:txBody>
                    <a:bodyPr/>
                    <a:lstStyle/>
                    <a:p>
                      <a:pPr algn="l" fontAlgn="b"/>
                      <a:r>
                        <a:rPr lang="en-US" sz="1000" b="1" i="0" u="none" strike="noStrike">
                          <a:latin typeface="Verdana"/>
                        </a:rPr>
                        <a:t>Surgery</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203568">
                <a:tc>
                  <a:txBody>
                    <a:bodyPr/>
                    <a:lstStyle/>
                    <a:p>
                      <a:pPr algn="l" fontAlgn="b"/>
                      <a:r>
                        <a:rPr lang="en-US" sz="1000" b="0" i="0" u="none" strike="noStrike">
                          <a:latin typeface="Verdana"/>
                        </a:rPr>
                        <a:t>Faecal incontinence</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dirty="0" smtClean="0">
                          <a:latin typeface="Verdana"/>
                        </a:rPr>
                        <a:t>0%</a:t>
                      </a:r>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a:latin typeface="Verdana"/>
                        </a:rPr>
                        <a:t>0</a:t>
                      </a: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203568">
                <a:tc>
                  <a:txBody>
                    <a:bodyPr/>
                    <a:lstStyle/>
                    <a:p>
                      <a:pPr algn="l" fontAlgn="b"/>
                      <a:r>
                        <a:rPr lang="en-US" sz="1000" b="0" i="0" u="none" strike="noStrike" dirty="0" smtClean="0">
                          <a:latin typeface="Verdana"/>
                        </a:rPr>
                        <a:t>Urinary </a:t>
                      </a:r>
                      <a:r>
                        <a:rPr lang="en-US" sz="1000" b="0" i="0" u="none" strike="noStrike" dirty="0">
                          <a:latin typeface="Verdana"/>
                        </a:rPr>
                        <a:t>incontinence</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dirty="0" smtClean="0">
                          <a:latin typeface="Verdana"/>
                        </a:rPr>
                        <a:t>10%</a:t>
                      </a:r>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a:latin typeface="Verdana"/>
                        </a:rPr>
                        <a:t>291</a:t>
                      </a: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203568">
                <a:tc>
                  <a:txBody>
                    <a:bodyPr/>
                    <a:lstStyle/>
                    <a:p>
                      <a:pPr algn="l" fontAlgn="b"/>
                      <a:r>
                        <a:rPr lang="en-US" sz="1000" b="0" i="0" u="none" strike="noStrike">
                          <a:latin typeface="Verdana"/>
                        </a:rPr>
                        <a:t>Impotence</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dirty="0" smtClean="0">
                          <a:latin typeface="Verdana"/>
                        </a:rPr>
                        <a:t>20%</a:t>
                      </a:r>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a:latin typeface="Verdana"/>
                        </a:rPr>
                        <a:t>582</a:t>
                      </a: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203568">
                <a:tc>
                  <a:txBody>
                    <a:bodyPr/>
                    <a:lstStyle/>
                    <a:p>
                      <a:pPr algn="l" fontAlgn="b"/>
                      <a:r>
                        <a:rPr lang="en-US" sz="1000" b="1" i="0" u="none" strike="noStrike">
                          <a:latin typeface="Verdana"/>
                        </a:rPr>
                        <a:t>Total surgery</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1" i="0" u="none" strike="noStrike" dirty="0">
                          <a:latin typeface="Verdana"/>
                        </a:rPr>
                        <a:t>873</a:t>
                      </a: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203568">
                <a:tc>
                  <a:txBody>
                    <a:bodyPr/>
                    <a:lstStyle/>
                    <a:p>
                      <a:pPr algn="l"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203568">
                <a:tc>
                  <a:txBody>
                    <a:bodyPr/>
                    <a:lstStyle/>
                    <a:p>
                      <a:pPr algn="l" fontAlgn="b"/>
                      <a:r>
                        <a:rPr lang="en-US" sz="1000" b="1" i="0" u="none" strike="noStrike" dirty="0">
                          <a:latin typeface="Verdana"/>
                        </a:rPr>
                        <a:t>Overall iatrogenic illness</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1"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1" i="0" u="none" strike="noStrike" dirty="0">
                          <a:latin typeface="Verdana"/>
                        </a:rPr>
                        <a:t>2433</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203568">
                <a:tc>
                  <a:txBody>
                    <a:bodyPr/>
                    <a:lstStyle/>
                    <a:p>
                      <a:pPr algn="l" fontAlgn="b"/>
                      <a:r>
                        <a:rPr lang="en-US" sz="1000" b="1" i="0" u="none" strike="noStrike">
                          <a:latin typeface="Verdana"/>
                        </a:rPr>
                        <a:t>Mortality from treatment</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dirty="0" smtClean="0">
                          <a:latin typeface="Verdana"/>
                        </a:rPr>
                        <a:t>1 per 400</a:t>
                      </a:r>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1" i="0" u="none" strike="noStrike" dirty="0">
                          <a:latin typeface="Verdana"/>
                        </a:rPr>
                        <a:t>24</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203568">
                <a:tc>
                  <a:txBody>
                    <a:bodyPr/>
                    <a:lstStyle/>
                    <a:p>
                      <a:pPr algn="l" fontAlgn="b"/>
                      <a:r>
                        <a:rPr lang="en-US" sz="1000" b="1" i="0" u="none" strike="noStrike" dirty="0">
                          <a:latin typeface="Verdana"/>
                        </a:rPr>
                        <a:t>Mortality from biopsy</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0" i="0" u="none" strike="noStrike" dirty="0" smtClean="0">
                          <a:latin typeface="Verdana"/>
                        </a:rPr>
                        <a:t>1 per 2,000</a:t>
                      </a:r>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1" i="0" u="none" strike="noStrike" dirty="0">
                          <a:latin typeface="Verdana"/>
                        </a:rPr>
                        <a:t>97</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203568">
                <a:tc>
                  <a:txBody>
                    <a:bodyPr/>
                    <a:lstStyle/>
                    <a:p>
                      <a:pPr algn="l"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203568">
                <a:tc>
                  <a:txBody>
                    <a:bodyPr/>
                    <a:lstStyle/>
                    <a:p>
                      <a:pPr algn="l" fontAlgn="b"/>
                      <a:r>
                        <a:rPr lang="en-US" sz="1000" b="1" i="0" u="none" strike="noStrike" dirty="0">
                          <a:latin typeface="Verdana"/>
                        </a:rPr>
                        <a:t>Total iatrogenic mortality</a:t>
                      </a: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r>
                        <a:rPr lang="en-US" sz="1000" b="1" i="0" u="none" strike="noStrike" dirty="0" smtClean="0">
                          <a:latin typeface="Verdana"/>
                        </a:rPr>
                        <a:t>121</a:t>
                      </a:r>
                      <a:endParaRPr lang="en-US" sz="1000" b="1"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ctr" fontAlgn="b"/>
                      <a:endParaRPr lang="en-US" sz="1000" b="0" i="0" u="none" strike="noStrike" dirty="0">
                        <a:latin typeface="Verdana"/>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49400"/>
            <a:ext cx="8229600" cy="4500562"/>
          </a:xfrm>
        </p:spPr>
        <p:txBody>
          <a:bodyPr/>
          <a:lstStyle/>
          <a:p>
            <a:pPr>
              <a:spcAft>
                <a:spcPts val="1200"/>
              </a:spcAft>
            </a:pPr>
            <a:r>
              <a:rPr lang="en-AU" sz="2200" dirty="0" smtClean="0"/>
              <a:t>Despite PSA testing of asymptomatic men (PSA screening) since 1993 in New Zealand, there is little evidence that prostate cancer mortality has declined as a result.</a:t>
            </a:r>
          </a:p>
          <a:p>
            <a:pPr>
              <a:spcAft>
                <a:spcPts val="1200"/>
              </a:spcAft>
            </a:pPr>
            <a:r>
              <a:rPr lang="en-AU" sz="2200" dirty="0" smtClean="0"/>
              <a:t>It is estimated that since PSA testing began in New Zealand, about 19,000 men have had a diagnosis of prostate cancer that would not have developed symptoms or threatened their life.</a:t>
            </a:r>
          </a:p>
          <a:p>
            <a:pPr>
              <a:spcAft>
                <a:spcPts val="1200"/>
              </a:spcAft>
            </a:pPr>
            <a:r>
              <a:rPr lang="en-AU" sz="2200" dirty="0" smtClean="0"/>
              <a:t>Of the 19,000 men, it is estimated that about 2,400 have had chronic impotence, chronic urinary incontinence, or chronic faecal incontinence as the result of their treatment.</a:t>
            </a:r>
            <a:endParaRPr lang="en-AU" sz="2200" dirty="0"/>
          </a:p>
        </p:txBody>
      </p:sp>
      <p:sp>
        <p:nvSpPr>
          <p:cNvPr id="3" name="Title 2"/>
          <p:cNvSpPr>
            <a:spLocks noGrp="1"/>
          </p:cNvSpPr>
          <p:nvPr>
            <p:ph type="title"/>
          </p:nvPr>
        </p:nvSpPr>
        <p:spPr/>
        <p:txBody>
          <a:bodyPr>
            <a:normAutofit/>
          </a:bodyPr>
          <a:lstStyle/>
          <a:p>
            <a:pPr algn="ctr"/>
            <a:r>
              <a:rPr lang="en-AU" sz="3200" dirty="0" smtClean="0">
                <a:solidFill>
                  <a:schemeClr val="tx1"/>
                </a:solidFill>
              </a:rPr>
              <a:t>Key information for patients, their spouses and their families</a:t>
            </a:r>
            <a:endParaRPr lang="en-AU" sz="3200" dirty="0">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3484562"/>
          </a:xfrm>
        </p:spPr>
        <p:txBody>
          <a:bodyPr>
            <a:normAutofit/>
          </a:bodyPr>
          <a:lstStyle/>
          <a:p>
            <a:r>
              <a:rPr lang="en-US" sz="2800" dirty="0" smtClean="0">
                <a:solidFill>
                  <a:schemeClr val="tx1"/>
                </a:solidFill>
              </a:rPr>
              <a:t>Screening men for prostate-specific antigen (PSA), the most commonly used tool for detecting prostate cancer, has become a "hugely expensive public health disaster," says the researcher who discovered PSA in 1970.</a:t>
            </a:r>
            <a:br>
              <a:rPr lang="en-US" sz="2800" dirty="0" smtClean="0">
                <a:solidFill>
                  <a:schemeClr val="tx1"/>
                </a:solidFill>
              </a:rPr>
            </a:br>
            <a:r>
              <a:rPr lang="en-US" sz="1800" dirty="0" smtClean="0">
                <a:solidFill>
                  <a:schemeClr val="tx1"/>
                </a:solidFill>
              </a:rPr>
              <a:t>(March 11, 2010) </a:t>
            </a:r>
            <a:endParaRPr lang="en-AU" sz="1800" dirty="0" smtClean="0">
              <a:solidFill>
                <a:schemeClr val="tx1"/>
              </a:solidFill>
            </a:endParaRPr>
          </a:p>
        </p:txBody>
      </p:sp>
      <p:sp>
        <p:nvSpPr>
          <p:cNvPr id="4" name="TextBox 3"/>
          <p:cNvSpPr txBox="1"/>
          <p:nvPr/>
        </p:nvSpPr>
        <p:spPr>
          <a:xfrm>
            <a:off x="567267" y="5033963"/>
            <a:ext cx="8119533" cy="923330"/>
          </a:xfrm>
          <a:prstGeom prst="rect">
            <a:avLst/>
          </a:prstGeom>
          <a:noFill/>
        </p:spPr>
        <p:txBody>
          <a:bodyPr wrap="square" rtlCol="0">
            <a:spAutoFit/>
          </a:bodyPr>
          <a:lstStyle/>
          <a:p>
            <a:r>
              <a:rPr lang="en-US" dirty="0" smtClean="0"/>
              <a:t>Richard </a:t>
            </a:r>
            <a:r>
              <a:rPr lang="en-US" dirty="0" err="1" smtClean="0"/>
              <a:t>Ablin</a:t>
            </a:r>
            <a:r>
              <a:rPr lang="en-US" dirty="0" smtClean="0"/>
              <a:t>, PhD, </a:t>
            </a:r>
            <a:r>
              <a:rPr lang="en-US" dirty="0" err="1" smtClean="0"/>
              <a:t>DSc</a:t>
            </a:r>
            <a:r>
              <a:rPr lang="en-US" dirty="0" smtClean="0"/>
              <a:t> (Hon.) research professor of </a:t>
            </a:r>
            <a:r>
              <a:rPr lang="en-US" dirty="0" err="1" smtClean="0"/>
              <a:t>immunobiology</a:t>
            </a:r>
            <a:r>
              <a:rPr lang="en-US" dirty="0" smtClean="0"/>
              <a:t> and pathology at the University of Arizona College of Medicine in Tucson.</a:t>
            </a:r>
            <a:r>
              <a:rPr lang="en-AU" dirty="0" smtClean="0"/>
              <a:t> </a:t>
            </a:r>
            <a:endParaRPr lang="en-AU" dirty="0"/>
          </a:p>
        </p:txBody>
      </p:sp>
      <p:pic>
        <p:nvPicPr>
          <p:cNvPr id="5" name="Picture 4" descr="Ablin_website_Pic.jpg"/>
          <p:cNvPicPr>
            <a:picLocks noChangeAspect="1"/>
          </p:cNvPicPr>
          <p:nvPr/>
        </p:nvPicPr>
        <p:blipFill>
          <a:blip r:embed="rId2"/>
          <a:stretch>
            <a:fillRect/>
          </a:stretch>
        </p:blipFill>
        <p:spPr>
          <a:xfrm>
            <a:off x="3744913" y="3078163"/>
            <a:ext cx="1587500" cy="19558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17349" y="1845734"/>
            <a:ext cx="8176318" cy="1323439"/>
          </a:xfrm>
          <a:prstGeom prst="rect">
            <a:avLst/>
          </a:prstGeom>
        </p:spPr>
        <p:txBody>
          <a:bodyPr vert="horz" wrap="square" lIns="91440" tIns="45720" rIns="91440" bIns="45720" rtlCol="0" anchor="t">
            <a:noAutofit/>
          </a:bodyPr>
          <a:lstStyle/>
          <a:p>
            <a:pPr marL="0" marR="0" lvl="0" indent="0" algn="l" defTabSz="457200" rtl="0" eaLnBrk="1" fontAlgn="auto" latinLnBrk="0" hangingPunct="1">
              <a:lnSpc>
                <a:spcPct val="100000"/>
              </a:lnSpc>
              <a:spcBef>
                <a:spcPct val="0"/>
              </a:spcBef>
              <a:spcAft>
                <a:spcPts val="3000"/>
              </a:spcAft>
              <a:buClrTx/>
              <a:buSzTx/>
              <a:buFontTx/>
              <a:buNone/>
              <a:tabLst/>
              <a:defRPr/>
            </a:pPr>
            <a:r>
              <a:rPr kumimoji="0" lang="en-US" sz="1600" b="0" i="0" u="none" strike="noStrike" kern="1200" cap="none" spc="0" normalizeH="0" baseline="0" noProof="0" dirty="0" smtClean="0">
                <a:ln>
                  <a:noFill/>
                </a:ln>
                <a:solidFill>
                  <a:schemeClr val="tx1"/>
                </a:solidFill>
                <a:effectLst/>
                <a:uLnTx/>
                <a:uFillTx/>
                <a:latin typeface="+mj-lt"/>
                <a:ea typeface="+mj-ea"/>
                <a:cs typeface="+mj-cs"/>
              </a:rPr>
              <a:t>U.S. Preventive Services Task Force (USPSTF) gave PSA screening a grade of “D”.</a:t>
            </a:r>
            <a:br>
              <a:rPr kumimoji="0" lang="en-US" sz="1600" b="0" i="0" u="none" strike="noStrike" kern="1200" cap="none" spc="0" normalizeH="0" baseline="0" noProof="0" dirty="0" smtClean="0">
                <a:ln>
                  <a:noFill/>
                </a:ln>
                <a:solidFill>
                  <a:schemeClr val="tx1"/>
                </a:solidFill>
                <a:effectLst/>
                <a:uLnTx/>
                <a:uFillTx/>
                <a:latin typeface="+mj-lt"/>
                <a:ea typeface="+mj-ea"/>
                <a:cs typeface="+mj-cs"/>
              </a:rPr>
            </a:br>
            <a:r>
              <a:rPr kumimoji="0" lang="en-US" sz="1600" b="0" i="0" u="none" strike="noStrike" kern="1200" cap="none" spc="0" normalizeH="0" baseline="0" noProof="0" dirty="0" smtClean="0">
                <a:ln>
                  <a:noFill/>
                </a:ln>
                <a:solidFill>
                  <a:schemeClr val="tx1"/>
                </a:solidFill>
                <a:effectLst/>
                <a:uLnTx/>
                <a:uFillTx/>
                <a:latin typeface="+mj-lt"/>
                <a:ea typeface="+mj-ea"/>
                <a:cs typeface="+mj-cs"/>
              </a:rPr>
              <a:t/>
            </a:r>
            <a:br>
              <a:rPr kumimoji="0" lang="en-US" sz="1600" b="0" i="0" u="none" strike="noStrike" kern="1200" cap="none" spc="0" normalizeH="0" baseline="0" noProof="0" dirty="0" smtClean="0">
                <a:ln>
                  <a:noFill/>
                </a:ln>
                <a:solidFill>
                  <a:schemeClr val="tx1"/>
                </a:solidFill>
                <a:effectLst/>
                <a:uLnTx/>
                <a:uFillTx/>
                <a:latin typeface="+mj-lt"/>
                <a:ea typeface="+mj-ea"/>
                <a:cs typeface="+mj-cs"/>
              </a:rPr>
            </a:br>
            <a:r>
              <a:rPr kumimoji="0" lang="en-US" sz="1600" b="0" i="0" u="none" strike="noStrike" kern="1200" cap="none" spc="0" normalizeH="0" baseline="0" noProof="0" dirty="0" smtClean="0">
                <a:ln>
                  <a:noFill/>
                </a:ln>
                <a:solidFill>
                  <a:schemeClr val="tx1"/>
                </a:solidFill>
                <a:effectLst/>
                <a:uLnTx/>
                <a:uFillTx/>
                <a:latin typeface="+mj-lt"/>
                <a:ea typeface="+mj-ea"/>
                <a:cs typeface="+mj-cs"/>
              </a:rPr>
              <a:t>This is a recommendation against PSA-based screening for men of any age. </a:t>
            </a:r>
            <a:br>
              <a:rPr kumimoji="0" lang="en-US" sz="1600" b="0" i="0" u="none" strike="noStrike" kern="1200" cap="none" spc="0" normalizeH="0" baseline="0" noProof="0" dirty="0" smtClean="0">
                <a:ln>
                  <a:noFill/>
                </a:ln>
                <a:solidFill>
                  <a:schemeClr val="tx1"/>
                </a:solidFill>
                <a:effectLst/>
                <a:uLnTx/>
                <a:uFillTx/>
                <a:latin typeface="+mj-lt"/>
                <a:ea typeface="+mj-ea"/>
                <a:cs typeface="+mj-cs"/>
              </a:rPr>
            </a:br>
            <a:r>
              <a:rPr kumimoji="0" lang="en-US" sz="1600" b="0" i="0" u="none" strike="noStrike" kern="1200" cap="none" spc="0" normalizeH="0" baseline="0" noProof="0" dirty="0" smtClean="0">
                <a:ln>
                  <a:noFill/>
                </a:ln>
                <a:solidFill>
                  <a:schemeClr val="tx1"/>
                </a:solidFill>
                <a:effectLst/>
                <a:uLnTx/>
                <a:uFillTx/>
                <a:latin typeface="+mj-lt"/>
                <a:ea typeface="+mj-ea"/>
                <a:cs typeface="+mj-cs"/>
              </a:rPr>
              <a:t/>
            </a:r>
            <a:br>
              <a:rPr kumimoji="0" lang="en-US" sz="1600" b="0" i="0" u="none" strike="noStrike" kern="1200" cap="none" spc="0" normalizeH="0" baseline="0" noProof="0" dirty="0" smtClean="0">
                <a:ln>
                  <a:noFill/>
                </a:ln>
                <a:solidFill>
                  <a:schemeClr val="tx1"/>
                </a:solidFill>
                <a:effectLst/>
                <a:uLnTx/>
                <a:uFillTx/>
                <a:latin typeface="+mj-lt"/>
                <a:ea typeface="+mj-ea"/>
                <a:cs typeface="+mj-cs"/>
              </a:rPr>
            </a:br>
            <a:r>
              <a:rPr kumimoji="0" lang="en-US" sz="1600" b="0" i="0" u="none" strike="noStrike" kern="1200" cap="none" spc="0" normalizeH="0" baseline="0" noProof="0" dirty="0" smtClean="0">
                <a:ln>
                  <a:noFill/>
                </a:ln>
                <a:solidFill>
                  <a:schemeClr val="tx1"/>
                </a:solidFill>
                <a:effectLst/>
                <a:uLnTx/>
                <a:uFillTx/>
                <a:latin typeface="+mj-lt"/>
                <a:ea typeface="+mj-ea"/>
                <a:cs typeface="+mj-cs"/>
              </a:rPr>
              <a:t>The Task Force makes D recommendations when there is at least moderate certainty that the harms of an intervention equal or outweigh the benefits.</a:t>
            </a:r>
            <a:endParaRPr kumimoji="0" lang="en-AU" sz="16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5" name="Subtitle 2"/>
          <p:cNvSpPr txBox="1">
            <a:spLocks/>
          </p:cNvSpPr>
          <p:nvPr/>
        </p:nvSpPr>
        <p:spPr>
          <a:xfrm>
            <a:off x="417349" y="3533760"/>
            <a:ext cx="6400800" cy="1007532"/>
          </a:xfrm>
          <a:prstGeom prst="rect">
            <a:avLst/>
          </a:prstGeom>
        </p:spPr>
        <p:txBody>
          <a:bodyPr vert="horz" lIns="91440" tIns="45720" rIns="91440" bIns="45720" rtlCol="0">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Mass screening is also a lucrative business.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“It is difficult to get a man to understand something, when his salary depends on his not understanding it”.</a:t>
            </a:r>
            <a:endParaRPr kumimoji="0" lang="en-AU" sz="16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6" name="Picture 5"/>
          <p:cNvPicPr>
            <a:picLocks noChangeAspect="1"/>
          </p:cNvPicPr>
          <p:nvPr/>
        </p:nvPicPr>
        <p:blipFill>
          <a:blip r:embed="rId2"/>
          <a:stretch>
            <a:fillRect/>
          </a:stretch>
        </p:blipFill>
        <p:spPr>
          <a:xfrm>
            <a:off x="527416" y="293759"/>
            <a:ext cx="7930784" cy="1276731"/>
          </a:xfrm>
          <a:prstGeom prst="rect">
            <a:avLst/>
          </a:prstGeom>
        </p:spPr>
      </p:pic>
      <p:pic>
        <p:nvPicPr>
          <p:cNvPr id="7" name="Picture 6"/>
          <p:cNvPicPr>
            <a:picLocks noChangeAspect="1"/>
          </p:cNvPicPr>
          <p:nvPr/>
        </p:nvPicPr>
        <p:blipFill>
          <a:blip r:embed="rId3"/>
          <a:stretch>
            <a:fillRect/>
          </a:stretch>
        </p:blipFill>
        <p:spPr>
          <a:xfrm>
            <a:off x="527416" y="414867"/>
            <a:ext cx="5194300" cy="482600"/>
          </a:xfrm>
          <a:prstGeom prst="rect">
            <a:avLst/>
          </a:prstGeom>
        </p:spPr>
      </p:pic>
      <p:sp>
        <p:nvSpPr>
          <p:cNvPr id="9" name="TextBox 8"/>
          <p:cNvSpPr txBox="1"/>
          <p:nvPr/>
        </p:nvSpPr>
        <p:spPr>
          <a:xfrm>
            <a:off x="417349" y="4541292"/>
            <a:ext cx="8345651" cy="1077218"/>
          </a:xfrm>
          <a:prstGeom prst="rect">
            <a:avLst/>
          </a:prstGeom>
          <a:noFill/>
        </p:spPr>
        <p:txBody>
          <a:bodyPr wrap="square" rtlCol="0">
            <a:spAutoFit/>
          </a:bodyPr>
          <a:lstStyle/>
          <a:p>
            <a:r>
              <a:rPr lang="en-US" sz="1600" dirty="0" smtClean="0"/>
              <a:t>Although the Task Force statement is more pointed than those of other expert organizations, it is not incongruent with those recommendations. Yet, many advocates for prostate cancer screening have ignored the messages of caution of other organizations and continue to encourage screening without caveats.</a:t>
            </a:r>
            <a:endParaRPr lang="en-AU" sz="1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6126" y="1481138"/>
            <a:ext cx="8400674" cy="4525962"/>
          </a:xfrm>
        </p:spPr>
        <p:txBody>
          <a:bodyPr/>
          <a:lstStyle/>
          <a:p>
            <a:pPr>
              <a:spcAft>
                <a:spcPts val="1200"/>
              </a:spcAft>
            </a:pPr>
            <a:r>
              <a:rPr lang="en-US" sz="1600" b="1" u="sng" dirty="0" smtClean="0"/>
              <a:t>Guideline Statement 1: </a:t>
            </a:r>
            <a:r>
              <a:rPr lang="en-US" sz="1600" b="1" dirty="0" smtClean="0"/>
              <a:t>The Panel recommends against PSA screening in men under age 40 years. (</a:t>
            </a:r>
            <a:r>
              <a:rPr lang="en-US" sz="1600" b="1" i="1" dirty="0" smtClean="0"/>
              <a:t>Recommendation; Evidence Strength Grade C)</a:t>
            </a:r>
          </a:p>
          <a:p>
            <a:pPr>
              <a:spcAft>
                <a:spcPts val="1200"/>
              </a:spcAft>
            </a:pPr>
            <a:r>
              <a:rPr lang="en-US" sz="1600" b="1" u="sng" dirty="0" smtClean="0"/>
              <a:t>Guideline Statement 2: </a:t>
            </a:r>
            <a:r>
              <a:rPr lang="en-US" sz="1600" b="1" dirty="0" smtClean="0"/>
              <a:t>The Panel does not recommend routine screening in men between ages 40 to 54 years at average risk. (</a:t>
            </a:r>
            <a:r>
              <a:rPr lang="en-US" sz="1600" b="1" i="1" dirty="0" smtClean="0"/>
              <a:t>Recommendation; Evidence Strength Grade C)</a:t>
            </a:r>
          </a:p>
          <a:p>
            <a:pPr>
              <a:spcAft>
                <a:spcPts val="1200"/>
              </a:spcAft>
            </a:pPr>
            <a:r>
              <a:rPr lang="en-US" sz="1600" b="1" u="sng" dirty="0" smtClean="0"/>
              <a:t>Guideline Statement 3: </a:t>
            </a:r>
            <a:r>
              <a:rPr lang="en-US" sz="1600" b="1" dirty="0" smtClean="0"/>
              <a:t>The Panel strongly recommends shared decision-making for men age 55 to 69. (</a:t>
            </a:r>
            <a:r>
              <a:rPr lang="en-US" sz="1600" b="1" i="1" dirty="0" smtClean="0"/>
              <a:t>Standard; Evidence Strength Grade B)</a:t>
            </a:r>
          </a:p>
          <a:p>
            <a:pPr>
              <a:spcAft>
                <a:spcPts val="1200"/>
              </a:spcAft>
            </a:pPr>
            <a:r>
              <a:rPr lang="en-US" sz="1600" b="1" u="sng" dirty="0" smtClean="0"/>
              <a:t>Guideline Statement 4: </a:t>
            </a:r>
            <a:r>
              <a:rPr lang="en-US" sz="1600" b="1" dirty="0" smtClean="0"/>
              <a:t>To reduce the harms of screening, a routine screening interval of two years or more may be preferred over annual screening in those men who have participated in shared decision-making and decided on screening.</a:t>
            </a:r>
            <a:r>
              <a:rPr lang="en-US" sz="1600" dirty="0" smtClean="0"/>
              <a:t> (</a:t>
            </a:r>
            <a:r>
              <a:rPr lang="en-US" sz="1600" i="1" dirty="0" smtClean="0"/>
              <a:t>Option; Evidence Strength Grade C)</a:t>
            </a:r>
            <a:endParaRPr lang="en-US" sz="1600" b="1" i="1" dirty="0" smtClean="0"/>
          </a:p>
          <a:p>
            <a:pPr>
              <a:spcAft>
                <a:spcPts val="1200"/>
              </a:spcAft>
            </a:pPr>
            <a:r>
              <a:rPr lang="en-US" sz="1600" b="1" u="sng" dirty="0" smtClean="0"/>
              <a:t>Guideline Statement 5: </a:t>
            </a:r>
            <a:r>
              <a:rPr lang="en-US" sz="1600" b="1" dirty="0" smtClean="0"/>
              <a:t>The Panel does not recommend routine PSA screening in men age 70+ years or any man with less than a 10 to 15 year life expectancy. (</a:t>
            </a:r>
            <a:r>
              <a:rPr lang="en-US" sz="1600" b="1" i="1" dirty="0" smtClean="0"/>
              <a:t>Recommendation; Evidence Strength Grade C)</a:t>
            </a:r>
            <a:endParaRPr lang="en-AU" sz="1600" dirty="0"/>
          </a:p>
        </p:txBody>
      </p:sp>
      <p:sp>
        <p:nvSpPr>
          <p:cNvPr id="3" name="Title 2"/>
          <p:cNvSpPr>
            <a:spLocks noGrp="1"/>
          </p:cNvSpPr>
          <p:nvPr>
            <p:ph type="title"/>
          </p:nvPr>
        </p:nvSpPr>
        <p:spPr>
          <a:xfrm>
            <a:off x="2771718" y="750667"/>
            <a:ext cx="5915082" cy="730471"/>
          </a:xfrm>
        </p:spPr>
        <p:txBody>
          <a:bodyPr anchor="t">
            <a:normAutofit/>
          </a:bodyPr>
          <a:lstStyle/>
          <a:p>
            <a:r>
              <a:rPr lang="en-US" sz="1400" dirty="0" err="1" smtClean="0"/>
              <a:t>http://www.auanet.org/education/guidelines/prostate-cancer-detection.cfm</a:t>
            </a:r>
            <a:endParaRPr lang="en-AU" sz="1400" dirty="0"/>
          </a:p>
        </p:txBody>
      </p:sp>
      <p:pic>
        <p:nvPicPr>
          <p:cNvPr id="4" name="Picture 3"/>
          <p:cNvPicPr>
            <a:picLocks noChangeAspect="1"/>
          </p:cNvPicPr>
          <p:nvPr/>
        </p:nvPicPr>
        <p:blipFill>
          <a:blip r:embed="rId2"/>
          <a:stretch>
            <a:fillRect/>
          </a:stretch>
        </p:blipFill>
        <p:spPr>
          <a:xfrm>
            <a:off x="286126" y="84138"/>
            <a:ext cx="2413000" cy="123071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0"/>
            <a:ext cx="7772400" cy="1524000"/>
          </a:xfrm>
        </p:spPr>
        <p:txBody>
          <a:bodyPr anchor="ctr">
            <a:normAutofit/>
            <a:scene3d>
              <a:camera prst="orthographicFront"/>
              <a:lightRig rig="soft" dir="t"/>
            </a:scene3d>
            <a:sp3d prstMaterial="softEdge">
              <a:bevelT w="25400" h="25400"/>
            </a:sp3d>
          </a:bodyPr>
          <a:lstStyle/>
          <a:p>
            <a:pPr algn="ctr">
              <a:defRPr/>
            </a:pPr>
            <a:r>
              <a:rPr lang="en-AU" sz="3200" dirty="0" smtClean="0">
                <a:solidFill>
                  <a:schemeClr val="tx1"/>
                </a:solidFill>
                <a:effectLst/>
              </a:rPr>
              <a:t>Has PSA testing reduced prostate cancer mortality in New Zealand?</a:t>
            </a:r>
            <a:endParaRPr lang="en-AU" sz="3600" dirty="0">
              <a:solidFill>
                <a:schemeClr val="tx1"/>
              </a:solidFill>
              <a:effectLst/>
            </a:endParaRPr>
          </a:p>
        </p:txBody>
      </p:sp>
      <p:sp>
        <p:nvSpPr>
          <p:cNvPr id="14339" name="Subtitle 2"/>
          <p:cNvSpPr>
            <a:spLocks noGrp="1"/>
          </p:cNvSpPr>
          <p:nvPr>
            <p:ph type="subTitle" idx="1"/>
          </p:nvPr>
        </p:nvSpPr>
        <p:spPr>
          <a:xfrm>
            <a:off x="685800" y="3318933"/>
            <a:ext cx="7772400" cy="1744134"/>
          </a:xfrm>
        </p:spPr>
        <p:txBody>
          <a:bodyPr>
            <a:noAutofit/>
          </a:bodyPr>
          <a:lstStyle/>
          <a:p>
            <a:pPr marR="0" algn="l" eaLnBrk="1" hangingPunct="1"/>
            <a:r>
              <a:rPr lang="en-AU" sz="1800" i="1" dirty="0" smtClean="0">
                <a:solidFill>
                  <a:schemeClr val="tx1"/>
                </a:solidFill>
              </a:rPr>
              <a:t>Research Associate Professor Brian </a:t>
            </a:r>
            <a:r>
              <a:rPr lang="en-AU" sz="1800" i="1" dirty="0">
                <a:solidFill>
                  <a:schemeClr val="tx1"/>
                </a:solidFill>
              </a:rPr>
              <a:t>Cox</a:t>
            </a:r>
          </a:p>
          <a:p>
            <a:pPr marR="0" algn="l" eaLnBrk="1" hangingPunct="1"/>
            <a:r>
              <a:rPr lang="en-AU" sz="1800" i="1" dirty="0">
                <a:solidFill>
                  <a:schemeClr val="tx1"/>
                </a:solidFill>
              </a:rPr>
              <a:t>Hugh Adam Cancer Epidemiology Unit</a:t>
            </a:r>
          </a:p>
          <a:p>
            <a:pPr marR="0" algn="l" eaLnBrk="1" hangingPunct="1"/>
            <a:r>
              <a:rPr lang="en-AU" sz="1800" i="1" dirty="0">
                <a:solidFill>
                  <a:schemeClr val="tx1"/>
                </a:solidFill>
              </a:rPr>
              <a:t>Department of Preventive and Social </a:t>
            </a:r>
            <a:r>
              <a:rPr lang="en-AU" sz="1800" i="1" dirty="0" smtClean="0">
                <a:solidFill>
                  <a:schemeClr val="tx1"/>
                </a:solidFill>
              </a:rPr>
              <a:t>Medicine</a:t>
            </a:r>
          </a:p>
          <a:p>
            <a:pPr marR="0" algn="l" eaLnBrk="1" hangingPunct="1"/>
            <a:r>
              <a:rPr lang="en-AU" sz="1800" i="1" dirty="0" smtClean="0">
                <a:solidFill>
                  <a:schemeClr val="tx1"/>
                </a:solidFill>
              </a:rPr>
              <a:t>Dunedin School of Medicine</a:t>
            </a:r>
          </a:p>
          <a:p>
            <a:pPr marR="0" algn="l" eaLnBrk="1" hangingPunct="1"/>
            <a:r>
              <a:rPr lang="en-AU" sz="1800" i="1" dirty="0" smtClean="0">
                <a:solidFill>
                  <a:schemeClr val="tx1"/>
                </a:solidFill>
              </a:rPr>
              <a:t>University of Otago</a:t>
            </a:r>
            <a:endParaRPr lang="en-AU" sz="1800" i="1" dirty="0">
              <a:solidFill>
                <a:schemeClr val="tx1"/>
              </a:solidFill>
            </a:endParaRPr>
          </a:p>
        </p:txBody>
      </p:sp>
      <p:pic>
        <p:nvPicPr>
          <p:cNvPr id="14340" name="Picture 3" descr="OU-NZ_Coated.jpg"/>
          <p:cNvPicPr>
            <a:picLocks noChangeAspect="1"/>
          </p:cNvPicPr>
          <p:nvPr/>
        </p:nvPicPr>
        <p:blipFill>
          <a:blip r:embed="rId2"/>
          <a:srcRect/>
          <a:stretch>
            <a:fillRect/>
          </a:stretch>
        </p:blipFill>
        <p:spPr bwMode="auto">
          <a:xfrm>
            <a:off x="152400" y="158750"/>
            <a:ext cx="685800" cy="1136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a:xfrm>
            <a:off x="1122363" y="1549400"/>
            <a:ext cx="6926262" cy="4216400"/>
          </a:xfrm>
        </p:spPr>
        <p:txBody>
          <a:bodyPr/>
          <a:lstStyle/>
          <a:p>
            <a:pPr algn="just">
              <a:buFontTx/>
              <a:buNone/>
            </a:pPr>
            <a:r>
              <a:rPr lang="en-US" sz="2000" dirty="0"/>
              <a:t>We believe there is an ethical difference between everyday clinical practice and screening.  If a patient asks a medical practitioner for help, the doctor does the best possible.  The doctor is not responsible for defects in medical knowledge.  If, however, the practitioner initiates screening procedures the doctor is in a very different situation.  </a:t>
            </a:r>
            <a:r>
              <a:rPr lang="en-US" sz="2000" u="sng" dirty="0"/>
              <a:t>The doctor should, in our view, have conclusive evidence that screening can alter the natural history of disease in a significant proportion of those screened</a:t>
            </a:r>
            <a:r>
              <a:rPr lang="en-US" sz="2000" dirty="0"/>
              <a:t>.  </a:t>
            </a:r>
          </a:p>
          <a:p>
            <a:pPr algn="just">
              <a:buFontTx/>
              <a:buNone/>
            </a:pPr>
            <a:r>
              <a:rPr lang="en-US" sz="2000" dirty="0"/>
              <a:t>(From: Cochrane &amp; Holland, 1971)</a:t>
            </a:r>
          </a:p>
        </p:txBody>
      </p:sp>
      <p:sp>
        <p:nvSpPr>
          <p:cNvPr id="7170" name="Rectangle 2"/>
          <p:cNvSpPr>
            <a:spLocks noGrp="1" noChangeArrowheads="1"/>
          </p:cNvSpPr>
          <p:nvPr>
            <p:ph type="title"/>
          </p:nvPr>
        </p:nvSpPr>
        <p:spPr>
          <a:xfrm>
            <a:off x="1190625" y="381000"/>
            <a:ext cx="6858000" cy="762000"/>
          </a:xfrm>
        </p:spPr>
        <p:txBody>
          <a:bodyPr/>
          <a:lstStyle/>
          <a:p>
            <a:r>
              <a:rPr lang="en-US" dirty="0">
                <a:solidFill>
                  <a:schemeClr val="tx1"/>
                </a:solidFill>
                <a:effectLst/>
              </a:rPr>
              <a:t>Ethics of screening</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588962"/>
          </a:xfrm>
        </p:spPr>
        <p:txBody>
          <a:bodyPr>
            <a:normAutofit/>
          </a:bodyPr>
          <a:lstStyle/>
          <a:p>
            <a:pPr algn="ctr"/>
            <a:r>
              <a:rPr lang="en-AU" sz="1800" dirty="0" smtClean="0"/>
              <a:t>Meta-analysis of </a:t>
            </a:r>
            <a:r>
              <a:rPr lang="en-AU" sz="1800" dirty="0" err="1" smtClean="0"/>
              <a:t>RCTs</a:t>
            </a:r>
            <a:r>
              <a:rPr lang="en-AU" sz="1800" dirty="0" smtClean="0"/>
              <a:t> of prostate screening </a:t>
            </a:r>
            <a:r>
              <a:rPr lang="en-AU" sz="1333" dirty="0" smtClean="0"/>
              <a:t>(</a:t>
            </a:r>
            <a:r>
              <a:rPr lang="en-AU" sz="1333" dirty="0" err="1" smtClean="0"/>
              <a:t>Djulbegovic</a:t>
            </a:r>
            <a:r>
              <a:rPr lang="en-AU" sz="1333" dirty="0" smtClean="0"/>
              <a:t> </a:t>
            </a:r>
            <a:r>
              <a:rPr lang="en-AU" sz="1333" i="1" dirty="0" smtClean="0"/>
              <a:t>et al </a:t>
            </a:r>
            <a:r>
              <a:rPr lang="en-AU" sz="1333" dirty="0" smtClean="0"/>
              <a:t>BMJ 2010)</a:t>
            </a:r>
            <a:endParaRPr lang="en-AU" sz="1333" dirty="0"/>
          </a:p>
        </p:txBody>
      </p:sp>
      <p:pic>
        <p:nvPicPr>
          <p:cNvPr id="4" name="Picture 3"/>
          <p:cNvPicPr>
            <a:picLocks noChangeAspect="1"/>
          </p:cNvPicPr>
          <p:nvPr/>
        </p:nvPicPr>
        <p:blipFill>
          <a:blip r:embed="rId2"/>
          <a:stretch>
            <a:fillRect/>
          </a:stretch>
        </p:blipFill>
        <p:spPr>
          <a:xfrm>
            <a:off x="666750" y="567266"/>
            <a:ext cx="7689849" cy="6097751"/>
          </a:xfrm>
          <a:prstGeom prst="rect">
            <a:avLst/>
          </a:prstGeom>
        </p:spPr>
      </p:pic>
      <p:sp>
        <p:nvSpPr>
          <p:cNvPr id="5" name="TextBox 4"/>
          <p:cNvSpPr txBox="1"/>
          <p:nvPr/>
        </p:nvSpPr>
        <p:spPr>
          <a:xfrm>
            <a:off x="6163733" y="694267"/>
            <a:ext cx="694267" cy="4758266"/>
          </a:xfrm>
          <a:prstGeom prst="rect">
            <a:avLst/>
          </a:prstGeom>
          <a:solidFill>
            <a:schemeClr val="bg1"/>
          </a:solidFill>
        </p:spPr>
        <p:txBody>
          <a:bodyPr wrap="square" rtlCol="0">
            <a:spAutoFit/>
          </a:bodyPr>
          <a:lstStyle/>
          <a:p>
            <a:endParaRPr lang="en-AU" dirty="0"/>
          </a:p>
        </p:txBody>
      </p:sp>
      <p:sp>
        <p:nvSpPr>
          <p:cNvPr id="6" name="TextBox 5"/>
          <p:cNvSpPr txBox="1"/>
          <p:nvPr/>
        </p:nvSpPr>
        <p:spPr>
          <a:xfrm>
            <a:off x="2489200" y="694267"/>
            <a:ext cx="1286933" cy="1778000"/>
          </a:xfrm>
          <a:prstGeom prst="rect">
            <a:avLst/>
          </a:prstGeom>
          <a:solidFill>
            <a:schemeClr val="bg1"/>
          </a:solidFill>
        </p:spPr>
        <p:txBody>
          <a:bodyPr wrap="square" rtlCol="0">
            <a:spAutoFit/>
          </a:bodyPr>
          <a:lstStyle/>
          <a:p>
            <a:endParaRPr lang="en-AU" dirty="0"/>
          </a:p>
        </p:txBody>
      </p:sp>
      <p:sp>
        <p:nvSpPr>
          <p:cNvPr id="7" name="TextBox 6"/>
          <p:cNvSpPr txBox="1"/>
          <p:nvPr/>
        </p:nvSpPr>
        <p:spPr>
          <a:xfrm>
            <a:off x="2379134" y="3826933"/>
            <a:ext cx="1286933" cy="1498600"/>
          </a:xfrm>
          <a:prstGeom prst="rect">
            <a:avLst/>
          </a:prstGeom>
          <a:solidFill>
            <a:schemeClr val="bg1"/>
          </a:solidFill>
        </p:spPr>
        <p:txBody>
          <a:bodyPr wrap="square" rtlCol="0">
            <a:spAutoFit/>
          </a:bodyPr>
          <a:lstStyle/>
          <a:p>
            <a:endParaRPr lang="en-A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457200" y="781050"/>
          <a:ext cx="8229600" cy="52959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AU" dirty="0" smtClean="0"/>
              <a:t>From 1990 to 2012 there have been about 19,390 diagnoses of prostate cancer in New Zealand from PSA testing of asymptomatic men that would not have otherwise occurred.</a:t>
            </a:r>
          </a:p>
          <a:p>
            <a:pPr>
              <a:buNone/>
            </a:pPr>
            <a:endParaRPr lang="en-AU" dirty="0" smtClean="0"/>
          </a:p>
          <a:p>
            <a:r>
              <a:rPr lang="en-AU" dirty="0" smtClean="0"/>
              <a:t>At 2008/2009 prices for treatment*, this was $340m over 23 years and ~$15m in 2012.</a:t>
            </a:r>
          </a:p>
          <a:p>
            <a:pPr>
              <a:buNone/>
            </a:pPr>
            <a:endParaRPr lang="en-AU" dirty="0" smtClean="0"/>
          </a:p>
          <a:p>
            <a:r>
              <a:rPr lang="en-AU" dirty="0" smtClean="0"/>
              <a:t>About 850 men a year are diagnosed with prostate cancer by PSA testing who would not otherwise have that diagnosis in their lifetime.</a:t>
            </a:r>
          </a:p>
          <a:p>
            <a:pPr>
              <a:buNone/>
            </a:pPr>
            <a:endParaRPr lang="en-AU" dirty="0" smtClean="0"/>
          </a:p>
        </p:txBody>
      </p:sp>
      <p:sp>
        <p:nvSpPr>
          <p:cNvPr id="2" name="Title 1"/>
          <p:cNvSpPr>
            <a:spLocks noGrp="1"/>
          </p:cNvSpPr>
          <p:nvPr>
            <p:ph type="title"/>
          </p:nvPr>
        </p:nvSpPr>
        <p:spPr/>
        <p:txBody>
          <a:bodyPr>
            <a:normAutofit/>
          </a:bodyPr>
          <a:lstStyle/>
          <a:p>
            <a:r>
              <a:rPr lang="en-AU" sz="3200" dirty="0" smtClean="0">
                <a:solidFill>
                  <a:schemeClr val="tx1"/>
                </a:solidFill>
                <a:effectLst/>
              </a:rPr>
              <a:t>Estimated cost of PSA diagnoses</a:t>
            </a:r>
            <a:endParaRPr lang="en-AU" sz="3200" dirty="0">
              <a:solidFill>
                <a:schemeClr val="tx1"/>
              </a:solidFill>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495300" y="793750"/>
          <a:ext cx="8153400" cy="52705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a:grpSpLocks/>
          </p:cNvGrpSpPr>
          <p:nvPr/>
        </p:nvGrpSpPr>
        <p:grpSpPr bwMode="auto">
          <a:xfrm>
            <a:off x="2298700" y="133350"/>
            <a:ext cx="6057900" cy="6591300"/>
            <a:chOff x="0" y="0"/>
            <a:chExt cx="477" cy="519"/>
          </a:xfrm>
        </p:grpSpPr>
        <p:graphicFrame>
          <p:nvGraphicFramePr>
            <p:cNvPr id="5" name="Chart 4"/>
            <p:cNvGraphicFramePr>
              <a:graphicFrameLocks noChangeAspect="1"/>
            </p:cNvGraphicFramePr>
            <p:nvPr/>
          </p:nvGraphicFramePr>
          <p:xfrm>
            <a:off x="0" y="0"/>
            <a:ext cx="477" cy="51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a:graphicFrameLocks noChangeAspect="1"/>
            </p:cNvGraphicFramePr>
            <p:nvPr/>
          </p:nvGraphicFramePr>
          <p:xfrm>
            <a:off x="40" y="69"/>
            <a:ext cx="223" cy="254"/>
          </p:xfrm>
          <a:graphic>
            <a:graphicData uri="http://schemas.openxmlformats.org/drawingml/2006/chart">
              <c:chart xmlns:c="http://schemas.openxmlformats.org/drawingml/2006/chart" xmlns:r="http://schemas.openxmlformats.org/officeDocument/2006/relationships" r:id="rId3"/>
            </a:graphicData>
          </a:graphic>
        </p:graphicFrame>
      </p:grpSp>
      <p:sp>
        <p:nvSpPr>
          <p:cNvPr id="7" name="TextBox 6"/>
          <p:cNvSpPr txBox="1"/>
          <p:nvPr/>
        </p:nvSpPr>
        <p:spPr>
          <a:xfrm>
            <a:off x="203200" y="1439333"/>
            <a:ext cx="1862667" cy="1569660"/>
          </a:xfrm>
          <a:prstGeom prst="rect">
            <a:avLst/>
          </a:prstGeom>
          <a:noFill/>
        </p:spPr>
        <p:txBody>
          <a:bodyPr wrap="square" rtlCol="0">
            <a:spAutoFit/>
          </a:bodyPr>
          <a:lstStyle/>
          <a:p>
            <a:r>
              <a:rPr lang="en-AU" sz="1600" dirty="0" smtClean="0"/>
              <a:t>Age-period-cohort representation of trends in prostate cancer in New Zealand</a:t>
            </a:r>
            <a:endParaRPr lang="en-AU"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spcAft>
                <a:spcPts val="1200"/>
              </a:spcAft>
              <a:buNone/>
            </a:pPr>
            <a:r>
              <a:rPr lang="en-AU" sz="2000" dirty="0" err="1" smtClean="0"/>
              <a:t>Boniol</a:t>
            </a:r>
            <a:r>
              <a:rPr lang="en-AU" sz="2000" dirty="0" smtClean="0"/>
              <a:t> et al (2012) BJU International — from the International Prevention Research Institute and the Urology Service of the Lyon-</a:t>
            </a:r>
            <a:r>
              <a:rPr lang="en-AU" sz="2000" dirty="0" err="1" smtClean="0"/>
              <a:t>Sud</a:t>
            </a:r>
            <a:r>
              <a:rPr lang="en-AU" sz="2000" dirty="0" smtClean="0"/>
              <a:t> hospital, Lyon.</a:t>
            </a:r>
          </a:p>
          <a:p>
            <a:pPr>
              <a:spcAft>
                <a:spcPts val="600"/>
              </a:spcAft>
              <a:buNone/>
            </a:pPr>
            <a:r>
              <a:rPr lang="en-AU" sz="2000" dirty="0" smtClean="0"/>
              <a:t>They have estimated that:</a:t>
            </a:r>
          </a:p>
          <a:p>
            <a:r>
              <a:rPr lang="en-AU" sz="2000" dirty="0" smtClean="0"/>
              <a:t>Using the results of the ERSPC randomised trial and the Swedish arm, PSA testing produced a loss of years of life. </a:t>
            </a:r>
          </a:p>
          <a:p>
            <a:endParaRPr lang="en-AU" sz="2000" dirty="0" smtClean="0"/>
          </a:p>
          <a:p>
            <a:r>
              <a:rPr lang="en-AU" sz="2000" dirty="0" smtClean="0"/>
              <a:t>This was primarily due to prostate biopsy rates of 27% and 40% for the ERSPC and Swedish arm, respectively, and they used an estimate of 1 in 500 for the risk of death from complications of biopsy.</a:t>
            </a:r>
          </a:p>
          <a:p>
            <a:endParaRPr lang="en-AU" sz="2000" dirty="0" smtClean="0"/>
          </a:p>
          <a:p>
            <a:r>
              <a:rPr lang="en-AU" sz="2000" dirty="0" smtClean="0"/>
              <a:t>Treatment mortality of 1 in 200 patients treated for prostate cancer </a:t>
            </a:r>
            <a:r>
              <a:rPr lang="en-AU" sz="2000" i="1" dirty="0" smtClean="0"/>
              <a:t>(</a:t>
            </a:r>
            <a:r>
              <a:rPr lang="en-AU" sz="2000" i="1" dirty="0" err="1" smtClean="0"/>
              <a:t>Walz</a:t>
            </a:r>
            <a:r>
              <a:rPr lang="en-AU" sz="2000" i="1" dirty="0" smtClean="0"/>
              <a:t> et al, BJU International 2008) </a:t>
            </a:r>
            <a:endParaRPr lang="en-AU" sz="2000" i="1" dirty="0"/>
          </a:p>
        </p:txBody>
      </p:sp>
      <p:sp>
        <p:nvSpPr>
          <p:cNvPr id="2" name="Title 1"/>
          <p:cNvSpPr>
            <a:spLocks noGrp="1"/>
          </p:cNvSpPr>
          <p:nvPr>
            <p:ph type="title"/>
          </p:nvPr>
        </p:nvSpPr>
        <p:spPr/>
        <p:txBody>
          <a:bodyPr wrap="square">
            <a:normAutofit/>
          </a:bodyPr>
          <a:lstStyle/>
          <a:p>
            <a:r>
              <a:rPr lang="en-AU" sz="2400" dirty="0" smtClean="0">
                <a:solidFill>
                  <a:schemeClr val="tx1"/>
                </a:solidFill>
                <a:effectLst/>
              </a:rPr>
              <a:t>Is there an overall benefit of PSA tests in asymptomatic men?</a:t>
            </a:r>
            <a:endParaRPr lang="en-AU" sz="2400" dirty="0">
              <a:solidFill>
                <a:schemeClr val="tx1"/>
              </a:solidFill>
              <a:effectLst/>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ChChSurg_CRC.pptx</Template>
  <TotalTime>397</TotalTime>
  <Words>938</Words>
  <Application>Microsoft Office PowerPoint</Application>
  <PresentationFormat>On-screen Show (4:3)</PresentationFormat>
  <Paragraphs>106</Paragraphs>
  <Slides>14</Slides>
  <Notes>1</Notes>
  <HiddenSlides>0</HiddenSlides>
  <MMClips>0</MMClips>
  <ScaleCrop>false</ScaleCrop>
  <HeadingPairs>
    <vt:vector size="4" baseType="variant">
      <vt:variant>
        <vt:lpstr>Theme</vt:lpstr>
      </vt:variant>
      <vt:variant>
        <vt:i4>2</vt:i4>
      </vt:variant>
      <vt:variant>
        <vt:lpstr>Slide Titles</vt:lpstr>
      </vt:variant>
      <vt:variant>
        <vt:i4>14</vt:i4>
      </vt:variant>
    </vt:vector>
  </HeadingPairs>
  <TitlesOfParts>
    <vt:vector size="16" baseType="lpstr">
      <vt:lpstr>Concourse</vt:lpstr>
      <vt:lpstr>Default Design</vt:lpstr>
      <vt:lpstr>PowerPoint Presentation</vt:lpstr>
      <vt:lpstr>Has PSA testing reduced prostate cancer mortality in New Zealand?</vt:lpstr>
      <vt:lpstr>Ethics of screening</vt:lpstr>
      <vt:lpstr>Meta-analysis of RCTs of prostate screening (Djulbegovic et al BMJ 2010)</vt:lpstr>
      <vt:lpstr>PowerPoint Presentation</vt:lpstr>
      <vt:lpstr>Estimated cost of PSA diagnoses</vt:lpstr>
      <vt:lpstr>PowerPoint Presentation</vt:lpstr>
      <vt:lpstr>PowerPoint Presentation</vt:lpstr>
      <vt:lpstr>Is there an overall benefit of PSA tests in asymptomatic men?</vt:lpstr>
      <vt:lpstr>Estimate of iatrogenic illness and death from PSA testing in New Zealand to 2012</vt:lpstr>
      <vt:lpstr>Key information for patients, their spouses and their families</vt:lpstr>
      <vt:lpstr>Screening men for prostate-specific antigen (PSA), the most commonly used tool for detecting prostate cancer, has become a "hugely expensive public health disaster," says the researcher who discovered PSA in 1970. (March 11, 2010) </vt:lpstr>
      <vt:lpstr>PowerPoint Presentation</vt:lpstr>
      <vt:lpstr>http://www.auanet.org/education/guidelines/prostate-cancer-detection.cfm</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Brian Cox</dc:creator>
  <cp:lastModifiedBy>Shipleys Show Server</cp:lastModifiedBy>
  <cp:revision>41</cp:revision>
  <dcterms:created xsi:type="dcterms:W3CDTF">2013-08-15T22:44:20Z</dcterms:created>
  <dcterms:modified xsi:type="dcterms:W3CDTF">2013-08-16T01:51:45Z</dcterms:modified>
</cp:coreProperties>
</file>