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60" r:id="rId2"/>
  </p:sldMasterIdLst>
  <p:notesMasterIdLst>
    <p:notesMasterId r:id="rId47"/>
  </p:notesMasterIdLst>
  <p:handoutMasterIdLst>
    <p:handoutMasterId r:id="rId48"/>
  </p:handoutMasterIdLst>
  <p:sldIdLst>
    <p:sldId id="313" r:id="rId3"/>
    <p:sldId id="256" r:id="rId4"/>
    <p:sldId id="261" r:id="rId5"/>
    <p:sldId id="266" r:id="rId6"/>
    <p:sldId id="275" r:id="rId7"/>
    <p:sldId id="269" r:id="rId8"/>
    <p:sldId id="274" r:id="rId9"/>
    <p:sldId id="272" r:id="rId10"/>
    <p:sldId id="293" r:id="rId11"/>
    <p:sldId id="262" r:id="rId12"/>
    <p:sldId id="264" r:id="rId13"/>
    <p:sldId id="301" r:id="rId14"/>
    <p:sldId id="265" r:id="rId15"/>
    <p:sldId id="268" r:id="rId16"/>
    <p:sldId id="270" r:id="rId17"/>
    <p:sldId id="300" r:id="rId18"/>
    <p:sldId id="302" r:id="rId19"/>
    <p:sldId id="277" r:id="rId20"/>
    <p:sldId id="278" r:id="rId21"/>
    <p:sldId id="279" r:id="rId22"/>
    <p:sldId id="280" r:id="rId23"/>
    <p:sldId id="281" r:id="rId24"/>
    <p:sldId id="303" r:id="rId25"/>
    <p:sldId id="304" r:id="rId26"/>
    <p:sldId id="305" r:id="rId27"/>
    <p:sldId id="282" r:id="rId28"/>
    <p:sldId id="283" r:id="rId29"/>
    <p:sldId id="284" r:id="rId30"/>
    <p:sldId id="295" r:id="rId31"/>
    <p:sldId id="285" r:id="rId32"/>
    <p:sldId id="286" r:id="rId33"/>
    <p:sldId id="287" r:id="rId34"/>
    <p:sldId id="288" r:id="rId35"/>
    <p:sldId id="289" r:id="rId36"/>
    <p:sldId id="307" r:id="rId37"/>
    <p:sldId id="308" r:id="rId38"/>
    <p:sldId id="309" r:id="rId39"/>
    <p:sldId id="290" r:id="rId40"/>
    <p:sldId id="310" r:id="rId41"/>
    <p:sldId id="311" r:id="rId42"/>
    <p:sldId id="312" r:id="rId43"/>
    <p:sldId id="291" r:id="rId44"/>
    <p:sldId id="292" r:id="rId45"/>
    <p:sldId id="298" r:id="rId46"/>
  </p:sldIdLst>
  <p:sldSz cx="9144000" cy="6858000" type="screen4x3"/>
  <p:notesSz cx="6858000" cy="91440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2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2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2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2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2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2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2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2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2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2934" y="-13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3" d="100"/>
          <a:sy n="43" d="100"/>
        </p:scale>
        <p:origin x="-1422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99583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9350" y="692150"/>
            <a:ext cx="4559300" cy="34163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15179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NZ"/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b"/>
          <a:lstStyle/>
          <a:p>
            <a:pPr algn="r"/>
            <a:r>
              <a:rPr lang="en-AU" sz="120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NZ"/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NZ"/>
          </a:p>
        </p:txBody>
      </p:sp>
      <p:sp>
        <p:nvSpPr>
          <p:cNvPr id="512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127" name="Rectangle 7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784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6658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936668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3850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7633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6781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08769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35277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6996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701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764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769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4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9804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3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8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89625"/>
            <a:ext cx="9144000" cy="96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0931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50" name="Rectangle 293"/>
          <p:cNvSpPr>
            <a:spLocks noChangeArrowheads="1"/>
          </p:cNvSpPr>
          <p:nvPr/>
        </p:nvSpPr>
        <p:spPr bwMode="auto">
          <a:xfrm>
            <a:off x="3200400" y="1143000"/>
            <a:ext cx="5503863" cy="183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70" tIns="47886" rIns="95770" bIns="47886"/>
          <a:lstStyle>
            <a:lvl1pPr defTabSz="9572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77875" indent="-298450" defTabSz="9572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96975" indent="-239713" defTabSz="9572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76400" indent="-239713" defTabSz="9572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54238" indent="-238125" defTabSz="9572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114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686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5258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830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NZ" altLang="en-US" sz="3400" smtClean="0">
                <a:solidFill>
                  <a:srgbClr val="000000"/>
                </a:solidFill>
              </a:rPr>
              <a:t>Dr Edward Coughlan</a:t>
            </a:r>
            <a:endParaRPr lang="en-US" altLang="en-US" sz="3400" smtClean="0">
              <a:solidFill>
                <a:srgbClr val="000000"/>
              </a:solidFill>
            </a:endParaRPr>
          </a:p>
          <a:p>
            <a:pPr eaLnBrk="1" hangingPunct="1">
              <a:spcBef>
                <a:spcPct val="20000"/>
              </a:spcBef>
            </a:pPr>
            <a:r>
              <a:rPr lang="en-NZ" altLang="en-US" sz="1900" smtClean="0">
                <a:solidFill>
                  <a:srgbClr val="000000"/>
                </a:solidFill>
              </a:rPr>
              <a:t>Clinical Director</a:t>
            </a:r>
          </a:p>
          <a:p>
            <a:pPr eaLnBrk="1" hangingPunct="1">
              <a:spcBef>
                <a:spcPct val="20000"/>
              </a:spcBef>
            </a:pPr>
            <a:r>
              <a:rPr lang="en-NZ" altLang="en-US" sz="1900" smtClean="0">
                <a:solidFill>
                  <a:srgbClr val="000000"/>
                </a:solidFill>
              </a:rPr>
              <a:t>Christchurch Sexual Health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endParaRPr lang="en-US" altLang="en-US" sz="1900" b="1" smtClean="0">
              <a:solidFill>
                <a:srgbClr val="000000"/>
              </a:solidFill>
            </a:endParaRPr>
          </a:p>
        </p:txBody>
      </p:sp>
      <p:pic>
        <p:nvPicPr>
          <p:cNvPr id="91157" name="Picture 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143000"/>
            <a:ext cx="184467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1158" name="Picture 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9"/>
          <a:stretch>
            <a:fillRect/>
          </a:stretch>
        </p:blipFill>
        <p:spPr bwMode="auto">
          <a:xfrm>
            <a:off x="533400" y="4343400"/>
            <a:ext cx="8077200" cy="617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3900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Christchurch Pilot</a:t>
            </a:r>
            <a:endParaRPr lang="en-GB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NZ"/>
              <a:t>46 men with diagnosed Urethritis</a:t>
            </a:r>
          </a:p>
          <a:p>
            <a:pPr>
              <a:lnSpc>
                <a:spcPct val="90000"/>
              </a:lnSpc>
            </a:pPr>
            <a:r>
              <a:rPr lang="en-NZ"/>
              <a:t>5 of these positive for M genitalium ( 10.8%)</a:t>
            </a:r>
          </a:p>
          <a:p>
            <a:pPr>
              <a:lnSpc>
                <a:spcPct val="90000"/>
              </a:lnSpc>
            </a:pPr>
            <a:r>
              <a:rPr lang="en-NZ"/>
              <a:t>1 of these had rectal chlamydia at the time of diagnosis,others negative for Gonorrhoea or Chlamydia </a:t>
            </a:r>
          </a:p>
          <a:p>
            <a:pPr>
              <a:lnSpc>
                <a:spcPct val="90000"/>
              </a:lnSpc>
            </a:pPr>
            <a:r>
              <a:rPr lang="en-NZ"/>
              <a:t>All had a past history of chlamydia</a:t>
            </a:r>
          </a:p>
          <a:p>
            <a:pPr>
              <a:lnSpc>
                <a:spcPct val="90000"/>
              </a:lnSpc>
            </a:pPr>
            <a:r>
              <a:rPr lang="en-NZ"/>
              <a:t>2 had recurrent or persistent NGU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404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5800" y="2498725"/>
            <a:ext cx="7772400" cy="307816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In Non </a:t>
            </a:r>
            <a:r>
              <a:rPr lang="en-NZ" dirty="0" err="1" smtClean="0"/>
              <a:t>Gonococcal</a:t>
            </a:r>
            <a:r>
              <a:rPr lang="en-NZ" dirty="0" smtClean="0"/>
              <a:t> </a:t>
            </a:r>
            <a:r>
              <a:rPr lang="en-NZ" dirty="0" err="1" smtClean="0"/>
              <a:t>Urethritis</a:t>
            </a:r>
            <a:r>
              <a:rPr lang="en-NZ" dirty="0" smtClean="0"/>
              <a:t> 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 smtClean="0"/>
              <a:t>Chlamydia </a:t>
            </a:r>
            <a:r>
              <a:rPr lang="en-NZ" dirty="0" err="1" smtClean="0"/>
              <a:t>trachomatis</a:t>
            </a:r>
            <a:r>
              <a:rPr lang="en-NZ" dirty="0" smtClean="0"/>
              <a:t> -33.5%</a:t>
            </a:r>
          </a:p>
          <a:p>
            <a:r>
              <a:rPr lang="en-NZ" dirty="0" smtClean="0"/>
              <a:t>M </a:t>
            </a:r>
            <a:r>
              <a:rPr lang="en-NZ" dirty="0" err="1" smtClean="0"/>
              <a:t>genitalium</a:t>
            </a:r>
            <a:r>
              <a:rPr lang="en-NZ" dirty="0" smtClean="0"/>
              <a:t> 			10%</a:t>
            </a:r>
          </a:p>
          <a:p>
            <a:endParaRPr lang="en-N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3428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620713"/>
            <a:ext cx="9504363" cy="5119687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NZ" sz="4000"/>
              <a:t>High Prevalence of M genitalium in women presenting for termination of pregnancy</a:t>
            </a:r>
            <a:endParaRPr lang="en-GB" sz="4000"/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NZ"/>
              <a:t>Beverley Lawton,Sally Rose,Collette Bromhead,Louise Gaitanos,Jane McDonald,Kim Lund </a:t>
            </a:r>
          </a:p>
          <a:p>
            <a:pPr lvl="1"/>
            <a:r>
              <a:rPr lang="en-NZ"/>
              <a:t>Contraception 77 (2008) 294-298.</a:t>
            </a:r>
          </a:p>
          <a:p>
            <a:pPr lvl="1"/>
            <a:endParaRPr lang="en-NZ"/>
          </a:p>
          <a:p>
            <a:r>
              <a:rPr lang="en-NZ"/>
              <a:t>300 under 25 year old women presenting for TOP</a:t>
            </a:r>
            <a:endParaRPr lang="en-GB"/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NZ"/>
              <a:t>M genitalium detected in 26 (8.7%)</a:t>
            </a:r>
          </a:p>
          <a:p>
            <a:r>
              <a:rPr lang="en-NZ"/>
              <a:t>Infection not significantly associated with BV or chlamydia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Auckland Sexual Health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 smtClean="0"/>
              <a:t>In women who were being screened for an STI</a:t>
            </a:r>
          </a:p>
          <a:p>
            <a:pPr lvl="1"/>
            <a:r>
              <a:rPr lang="en-NZ" dirty="0" smtClean="0"/>
              <a:t>Chlamydia </a:t>
            </a:r>
            <a:r>
              <a:rPr lang="en-NZ" dirty="0" err="1" smtClean="0"/>
              <a:t>trachomatis</a:t>
            </a:r>
            <a:r>
              <a:rPr lang="en-NZ" dirty="0" smtClean="0"/>
              <a:t>	10.7%</a:t>
            </a:r>
          </a:p>
          <a:p>
            <a:pPr lvl="1"/>
            <a:r>
              <a:rPr lang="en-NZ" dirty="0" smtClean="0"/>
              <a:t>M </a:t>
            </a:r>
            <a:r>
              <a:rPr lang="en-NZ" dirty="0" err="1" smtClean="0"/>
              <a:t>genitalium</a:t>
            </a:r>
            <a:r>
              <a:rPr lang="en-NZ" dirty="0" smtClean="0"/>
              <a:t> 		8.4%</a:t>
            </a:r>
          </a:p>
          <a:p>
            <a:pPr lvl="1"/>
            <a:r>
              <a:rPr lang="en-NZ" dirty="0" smtClean="0"/>
              <a:t>N gonorrhoea			1.9%</a:t>
            </a:r>
          </a:p>
          <a:p>
            <a:pPr lvl="1"/>
            <a:r>
              <a:rPr lang="en-NZ" dirty="0" smtClean="0"/>
              <a:t>-</a:t>
            </a:r>
            <a:r>
              <a:rPr lang="en-NZ" dirty="0" err="1" smtClean="0"/>
              <a:t>Trichomoniasis</a:t>
            </a:r>
            <a:r>
              <a:rPr lang="en-NZ" dirty="0" smtClean="0"/>
              <a:t> 		3.5%</a:t>
            </a:r>
          </a:p>
          <a:p>
            <a:pPr lvl="5"/>
            <a:r>
              <a:rPr lang="en-NZ" dirty="0" smtClean="0"/>
              <a:t>Oliphant ,Azariah   2013 </a:t>
            </a:r>
            <a:endParaRPr lang="en-NZ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Estimated </a:t>
            </a:r>
            <a:r>
              <a:rPr lang="en-GB" dirty="0" err="1" smtClean="0"/>
              <a:t>prevalences</a:t>
            </a:r>
            <a:r>
              <a:rPr lang="en-GB" dirty="0" smtClean="0"/>
              <a:t> in 40 independent studies (27 000) women </a:t>
            </a:r>
          </a:p>
        </p:txBody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2349500"/>
            <a:ext cx="7773988" cy="4256088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7.3% MG in high risk,2.0% low risk </a:t>
            </a:r>
          </a:p>
          <a:p>
            <a:pPr>
              <a:defRPr/>
            </a:pPr>
            <a:r>
              <a:rPr lang="en-GB" dirty="0" smtClean="0"/>
              <a:t>CT ( 4.2% ) ,NG (0.4%) USA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Urethritis</a:t>
            </a:r>
            <a:endParaRPr lang="en-GB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NZ" sz="2800"/>
              <a:t>Inoculation of male chimpanzees resulting in urethritis </a:t>
            </a:r>
          </a:p>
          <a:p>
            <a:pPr lvl="2">
              <a:lnSpc>
                <a:spcPct val="80000"/>
              </a:lnSpc>
            </a:pPr>
            <a:r>
              <a:rPr lang="en-NZ" sz="2000"/>
              <a:t>Brit J of Exp Path 1985,66:95-100</a:t>
            </a:r>
          </a:p>
          <a:p>
            <a:pPr>
              <a:lnSpc>
                <a:spcPct val="80000"/>
              </a:lnSpc>
            </a:pPr>
            <a:r>
              <a:rPr lang="en-NZ" sz="2800"/>
              <a:t>M genitalium prevalence in urethritis patients varies from 8% ( urology) to 29% among STD patients</a:t>
            </a:r>
          </a:p>
          <a:p>
            <a:pPr>
              <a:lnSpc>
                <a:spcPct val="80000"/>
              </a:lnSpc>
            </a:pPr>
            <a:r>
              <a:rPr lang="en-NZ" sz="2800"/>
              <a:t>M genitalium prevalence in asymptomatic  patients varies from 0% ( urology) to 9% among STD patients</a:t>
            </a:r>
          </a:p>
          <a:p>
            <a:pPr>
              <a:lnSpc>
                <a:spcPct val="80000"/>
              </a:lnSpc>
            </a:pPr>
            <a:endParaRPr lang="en-NZ" sz="2800"/>
          </a:p>
          <a:p>
            <a:pPr lvl="3">
              <a:lnSpc>
                <a:spcPct val="80000"/>
              </a:lnSpc>
            </a:pPr>
            <a:r>
              <a:rPr lang="en-NZ" sz="1800"/>
              <a:t>Uuskula Int J of STD and AIDS 2002;13:79-85</a:t>
            </a:r>
          </a:p>
          <a:p>
            <a:pPr>
              <a:lnSpc>
                <a:spcPct val="80000"/>
              </a:lnSpc>
            </a:pPr>
            <a:endParaRPr lang="en-GB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Urethritis</a:t>
            </a:r>
            <a:endParaRPr lang="en-GB"/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NZ"/>
              <a:t>Persistent urethral inflammation seen in a substantial number of men despite M genitalium eradication</a:t>
            </a:r>
          </a:p>
          <a:p>
            <a:pPr lvl="2">
              <a:lnSpc>
                <a:spcPct val="90000"/>
              </a:lnSpc>
            </a:pPr>
            <a:r>
              <a:rPr lang="en-NZ"/>
              <a:t>Bjornelius STI 2008 ;84:72-76</a:t>
            </a:r>
          </a:p>
          <a:p>
            <a:pPr>
              <a:lnSpc>
                <a:spcPct val="90000"/>
              </a:lnSpc>
            </a:pPr>
            <a:r>
              <a:rPr lang="en-NZ"/>
              <a:t>Relapsing /recurrent urethritis</a:t>
            </a:r>
          </a:p>
          <a:p>
            <a:pPr lvl="1">
              <a:lnSpc>
                <a:spcPct val="90000"/>
              </a:lnSpc>
            </a:pPr>
            <a:r>
              <a:rPr lang="en-NZ"/>
              <a:t>M genitalium +ve, respond initially to doxycycline clinically but still can isolate M gentilium then relapse </a:t>
            </a:r>
          </a:p>
          <a:p>
            <a:pPr lvl="3">
              <a:lnSpc>
                <a:spcPct val="90000"/>
              </a:lnSpc>
            </a:pPr>
            <a:r>
              <a:rPr lang="en-NZ"/>
              <a:t>Mena CID 2009 ;48 1649-54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NZ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NZ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533400" y="2057400"/>
            <a:ext cx="7848600" cy="838200"/>
          </a:xfrm>
          <a:noFill/>
          <a:ln/>
        </p:spPr>
        <p:txBody>
          <a:bodyPr/>
          <a:lstStyle/>
          <a:p>
            <a:r>
              <a:rPr lang="en-AU" b="1"/>
              <a:t>Christchurch Sexual Health </a:t>
            </a:r>
            <a:br>
              <a:rPr lang="en-AU" b="1"/>
            </a:br>
            <a:r>
              <a:rPr lang="en-AU" b="1"/>
              <a:t>33 St Asaph Street</a:t>
            </a:r>
            <a:br>
              <a:rPr lang="en-AU" b="1"/>
            </a:br>
            <a:endParaRPr lang="en-AU" b="1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419600"/>
            <a:ext cx="6400800" cy="762000"/>
          </a:xfrm>
          <a:noFill/>
          <a:ln/>
        </p:spPr>
        <p:txBody>
          <a:bodyPr/>
          <a:lstStyle/>
          <a:p>
            <a:pPr>
              <a:lnSpc>
                <a:spcPct val="70000"/>
              </a:lnSpc>
            </a:pPr>
            <a:r>
              <a:rPr lang="en-AU"/>
              <a:t>Dr Edward Coughlan</a:t>
            </a:r>
          </a:p>
          <a:p>
            <a:pPr>
              <a:lnSpc>
                <a:spcPct val="70000"/>
              </a:lnSpc>
            </a:pPr>
            <a:r>
              <a:rPr lang="en-AU"/>
              <a:t>Clinical Director</a:t>
            </a:r>
          </a:p>
          <a:p>
            <a:pPr>
              <a:lnSpc>
                <a:spcPct val="70000"/>
              </a:lnSpc>
            </a:pPr>
            <a:endParaRPr lang="en-A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Urethritis</a:t>
            </a:r>
            <a:endParaRPr lang="en-GB"/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NZ"/>
              <a:t>Wikstrom and  Jenson found 40% of those patients with patients with NCNGU treated with doxycycline who failed treatment were M  genitalium positive</a:t>
            </a:r>
          </a:p>
          <a:p>
            <a:pPr lvl="2">
              <a:lnSpc>
                <a:spcPct val="90000"/>
              </a:lnSpc>
            </a:pPr>
            <a:r>
              <a:rPr lang="en-NZ"/>
              <a:t>Wikstom Jensen STI 2006 ;82:276-279</a:t>
            </a:r>
          </a:p>
          <a:p>
            <a:pPr>
              <a:lnSpc>
                <a:spcPct val="90000"/>
              </a:lnSpc>
            </a:pPr>
            <a:r>
              <a:rPr lang="en-NZ"/>
              <a:t>Also men with M genitalium more often have urethritis with &gt;10 PMNs/hpf than those with NMGNCNGU. Ie men with urethritis but none of these pathogens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Endometritis</a:t>
            </a:r>
            <a:endParaRPr lang="en-GB"/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NZ"/>
              <a:t>In this study-detected M genitalium in the cervix ,endometrium or both in 9(16% ) of 58 women with histologically confirmed endometritis and in 1 ( 2%) of 57 without endometitritis</a:t>
            </a:r>
          </a:p>
          <a:p>
            <a:pPr lvl="2"/>
            <a:r>
              <a:rPr lang="en-NZ"/>
              <a:t>Cohen Lancet Mar 2,2002,359,pg 765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NZ"/>
              <a:t>Manhart  et al showed women with M genitalium had 3.3 fold greater risk of Mucopurulent cervicitis</a:t>
            </a:r>
          </a:p>
          <a:p>
            <a:pPr lvl="1"/>
            <a:r>
              <a:rPr lang="en-NZ"/>
              <a:t>Manhart JID 2003:187 ,650-657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NZ" dirty="0" smtClean="0"/>
              <a:t>M </a:t>
            </a:r>
            <a:r>
              <a:rPr lang="en-NZ" dirty="0" err="1" smtClean="0"/>
              <a:t>genitalium</a:t>
            </a:r>
            <a:r>
              <a:rPr lang="en-NZ" dirty="0" smtClean="0"/>
              <a:t> in major STI syndromes ( J Jensen) 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NZ" dirty="0" smtClean="0"/>
              <a:t>Male NGU ++++</a:t>
            </a:r>
          </a:p>
          <a:p>
            <a:pPr lvl="1">
              <a:defRPr/>
            </a:pPr>
            <a:r>
              <a:rPr lang="en-NZ" dirty="0" smtClean="0"/>
              <a:t>Numerous studies shows this association</a:t>
            </a:r>
          </a:p>
          <a:p>
            <a:pPr lvl="1">
              <a:defRPr/>
            </a:pPr>
            <a:r>
              <a:rPr lang="en-NZ" dirty="0" smtClean="0"/>
              <a:t>Around 15% of NGU and 20% of NCNGU </a:t>
            </a:r>
          </a:p>
          <a:p>
            <a:pPr lvl="1">
              <a:defRPr/>
            </a:pPr>
            <a:r>
              <a:rPr lang="en-NZ" dirty="0" smtClean="0"/>
              <a:t>Treatment failure leads to persistent symptoms</a:t>
            </a:r>
          </a:p>
          <a:p>
            <a:pPr>
              <a:defRPr/>
            </a:pPr>
            <a:r>
              <a:rPr lang="en-NZ" dirty="0" err="1" smtClean="0"/>
              <a:t>Proctitis</a:t>
            </a:r>
            <a:r>
              <a:rPr lang="en-NZ" dirty="0" smtClean="0"/>
              <a:t> +</a:t>
            </a:r>
          </a:p>
          <a:p>
            <a:pPr lvl="1">
              <a:defRPr/>
            </a:pPr>
            <a:r>
              <a:rPr lang="en-NZ" dirty="0" smtClean="0"/>
              <a:t>Found in 2 -5% of MSM</a:t>
            </a:r>
          </a:p>
          <a:p>
            <a:pPr lvl="1">
              <a:defRPr/>
            </a:pPr>
            <a:r>
              <a:rPr lang="en-NZ" dirty="0" smtClean="0"/>
              <a:t>No obvious correlations</a:t>
            </a:r>
          </a:p>
          <a:p>
            <a:pPr lvl="1">
              <a:defRPr/>
            </a:pPr>
            <a:endParaRPr lang="en-NZ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3" y="692150"/>
            <a:ext cx="7773987" cy="5403850"/>
          </a:xfrm>
        </p:spPr>
        <p:txBody>
          <a:bodyPr/>
          <a:lstStyle/>
          <a:p>
            <a:pPr>
              <a:defRPr/>
            </a:pPr>
            <a:r>
              <a:rPr lang="en-NZ" dirty="0" err="1" smtClean="0"/>
              <a:t>Epididymitis</a:t>
            </a:r>
            <a:r>
              <a:rPr lang="en-NZ" dirty="0" smtClean="0"/>
              <a:t> + </a:t>
            </a:r>
          </a:p>
          <a:p>
            <a:pPr lvl="1">
              <a:defRPr/>
            </a:pPr>
            <a:r>
              <a:rPr lang="en-NZ" dirty="0" smtClean="0"/>
              <a:t>Few trials</a:t>
            </a:r>
          </a:p>
          <a:p>
            <a:pPr>
              <a:defRPr/>
            </a:pPr>
            <a:r>
              <a:rPr lang="en-NZ" dirty="0" smtClean="0"/>
              <a:t>Female NGU +++</a:t>
            </a:r>
          </a:p>
          <a:p>
            <a:pPr lvl="1">
              <a:defRPr/>
            </a:pPr>
            <a:r>
              <a:rPr lang="en-NZ" dirty="0" smtClean="0"/>
              <a:t>Only in Scandinavia </a:t>
            </a:r>
          </a:p>
          <a:p>
            <a:pPr>
              <a:defRPr/>
            </a:pPr>
            <a:r>
              <a:rPr lang="en-NZ" dirty="0" err="1" smtClean="0"/>
              <a:t>Cervicitis</a:t>
            </a:r>
            <a:r>
              <a:rPr lang="en-NZ" dirty="0" smtClean="0"/>
              <a:t> +++</a:t>
            </a:r>
          </a:p>
          <a:p>
            <a:pPr lvl="1">
              <a:defRPr/>
            </a:pPr>
            <a:r>
              <a:rPr lang="en-NZ" dirty="0" smtClean="0"/>
              <a:t>Most studies show an association</a:t>
            </a:r>
          </a:p>
          <a:p>
            <a:pPr>
              <a:defRPr/>
            </a:pPr>
            <a:r>
              <a:rPr lang="en-NZ" dirty="0" smtClean="0"/>
              <a:t>PID ++</a:t>
            </a:r>
          </a:p>
          <a:p>
            <a:pPr lvl="1">
              <a:defRPr/>
            </a:pPr>
            <a:r>
              <a:rPr lang="en-NZ" dirty="0" smtClean="0"/>
              <a:t>Increasing evidence but ??</a:t>
            </a:r>
          </a:p>
          <a:p>
            <a:pPr lvl="1">
              <a:defRPr/>
            </a:pPr>
            <a:r>
              <a:rPr lang="en-NZ" dirty="0" smtClean="0"/>
              <a:t>Proportion of PID caused by M </a:t>
            </a:r>
            <a:r>
              <a:rPr lang="en-NZ" dirty="0" err="1" smtClean="0"/>
              <a:t>genitalium</a:t>
            </a:r>
            <a:r>
              <a:rPr lang="en-NZ" dirty="0" smtClean="0"/>
              <a:t> less than </a:t>
            </a:r>
            <a:r>
              <a:rPr lang="en-NZ" dirty="0" err="1" smtClean="0"/>
              <a:t>chlamydia</a:t>
            </a:r>
            <a:endParaRPr lang="en-NZ" dirty="0" smtClean="0"/>
          </a:p>
          <a:p>
            <a:pPr lvl="1">
              <a:defRPr/>
            </a:pPr>
            <a:endParaRPr lang="en-NZ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NZ" dirty="0" smtClean="0"/>
              <a:t>BV +</a:t>
            </a:r>
          </a:p>
          <a:p>
            <a:pPr>
              <a:defRPr/>
            </a:pPr>
            <a:r>
              <a:rPr lang="en-NZ" dirty="0" smtClean="0"/>
              <a:t>Adverse Pregnancy Outcomes +</a:t>
            </a:r>
          </a:p>
          <a:p>
            <a:pPr lvl="1">
              <a:defRPr/>
            </a:pPr>
            <a:r>
              <a:rPr lang="en-NZ" dirty="0" smtClean="0"/>
              <a:t>Prevalence is low in pregnant women</a:t>
            </a:r>
          </a:p>
          <a:p>
            <a:pPr>
              <a:defRPr/>
            </a:pPr>
            <a:r>
              <a:rPr lang="en-NZ" dirty="0" smtClean="0"/>
              <a:t>Male infertility ??</a:t>
            </a:r>
          </a:p>
          <a:p>
            <a:pPr>
              <a:defRPr/>
            </a:pPr>
            <a:r>
              <a:rPr lang="en-NZ" dirty="0" smtClean="0"/>
              <a:t>Female Infertility +</a:t>
            </a:r>
          </a:p>
          <a:p>
            <a:pPr lvl="1">
              <a:defRPr/>
            </a:pPr>
            <a:r>
              <a:rPr lang="en-NZ" dirty="0" smtClean="0"/>
              <a:t>Serological studies </a:t>
            </a:r>
          </a:p>
          <a:p>
            <a:pPr>
              <a:defRPr/>
            </a:pPr>
            <a:r>
              <a:rPr lang="en-NZ" dirty="0" smtClean="0"/>
              <a:t>Ectopic </a:t>
            </a:r>
            <a:r>
              <a:rPr lang="en-NZ" dirty="0" err="1" smtClean="0"/>
              <a:t>Prregnancy</a:t>
            </a:r>
            <a:r>
              <a:rPr lang="en-NZ" dirty="0" smtClean="0"/>
              <a:t> ?</a:t>
            </a:r>
          </a:p>
          <a:p>
            <a:pPr>
              <a:defRPr/>
            </a:pPr>
            <a:r>
              <a:rPr lang="en-NZ" dirty="0" smtClean="0"/>
              <a:t>Chronic Abdominal Pain ?</a:t>
            </a:r>
            <a:endParaRPr lang="en-NZ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Treatments</a:t>
            </a:r>
            <a:endParaRPr lang="en-GB"/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NZ"/>
              <a:t>Initially observational studies</a:t>
            </a:r>
          </a:p>
          <a:p>
            <a:r>
              <a:rPr lang="en-NZ"/>
              <a:t>In 2009 – a randomised treatment trial – Mena</a:t>
            </a:r>
          </a:p>
          <a:p>
            <a:r>
              <a:rPr lang="en-NZ"/>
              <a:t>Sweden uses Doxycycline for treatment of NGU ,many other countries use azithromycin</a:t>
            </a:r>
          </a:p>
          <a:p>
            <a:endParaRPr lang="en-NZ"/>
          </a:p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Melbourne Experience</a:t>
            </a:r>
            <a:endParaRPr lang="en-GB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NZ" sz="2800"/>
              <a:t>1538 males and 313 females tested who had urethritis or cervicitis or PID or a contact </a:t>
            </a:r>
          </a:p>
          <a:p>
            <a:pPr>
              <a:lnSpc>
                <a:spcPct val="90000"/>
              </a:lnSpc>
            </a:pPr>
            <a:r>
              <a:rPr lang="en-NZ" sz="2800"/>
              <a:t>11% of males and 10 % of females infected</a:t>
            </a:r>
          </a:p>
          <a:p>
            <a:pPr>
              <a:lnSpc>
                <a:spcPct val="90000"/>
              </a:lnSpc>
            </a:pPr>
            <a:r>
              <a:rPr lang="en-NZ" sz="2800"/>
              <a:t>Eradication in 84% of those treated with azithromycin 1.0 gram.</a:t>
            </a:r>
          </a:p>
          <a:p>
            <a:pPr>
              <a:lnSpc>
                <a:spcPct val="90000"/>
              </a:lnSpc>
            </a:pPr>
            <a:r>
              <a:rPr lang="en-NZ" sz="2800"/>
              <a:t>All those with persistent infection had M genitalium eradicated with Moxifloxacin 400mg for 10 days</a:t>
            </a:r>
          </a:p>
          <a:p>
            <a:pPr lvl="2">
              <a:lnSpc>
                <a:spcPct val="90000"/>
              </a:lnSpc>
            </a:pPr>
            <a:r>
              <a:rPr lang="en-NZ" sz="2000"/>
              <a:t>Bradshaw PloS ONE .Nov 2008 3 Issue 11 e3618</a:t>
            </a:r>
            <a:endParaRPr lang="en-GB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Olafiakilinikken ,Norway</a:t>
            </a:r>
            <a:endParaRPr lang="en-GB"/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NZ"/>
              <a:t>Out of 10,109 patients who had symptoms or contacts , 452 positive for M genitalium </a:t>
            </a:r>
          </a:p>
          <a:p>
            <a:pPr>
              <a:lnSpc>
                <a:spcPct val="90000"/>
              </a:lnSpc>
            </a:pPr>
            <a:r>
              <a:rPr lang="en-NZ"/>
              <a:t>1.0 gram stat of azithromycin had an eradication rate of 79% .This was as effective as a 5 day course of azithromycin.</a:t>
            </a:r>
          </a:p>
          <a:p>
            <a:pPr>
              <a:lnSpc>
                <a:spcPct val="90000"/>
              </a:lnSpc>
            </a:pPr>
            <a:r>
              <a:rPr lang="en-NZ"/>
              <a:t>Moxifloxacin 400mg daily for 7 days - 100% eradication</a:t>
            </a:r>
          </a:p>
          <a:p>
            <a:pPr lvl="2">
              <a:lnSpc>
                <a:spcPct val="90000"/>
              </a:lnSpc>
            </a:pPr>
            <a:r>
              <a:rPr lang="en-NZ"/>
              <a:t>Jenburg J of STD and AIDS 2008;19-676- 679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Olafiakilinikken ,Norway</a:t>
            </a:r>
            <a:endParaRPr lang="en-GB"/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How ever !!</a:t>
            </a:r>
          </a:p>
          <a:p>
            <a:r>
              <a:rPr lang="en-US"/>
              <a:t>Of those who had failed initial treatment with azithromycin who then received azithromcin as an extended course cure rate was only 34%</a:t>
            </a:r>
          </a:p>
          <a:p>
            <a:pPr lvl="2"/>
            <a:r>
              <a:rPr lang="en-NZ"/>
              <a:t>Jenburg J of STD and AIDS 2008;19-676- 679</a:t>
            </a:r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M genitalium- ? the New Black </a:t>
            </a:r>
            <a:endParaRPr lang="en-GB"/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NZ"/>
              <a:t>History and Biology</a:t>
            </a:r>
          </a:p>
          <a:p>
            <a:r>
              <a:rPr lang="en-NZ"/>
              <a:t>NZ studies</a:t>
            </a:r>
          </a:p>
          <a:p>
            <a:r>
              <a:rPr lang="en-NZ"/>
              <a:t>Other Studies of Prevalence and Associations</a:t>
            </a:r>
          </a:p>
          <a:p>
            <a:r>
              <a:rPr lang="en-NZ"/>
              <a:t>Studies Concerning treatment</a:t>
            </a:r>
          </a:p>
          <a:p>
            <a:r>
              <a:rPr lang="en-NZ"/>
              <a:t>Suggested Management Plan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Randomised Trial -USA-Mena</a:t>
            </a:r>
            <a:endParaRPr lang="en-GB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Comparing Doxycycline and Azithromycin</a:t>
            </a:r>
          </a:p>
          <a:p>
            <a:pPr>
              <a:lnSpc>
                <a:spcPct val="90000"/>
              </a:lnSpc>
            </a:pPr>
            <a:r>
              <a:rPr lang="en-US"/>
              <a:t>In New Orleans,patients with NGU</a:t>
            </a:r>
          </a:p>
          <a:p>
            <a:pPr>
              <a:lnSpc>
                <a:spcPct val="90000"/>
              </a:lnSpc>
            </a:pPr>
            <a:r>
              <a:rPr lang="en-US"/>
              <a:t>Randomised to either one. All returned to an early followup visit(10 to 17 days) and M genitalium positive returned for second visit.</a:t>
            </a:r>
          </a:p>
          <a:p>
            <a:pPr>
              <a:lnSpc>
                <a:spcPct val="90000"/>
              </a:lnSpc>
            </a:pPr>
            <a:r>
              <a:rPr lang="en-US"/>
              <a:t>At early followup visit 87% eradication for azithromycin and 45% for doxycycline 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Mena</a:t>
            </a:r>
            <a:endParaRPr lang="en-GB"/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Of 15 persistently infected men but clinically cured at the first visit, 7(47%) experienced clinical relapse at the second visit </a:t>
            </a:r>
          </a:p>
          <a:p>
            <a:pPr lvl="2"/>
            <a:r>
              <a:rPr lang="en-US"/>
              <a:t>Mena CID 2009:48,1649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Persistent/Recurrent Urethritis –</a:t>
            </a:r>
            <a:br>
              <a:rPr lang="en-US" sz="4000"/>
            </a:br>
            <a:r>
              <a:rPr lang="en-US" sz="4000"/>
              <a:t>Sweden</a:t>
            </a:r>
            <a:endParaRPr lang="en-GB" sz="4000"/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400"/>
              <a:t>78 male patients who had persistent or recurrent NCNGU who had been treated with doxycline initially.</a:t>
            </a:r>
          </a:p>
          <a:p>
            <a:pPr>
              <a:lnSpc>
                <a:spcPct val="80000"/>
              </a:lnSpc>
            </a:pPr>
            <a:r>
              <a:rPr lang="en-US" sz="2400"/>
              <a:t>32 (41%) M genitalium positive .</a:t>
            </a:r>
          </a:p>
          <a:p>
            <a:pPr>
              <a:lnSpc>
                <a:spcPct val="80000"/>
              </a:lnSpc>
            </a:pPr>
            <a:r>
              <a:rPr lang="en-US" sz="2400"/>
              <a:t>Of these 22 treated azithromycin,19 extended and 3 1.0 gram stat =&gt;all 20 who returned were cured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This included those who failed doxycline and erythromycin</a:t>
            </a:r>
          </a:p>
          <a:p>
            <a:pPr>
              <a:lnSpc>
                <a:spcPct val="80000"/>
              </a:lnSpc>
            </a:pPr>
            <a:r>
              <a:rPr lang="en-US" sz="2400"/>
              <a:t>8 doxycycline – 1 cured</a:t>
            </a:r>
          </a:p>
          <a:p>
            <a:pPr>
              <a:lnSpc>
                <a:spcPct val="80000"/>
              </a:lnSpc>
            </a:pPr>
            <a:r>
              <a:rPr lang="en-US" sz="2400"/>
              <a:t>2 Roxithromycin – 1 cured ,1 lost </a:t>
            </a:r>
          </a:p>
          <a:p>
            <a:pPr>
              <a:lnSpc>
                <a:spcPct val="80000"/>
              </a:lnSpc>
            </a:pPr>
            <a:r>
              <a:rPr lang="en-US" sz="2400"/>
              <a:t>15 erythromycin – 2 cured , 2 lost , rest treated with azithromcyin 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000"/>
              <a:t>Wikstrom  STI 2006 82 ;276</a:t>
            </a:r>
          </a:p>
          <a:p>
            <a:pPr>
              <a:lnSpc>
                <a:spcPct val="80000"/>
              </a:lnSpc>
            </a:pPr>
            <a:r>
              <a:rPr lang="en-US" sz="2400"/>
              <a:t> </a:t>
            </a:r>
            <a:endParaRPr lang="en-GB" sz="24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Norway &amp; Sweden </a:t>
            </a:r>
            <a:endParaRPr lang="en-GB"/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152 men and 60 women positive for M genitalium </a:t>
            </a:r>
          </a:p>
          <a:p>
            <a:pPr>
              <a:lnSpc>
                <a:spcPct val="90000"/>
              </a:lnSpc>
            </a:pPr>
            <a:r>
              <a:rPr lang="en-US"/>
              <a:t>Received either doxycline for 9 days or 1 gram stat of azithromycin.</a:t>
            </a:r>
          </a:p>
          <a:p>
            <a:pPr>
              <a:lnSpc>
                <a:spcPct val="90000"/>
              </a:lnSpc>
            </a:pPr>
            <a:r>
              <a:rPr lang="en-US"/>
              <a:t>If failed doxycline =&gt; extended course of azithromycin</a:t>
            </a:r>
          </a:p>
          <a:p>
            <a:pPr>
              <a:lnSpc>
                <a:spcPct val="90000"/>
              </a:lnSpc>
            </a:pPr>
            <a:r>
              <a:rPr lang="en-US"/>
              <a:t>If failed azithromcyin =&gt;Doxycycline for 15</a:t>
            </a:r>
            <a:endParaRPr lang="en-GB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Norway &amp; Sweden</a:t>
            </a:r>
            <a:endParaRPr lang="en-GB"/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Eradication for 1.0 gram azithromycin was 85%  in men and  88% for  women</a:t>
            </a:r>
          </a:p>
          <a:p>
            <a:pPr>
              <a:lnSpc>
                <a:spcPct val="90000"/>
              </a:lnSpc>
            </a:pPr>
            <a:r>
              <a:rPr lang="en-US" sz="2800"/>
              <a:t>Eradication for Doxycycline  was 17%  in men and  37% for  women</a:t>
            </a:r>
          </a:p>
          <a:p>
            <a:pPr>
              <a:lnSpc>
                <a:spcPct val="90000"/>
              </a:lnSpc>
            </a:pPr>
            <a:r>
              <a:rPr lang="en-US" sz="2800"/>
              <a:t>Extended azithromycin treatment eradicated M genitalium in 96% of men and all 6 women ie those who had failed doxycline</a:t>
            </a:r>
          </a:p>
          <a:p>
            <a:pPr>
              <a:lnSpc>
                <a:spcPct val="90000"/>
              </a:lnSpc>
            </a:pPr>
            <a:r>
              <a:rPr lang="en-US" sz="2800"/>
              <a:t>Only 6 failed initial azithromcin , 3 lost, 2 failed treatment with extended doxycline </a:t>
            </a:r>
          </a:p>
          <a:p>
            <a:pPr lvl="3">
              <a:lnSpc>
                <a:spcPct val="90000"/>
              </a:lnSpc>
            </a:pPr>
            <a:r>
              <a:rPr lang="en-US" sz="1800"/>
              <a:t>Bjornelius STI 2008, 84,72-76</a:t>
            </a:r>
          </a:p>
          <a:p>
            <a:pPr>
              <a:lnSpc>
                <a:spcPct val="90000"/>
              </a:lnSpc>
            </a:pPr>
            <a:endParaRPr lang="en-US" sz="2800"/>
          </a:p>
          <a:p>
            <a:pPr>
              <a:lnSpc>
                <a:spcPct val="90000"/>
              </a:lnSpc>
            </a:pPr>
            <a:endParaRPr lang="en-GB" sz="28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NZ" dirty="0" smtClean="0"/>
              <a:t>Treatments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NZ" dirty="0" smtClean="0"/>
              <a:t>Clinical trails suggest treatment failure in 70% of </a:t>
            </a:r>
            <a:r>
              <a:rPr lang="en-NZ" dirty="0" err="1" smtClean="0"/>
              <a:t>doxycline</a:t>
            </a:r>
            <a:r>
              <a:rPr lang="en-NZ" dirty="0" smtClean="0"/>
              <a:t> treated infection</a:t>
            </a:r>
          </a:p>
          <a:p>
            <a:pPr lvl="1">
              <a:defRPr/>
            </a:pPr>
            <a:r>
              <a:rPr lang="en-NZ" dirty="0" smtClean="0"/>
              <a:t>Even when low MIC in vitro</a:t>
            </a:r>
          </a:p>
          <a:p>
            <a:pPr>
              <a:defRPr/>
            </a:pPr>
            <a:r>
              <a:rPr lang="en-NZ" dirty="0" smtClean="0"/>
              <a:t>Efficacy of </a:t>
            </a:r>
            <a:r>
              <a:rPr lang="en-NZ" dirty="0" err="1" smtClean="0"/>
              <a:t>azithromycin</a:t>
            </a:r>
            <a:r>
              <a:rPr lang="en-NZ" dirty="0" smtClean="0"/>
              <a:t> 1 gram dose appeared to be lower than extended </a:t>
            </a:r>
            <a:r>
              <a:rPr lang="en-NZ" dirty="0" err="1" smtClean="0"/>
              <a:t>azithromycin</a:t>
            </a:r>
            <a:r>
              <a:rPr lang="en-NZ" dirty="0" smtClean="0"/>
              <a:t> ( 500mg day 1 and 250 mg day 2 to 5) </a:t>
            </a:r>
          </a:p>
          <a:p>
            <a:pPr lvl="1">
              <a:defRPr/>
            </a:pPr>
            <a:r>
              <a:rPr lang="en-NZ" dirty="0" smtClean="0"/>
              <a:t>85% </a:t>
            </a:r>
            <a:r>
              <a:rPr lang="en-NZ" dirty="0" err="1" smtClean="0"/>
              <a:t>vs</a:t>
            </a:r>
            <a:r>
              <a:rPr lang="en-NZ" dirty="0" smtClean="0"/>
              <a:t> 95% in Scandinavia </a:t>
            </a:r>
          </a:p>
          <a:p>
            <a:pPr lvl="1">
              <a:defRPr/>
            </a:pPr>
            <a:r>
              <a:rPr lang="en-NZ" dirty="0" smtClean="0"/>
              <a:t>No randomised trials </a:t>
            </a:r>
            <a:endParaRPr lang="en-NZ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NZ"/>
          </a:p>
        </p:txBody>
      </p:sp>
      <p:pic>
        <p:nvPicPr>
          <p:cNvPr id="3072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911975"/>
          </a:xfr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NZ" dirty="0" smtClean="0"/>
              <a:t>Resistance 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NZ" dirty="0" err="1" smtClean="0"/>
              <a:t>Azithromycin</a:t>
            </a:r>
            <a:r>
              <a:rPr lang="en-NZ" dirty="0" smtClean="0"/>
              <a:t> binds to the 50S subunit of the ribosome ( includes 23S and 5S) </a:t>
            </a:r>
          </a:p>
          <a:p>
            <a:pPr lvl="1">
              <a:defRPr/>
            </a:pPr>
            <a:r>
              <a:rPr lang="en-NZ" dirty="0" smtClean="0"/>
              <a:t>=&gt;inhibits translation of mRNA</a:t>
            </a:r>
          </a:p>
          <a:p>
            <a:pPr lvl="1">
              <a:defRPr/>
            </a:pPr>
            <a:r>
              <a:rPr lang="en-NZ" dirty="0" smtClean="0"/>
              <a:t>=&gt; inhibits protein synthesis</a:t>
            </a:r>
          </a:p>
          <a:p>
            <a:pPr>
              <a:defRPr/>
            </a:pPr>
            <a:r>
              <a:rPr lang="en-NZ" dirty="0" smtClean="0"/>
              <a:t>Resistance can occur with mutations in the 23S </a:t>
            </a:r>
            <a:r>
              <a:rPr lang="en-NZ" dirty="0" err="1" smtClean="0"/>
              <a:t>rRNA</a:t>
            </a:r>
            <a:r>
              <a:rPr lang="en-NZ" dirty="0" smtClean="0"/>
              <a:t> gene =&gt; inhibit </a:t>
            </a:r>
            <a:r>
              <a:rPr lang="en-NZ" dirty="0" err="1" smtClean="0"/>
              <a:t>azithromycin</a:t>
            </a:r>
            <a:r>
              <a:rPr lang="en-NZ" dirty="0" smtClean="0"/>
              <a:t> binding </a:t>
            </a:r>
            <a:endParaRPr lang="en-NZ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Resistance </a:t>
            </a:r>
            <a:endParaRPr lang="en-GB"/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 vitro resistance mediated by mutations in the 23 S rRNA gene</a:t>
            </a:r>
          </a:p>
          <a:p>
            <a:r>
              <a:rPr lang="en-US"/>
              <a:t>Thought to occur as a result of single dose treatment of 1.0 gram azithromycin</a:t>
            </a:r>
          </a:p>
          <a:p>
            <a:pPr lvl="4"/>
            <a:r>
              <a:rPr lang="en-US"/>
              <a:t>Jensen CID 2008 :47,1546</a:t>
            </a:r>
          </a:p>
          <a:p>
            <a:r>
              <a:rPr lang="en-US"/>
              <a:t>Level of azithromycin resistance is very important and is influenced by “treatment tradition”</a:t>
            </a:r>
          </a:p>
          <a:p>
            <a:pPr lvl="1"/>
            <a:endParaRPr lang="en-GB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NZ" dirty="0" smtClean="0"/>
              <a:t>Melbourne :</a:t>
            </a:r>
          </a:p>
          <a:p>
            <a:pPr>
              <a:defRPr/>
            </a:pPr>
            <a:r>
              <a:rPr lang="en-NZ" dirty="0" smtClean="0"/>
              <a:t>Looked at individuals with treatment failure using pre and post treatment samples and looked for mutations in 23sRNA gene.</a:t>
            </a:r>
          </a:p>
          <a:p>
            <a:pPr>
              <a:defRPr/>
            </a:pPr>
            <a:r>
              <a:rPr lang="en-NZ" dirty="0" smtClean="0"/>
              <a:t>All cases (20) of treatment failure had resistant mutations </a:t>
            </a:r>
          </a:p>
          <a:p>
            <a:pPr lvl="1">
              <a:defRPr/>
            </a:pPr>
            <a:r>
              <a:rPr lang="en-NZ" dirty="0" smtClean="0"/>
              <a:t>9 (45%) had this pre and post treatment </a:t>
            </a:r>
          </a:p>
          <a:p>
            <a:pPr lvl="1">
              <a:defRPr/>
            </a:pPr>
            <a:r>
              <a:rPr lang="en-NZ" dirty="0" smtClean="0"/>
              <a:t>11 (55%) had this post only </a:t>
            </a:r>
            <a:r>
              <a:rPr lang="en-NZ" dirty="0" err="1" smtClean="0"/>
              <a:t>ie</a:t>
            </a:r>
            <a:r>
              <a:rPr lang="en-NZ" dirty="0" smtClean="0"/>
              <a:t> induced </a:t>
            </a:r>
          </a:p>
          <a:p>
            <a:pPr lvl="4">
              <a:defRPr/>
            </a:pPr>
            <a:r>
              <a:rPr lang="en-NZ" dirty="0" err="1" smtClean="0"/>
              <a:t>Plos</a:t>
            </a:r>
            <a:r>
              <a:rPr lang="en-NZ" dirty="0" smtClean="0"/>
              <a:t> Twin et al 2012 </a:t>
            </a:r>
            <a:endParaRPr lang="en-N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History and Biology</a:t>
            </a:r>
            <a:endParaRPr lang="en-GB"/>
          </a:p>
        </p:txBody>
      </p:sp>
      <p:sp>
        <p:nvSpPr>
          <p:cNvPr id="104454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NZ"/>
              <a:t>Initial isolation from 2 of 13 men with urethritis in 1980</a:t>
            </a:r>
          </a:p>
          <a:p>
            <a:pPr lvl="1">
              <a:lnSpc>
                <a:spcPct val="90000"/>
              </a:lnSpc>
            </a:pPr>
            <a:r>
              <a:rPr lang="en-NZ"/>
              <a:t>Tully,Talyor-Robinson- Lancet 1981;1:1288-91</a:t>
            </a:r>
          </a:p>
          <a:p>
            <a:pPr>
              <a:lnSpc>
                <a:spcPct val="90000"/>
              </a:lnSpc>
            </a:pPr>
            <a:r>
              <a:rPr lang="en-NZ"/>
              <a:t>Class of </a:t>
            </a:r>
            <a:r>
              <a:rPr lang="en-NZ" i="1"/>
              <a:t>Mollicutes</a:t>
            </a:r>
          </a:p>
          <a:p>
            <a:pPr>
              <a:lnSpc>
                <a:spcPct val="90000"/>
              </a:lnSpc>
            </a:pPr>
            <a:r>
              <a:rPr lang="en-NZ"/>
              <a:t>Very small</a:t>
            </a:r>
          </a:p>
          <a:p>
            <a:pPr>
              <a:lnSpc>
                <a:spcPct val="90000"/>
              </a:lnSpc>
            </a:pPr>
            <a:r>
              <a:rPr lang="en-NZ"/>
              <a:t>No cell wall</a:t>
            </a:r>
          </a:p>
          <a:p>
            <a:pPr>
              <a:lnSpc>
                <a:spcPct val="90000"/>
              </a:lnSpc>
            </a:pPr>
            <a:r>
              <a:rPr lang="en-NZ"/>
              <a:t>Very small genome – 582,970 base pairs  in a circular chromosome,coding for 521 genes 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NZ" dirty="0" err="1" smtClean="0"/>
              <a:t>Moxofloxacin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NZ" dirty="0" smtClean="0"/>
              <a:t>Treatment with </a:t>
            </a:r>
            <a:r>
              <a:rPr lang="en-NZ" dirty="0" err="1" smtClean="0"/>
              <a:t>Moxifloxacin</a:t>
            </a:r>
            <a:r>
              <a:rPr lang="en-NZ" dirty="0" smtClean="0"/>
              <a:t> 400mg daily for 7 -10 days</a:t>
            </a:r>
          </a:p>
          <a:p>
            <a:pPr lvl="1">
              <a:defRPr/>
            </a:pPr>
            <a:r>
              <a:rPr lang="en-NZ" dirty="0" smtClean="0"/>
              <a:t>Almost 100% cure rate</a:t>
            </a:r>
          </a:p>
          <a:p>
            <a:pPr lvl="1">
              <a:defRPr/>
            </a:pPr>
            <a:r>
              <a:rPr lang="en-NZ" dirty="0" smtClean="0"/>
              <a:t>Some failures reported </a:t>
            </a:r>
          </a:p>
          <a:p>
            <a:pPr lvl="1">
              <a:defRPr/>
            </a:pPr>
            <a:r>
              <a:rPr lang="en-NZ" dirty="0" smtClean="0"/>
              <a:t>Changing field</a:t>
            </a:r>
          </a:p>
          <a:p>
            <a:pPr lvl="1">
              <a:defRPr/>
            </a:pPr>
            <a:r>
              <a:rPr lang="en-NZ" dirty="0" smtClean="0"/>
              <a:t>-if occurs need to report it </a:t>
            </a:r>
          </a:p>
          <a:p>
            <a:pPr lvl="1">
              <a:defRPr/>
            </a:pPr>
            <a:r>
              <a:rPr lang="en-NZ" dirty="0" smtClean="0"/>
              <a:t>Has had black box warnings for liver  toxicity and rashes </a:t>
            </a:r>
          </a:p>
          <a:p>
            <a:pPr lvl="1">
              <a:defRPr/>
            </a:pPr>
            <a:r>
              <a:rPr lang="en-NZ" dirty="0" smtClean="0"/>
              <a:t>In NZ just changed from exceptional circumstances  to Special Authority </a:t>
            </a:r>
          </a:p>
          <a:p>
            <a:pPr lvl="1">
              <a:defRPr/>
            </a:pPr>
            <a:endParaRPr lang="en-NZ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04864"/>
            <a:ext cx="9425829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GB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NZ" sz="2800" u="sng" dirty="0"/>
          </a:p>
          <a:p>
            <a:pPr>
              <a:lnSpc>
                <a:spcPct val="90000"/>
              </a:lnSpc>
            </a:pPr>
            <a:r>
              <a:rPr lang="en-NZ" sz="2800" u="sng" dirty="0"/>
              <a:t>Definitely a Good idea.</a:t>
            </a:r>
            <a:endParaRPr lang="en-NZ" sz="2800" dirty="0"/>
          </a:p>
          <a:p>
            <a:pPr>
              <a:lnSpc>
                <a:spcPct val="90000"/>
              </a:lnSpc>
            </a:pPr>
            <a:r>
              <a:rPr lang="en-NZ" sz="2800" dirty="0"/>
              <a:t>-When working up persistent/recurrent NGU </a:t>
            </a:r>
            <a:r>
              <a:rPr lang="en-NZ" sz="2800" dirty="0" smtClean="0"/>
              <a:t> test </a:t>
            </a:r>
            <a:r>
              <a:rPr lang="en-NZ" sz="2800" dirty="0"/>
              <a:t>for M </a:t>
            </a:r>
            <a:r>
              <a:rPr lang="en-NZ" sz="2800" dirty="0" err="1"/>
              <a:t>genitalium</a:t>
            </a:r>
            <a:r>
              <a:rPr lang="en-NZ" sz="2800" dirty="0"/>
              <a:t> </a:t>
            </a:r>
          </a:p>
          <a:p>
            <a:pPr>
              <a:lnSpc>
                <a:spcPct val="90000"/>
              </a:lnSpc>
            </a:pPr>
            <a:endParaRPr lang="en-NZ" sz="2800" dirty="0"/>
          </a:p>
          <a:p>
            <a:pPr>
              <a:lnSpc>
                <a:spcPct val="90000"/>
              </a:lnSpc>
            </a:pPr>
            <a:r>
              <a:rPr lang="en-NZ" sz="2800" u="sng" dirty="0" smtClean="0"/>
              <a:t>Possibly  </a:t>
            </a:r>
            <a:r>
              <a:rPr lang="en-NZ" sz="2800" u="sng" dirty="0"/>
              <a:t>a Good Idea</a:t>
            </a:r>
            <a:endParaRPr lang="en-NZ" sz="2800" dirty="0"/>
          </a:p>
          <a:p>
            <a:pPr>
              <a:lnSpc>
                <a:spcPct val="90000"/>
              </a:lnSpc>
            </a:pPr>
            <a:r>
              <a:rPr lang="en-NZ" sz="2800" dirty="0"/>
              <a:t>If treating PID add in </a:t>
            </a:r>
            <a:r>
              <a:rPr lang="en-NZ" sz="2800" dirty="0" err="1"/>
              <a:t>azithromycin</a:t>
            </a:r>
            <a:r>
              <a:rPr lang="en-NZ" sz="2800" dirty="0"/>
              <a:t> 1.0 gram stat to any regimen.( it might be </a:t>
            </a:r>
            <a:r>
              <a:rPr lang="en-NZ" sz="2800" dirty="0" err="1"/>
              <a:t>Moxifloxacin</a:t>
            </a:r>
            <a:r>
              <a:rPr lang="en-NZ" sz="2800" dirty="0"/>
              <a:t> initially at some time in the future) </a:t>
            </a:r>
            <a:endParaRPr lang="en-GB" sz="28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  <a:endParaRPr lang="en-GB" dirty="0"/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>
              <a:buNone/>
            </a:pPr>
            <a:r>
              <a:rPr lang="en-GB" dirty="0" smtClean="0"/>
              <a:t>1) If positive for M </a:t>
            </a:r>
            <a:r>
              <a:rPr lang="en-GB" dirty="0" err="1" smtClean="0"/>
              <a:t>genitalium</a:t>
            </a:r>
            <a:r>
              <a:rPr lang="en-GB" dirty="0" smtClean="0"/>
              <a:t>  then </a:t>
            </a:r>
          </a:p>
          <a:p>
            <a:pPr lvl="1">
              <a:buNone/>
            </a:pPr>
            <a:r>
              <a:rPr lang="en-GB" dirty="0" err="1" smtClean="0"/>
              <a:t>Azithromycin</a:t>
            </a:r>
            <a:r>
              <a:rPr lang="en-GB" dirty="0" smtClean="0"/>
              <a:t> 500mg stat then 250 mg for 4 days</a:t>
            </a:r>
          </a:p>
          <a:p>
            <a:pPr lvl="1">
              <a:buNone/>
            </a:pPr>
            <a:r>
              <a:rPr lang="en-GB" dirty="0" smtClean="0"/>
              <a:t>Test  after 5 weeks ( 1 month form completion of treatment ) </a:t>
            </a:r>
          </a:p>
          <a:p>
            <a:pPr lvl="1">
              <a:buNone/>
            </a:pPr>
            <a:r>
              <a:rPr lang="en-GB" dirty="0" smtClean="0"/>
              <a:t>For test of cure =&gt; if still present</a:t>
            </a:r>
          </a:p>
          <a:p>
            <a:pPr lvl="1">
              <a:buNone/>
            </a:pPr>
            <a:r>
              <a:rPr lang="en-GB" dirty="0" smtClean="0"/>
              <a:t>For </a:t>
            </a:r>
            <a:r>
              <a:rPr lang="en-GB" dirty="0" err="1" smtClean="0"/>
              <a:t>Moxifloxacin</a:t>
            </a:r>
            <a:r>
              <a:rPr lang="en-GB" dirty="0" smtClean="0"/>
              <a:t> 400mg for 7 days ( needs Special Authority ) </a:t>
            </a:r>
          </a:p>
          <a:p>
            <a:pPr lvl="1">
              <a:buNone/>
            </a:pPr>
            <a:r>
              <a:rPr lang="en-GB" dirty="0" smtClean="0"/>
              <a:t>For test of cure after that – if failures that  please tell me.</a:t>
            </a:r>
            <a:endParaRPr lang="en-GB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Acknowledgements</a:t>
            </a:r>
            <a:endParaRPr lang="en-GB"/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/>
              <a:t>Canterbury Health Laboratories- Julie Creighton, Trevor Anderson.</a:t>
            </a:r>
          </a:p>
          <a:p>
            <a:pPr>
              <a:buFontTx/>
              <a:buNone/>
            </a:pPr>
            <a:r>
              <a:rPr lang="en-US"/>
              <a:t>Colleagues around NZ</a:t>
            </a:r>
          </a:p>
          <a:p>
            <a:pPr>
              <a:buFontTx/>
              <a:buNone/>
            </a:pPr>
            <a:r>
              <a:rPr lang="en-US"/>
              <a:t>Melbourne (Marcus Chen) and Sydney Sexual Health Services ( Chris Bourne)</a:t>
            </a:r>
          </a:p>
          <a:p>
            <a:pPr>
              <a:buFontTx/>
              <a:buNone/>
            </a:pPr>
            <a:r>
              <a:rPr lang="en-US"/>
              <a:t>Jorgen Jenson</a:t>
            </a:r>
            <a:endParaRPr lang="en-GB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NZ"/>
              <a:t>Lacks all the genes for amino acid synthesis</a:t>
            </a:r>
          </a:p>
          <a:p>
            <a:r>
              <a:rPr lang="en-NZ"/>
              <a:t>Found preferentially in the genital tract</a:t>
            </a:r>
          </a:p>
          <a:p>
            <a:r>
              <a:rPr lang="en-NZ"/>
              <a:t>Morphology – flask shaped with  a specialised tip structure</a:t>
            </a:r>
          </a:p>
          <a:p>
            <a:r>
              <a:rPr lang="en-NZ"/>
              <a:t>Good at adhering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957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8538" y="404813"/>
            <a:ext cx="4552950" cy="6096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2782888"/>
            <a:ext cx="5113338" cy="4075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115719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5720" name="Picture 8" descr="squash cropped 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619250" y="-603250"/>
            <a:ext cx="5160963" cy="676751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366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95525" y="381000"/>
            <a:ext cx="4552950" cy="6096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3517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95525" y="381000"/>
            <a:ext cx="4552950" cy="6096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FF"/>
      </a:dk2>
      <a:lt2>
        <a:srgbClr val="FFFF00"/>
      </a:lt2>
      <a:accent1>
        <a:srgbClr val="FF9900"/>
      </a:accent1>
      <a:accent2>
        <a:srgbClr val="00FFFF"/>
      </a:accent2>
      <a:accent3>
        <a:srgbClr val="AAAAFF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sz="2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sz="2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2">
    <a:dk1>
      <a:srgbClr val="000000"/>
    </a:dk1>
    <a:lt1>
      <a:srgbClr val="FFFFFF"/>
    </a:lt1>
    <a:dk2>
      <a:srgbClr val="0000FF"/>
    </a:dk2>
    <a:lt2>
      <a:srgbClr val="FFFF00"/>
    </a:lt2>
    <a:accent1>
      <a:srgbClr val="FF9900"/>
    </a:accent1>
    <a:accent2>
      <a:srgbClr val="00FFFF"/>
    </a:accent2>
    <a:accent3>
      <a:srgbClr val="AAAAFF"/>
    </a:accent3>
    <a:accent4>
      <a:srgbClr val="DADADA"/>
    </a:accent4>
    <a:accent5>
      <a:srgbClr val="FFCAAA"/>
    </a:accent5>
    <a:accent6>
      <a:srgbClr val="00E7E7"/>
    </a:accent6>
    <a:hlink>
      <a:srgbClr val="FF0000"/>
    </a:hlink>
    <a:folHlink>
      <a:srgbClr val="969696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10112693</TotalTime>
  <Words>1439</Words>
  <Application>Microsoft Office PowerPoint</Application>
  <PresentationFormat>On-screen Show (4:3)</PresentationFormat>
  <Paragraphs>194</Paragraphs>
  <Slides>44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44</vt:i4>
      </vt:variant>
    </vt:vector>
  </HeadingPairs>
  <TitlesOfParts>
    <vt:vector size="46" baseType="lpstr">
      <vt:lpstr>Default Design</vt:lpstr>
      <vt:lpstr>1_Default Design</vt:lpstr>
      <vt:lpstr>PowerPoint Presentation</vt:lpstr>
      <vt:lpstr>Christchurch Sexual Health  33 St Asaph Street </vt:lpstr>
      <vt:lpstr>M genitalium- ? the New Black </vt:lpstr>
      <vt:lpstr>History and Biology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Christchurch Pilot</vt:lpstr>
      <vt:lpstr>PowerPoint Presentation</vt:lpstr>
      <vt:lpstr>In Non Gonococcal Urethritis </vt:lpstr>
      <vt:lpstr>PowerPoint Presentation</vt:lpstr>
      <vt:lpstr>High Prevalence of M genitalium in women presenting for termination of pregnancy</vt:lpstr>
      <vt:lpstr>PowerPoint Presentation</vt:lpstr>
      <vt:lpstr>Auckland Sexual Health</vt:lpstr>
      <vt:lpstr>Estimated prevalences in 40 independent studies (27 000) women </vt:lpstr>
      <vt:lpstr>Urethritis</vt:lpstr>
      <vt:lpstr>Urethritis</vt:lpstr>
      <vt:lpstr>Urethritis</vt:lpstr>
      <vt:lpstr>Endometritis</vt:lpstr>
      <vt:lpstr>PowerPoint Presentation</vt:lpstr>
      <vt:lpstr>M genitalium in major STI syndromes ( J Jensen) </vt:lpstr>
      <vt:lpstr>PowerPoint Presentation</vt:lpstr>
      <vt:lpstr>PowerPoint Presentation</vt:lpstr>
      <vt:lpstr>Treatments</vt:lpstr>
      <vt:lpstr>Melbourne Experience</vt:lpstr>
      <vt:lpstr>Olafiakilinikken ,Norway</vt:lpstr>
      <vt:lpstr>Olafiakilinikken ,Norway</vt:lpstr>
      <vt:lpstr>Randomised Trial -USA-Mena</vt:lpstr>
      <vt:lpstr>Mena</vt:lpstr>
      <vt:lpstr>Persistent/Recurrent Urethritis – Sweden</vt:lpstr>
      <vt:lpstr>Norway &amp; Sweden </vt:lpstr>
      <vt:lpstr>Norway &amp; Sweden</vt:lpstr>
      <vt:lpstr>Treatments</vt:lpstr>
      <vt:lpstr>PowerPoint Presentation</vt:lpstr>
      <vt:lpstr>Resistance </vt:lpstr>
      <vt:lpstr>Resistance </vt:lpstr>
      <vt:lpstr>PowerPoint Presentation</vt:lpstr>
      <vt:lpstr>Moxofloxacin</vt:lpstr>
      <vt:lpstr>PowerPoint Presentation</vt:lpstr>
      <vt:lpstr>Summary</vt:lpstr>
      <vt:lpstr>Summary</vt:lpstr>
      <vt:lpstr>Acknowledgements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Treatment of EGWs: Patterns, Resource Utilisation and Costs in  Australian STD Clinics</dc:title>
  <dc:creator>3M Authorised User</dc:creator>
  <cp:lastModifiedBy>Shipleys Show Server</cp:lastModifiedBy>
  <cp:revision>47</cp:revision>
  <cp:lastPrinted>2001-08-08T04:50:36Z</cp:lastPrinted>
  <dcterms:created xsi:type="dcterms:W3CDTF">2000-06-09T00:32:42Z</dcterms:created>
  <dcterms:modified xsi:type="dcterms:W3CDTF">2013-08-16T01:51:09Z</dcterms:modified>
</cp:coreProperties>
</file>