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handoutMasterIdLst>
    <p:handoutMasterId r:id="rId34"/>
  </p:handoutMasterIdLst>
  <p:sldIdLst>
    <p:sldId id="290" r:id="rId3"/>
    <p:sldId id="256" r:id="rId4"/>
    <p:sldId id="271" r:id="rId5"/>
    <p:sldId id="272" r:id="rId6"/>
    <p:sldId id="275" r:id="rId7"/>
    <p:sldId id="284" r:id="rId8"/>
    <p:sldId id="269" r:id="rId9"/>
    <p:sldId id="287" r:id="rId10"/>
    <p:sldId id="276" r:id="rId11"/>
    <p:sldId id="259" r:id="rId12"/>
    <p:sldId id="277" r:id="rId13"/>
    <p:sldId id="257" r:id="rId14"/>
    <p:sldId id="258" r:id="rId15"/>
    <p:sldId id="289" r:id="rId16"/>
    <p:sldId id="278" r:id="rId17"/>
    <p:sldId id="280" r:id="rId18"/>
    <p:sldId id="288" r:id="rId19"/>
    <p:sldId id="260" r:id="rId20"/>
    <p:sldId id="285" r:id="rId21"/>
    <p:sldId id="281" r:id="rId22"/>
    <p:sldId id="279" r:id="rId23"/>
    <p:sldId id="286" r:id="rId24"/>
    <p:sldId id="282" r:id="rId25"/>
    <p:sldId id="270" r:id="rId26"/>
    <p:sldId id="273" r:id="rId27"/>
    <p:sldId id="267" r:id="rId28"/>
    <p:sldId id="274" r:id="rId29"/>
    <p:sldId id="262" r:id="rId30"/>
    <p:sldId id="263" r:id="rId31"/>
    <p:sldId id="264" r:id="rId32"/>
  </p:sldIdLst>
  <p:sldSz cx="9144000" cy="6858000" type="screen4x3"/>
  <p:notesSz cx="6784975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 alt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00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9760262-BF42-47E7-9535-EC1EAD4FC35A}" type="datetimeFigureOut">
              <a:rPr lang="en-GB" altLang="en-US"/>
              <a:pPr/>
              <a:t>16/08/2013</a:t>
            </a:fld>
            <a:endParaRPr lang="en-GB" alt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00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 alt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09113"/>
            <a:ext cx="29400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DC61940-9944-446E-9227-91A8FFB1CD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7607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6FA590-1E29-465A-BED9-C67DC5D05046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05350"/>
            <a:ext cx="542925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NZ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0AF3ED-2638-4229-B155-274E4236ACDF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61248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NZ" altLang="en-US" sz="900" b="1" smtClean="0"/>
              <a:t>Definition</a:t>
            </a:r>
            <a:r>
              <a:rPr lang="en-NZ" altLang="en-US" sz="900" smtClean="0"/>
              <a:t> - it includes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  <a:buFontTx/>
              <a:buChar char="•"/>
            </a:pPr>
            <a:r>
              <a:rPr lang="en-NZ" altLang="en-US" sz="900" smtClean="0"/>
              <a:t>  All age groups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</a:pPr>
            <a:endParaRPr lang="en-NZ" altLang="en-US" sz="900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NZ" altLang="en-US" sz="900" smtClean="0"/>
              <a:t>It excludes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  <a:buFontTx/>
              <a:buChar char="•"/>
            </a:pPr>
            <a:r>
              <a:rPr lang="en-NZ" altLang="en-US" sz="900" smtClean="0"/>
              <a:t>  Short stay admissions of 3 – 24 hours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  <a:buFontTx/>
              <a:buChar char="•"/>
            </a:pPr>
            <a:r>
              <a:rPr lang="en-NZ" altLang="en-US" sz="900" smtClean="0"/>
              <a:t>  Elective admissions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  <a:buFontTx/>
              <a:buChar char="•"/>
            </a:pPr>
            <a:r>
              <a:rPr lang="en-NZ" altLang="en-US" sz="900" smtClean="0"/>
              <a:t>  Mental health admissions – </a:t>
            </a:r>
            <a:r>
              <a:rPr lang="en-NZ" altLang="en-US" sz="900" i="1" smtClean="0"/>
              <a:t>(consider including these – work in progress)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5050"/>
              </a:buClr>
              <a:buFontTx/>
              <a:buChar char="•"/>
            </a:pPr>
            <a:r>
              <a:rPr lang="en-NZ" altLang="en-US" sz="900" smtClean="0"/>
              <a:t>  ??arranged admissions – (</a:t>
            </a:r>
            <a:r>
              <a:rPr lang="en-NZ" altLang="en-US" sz="900" i="1" smtClean="0"/>
              <a:t>yet to be confirmed whether its possible to include these)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NZ" altLang="en-US" sz="800" b="1" smtClean="0"/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en-NZ" altLang="en-US" sz="800" smtClean="0"/>
              <a:t>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NZ" altLang="en-US" sz="8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52E8A-971B-4980-BAAC-CF8A9D8A6F71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48144-286F-4AEA-A1B5-A54FF14D1C98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994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62EE-B1B5-40FF-81EE-1EEF290858B0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9C127-2CE4-4012-B16A-2BFDAC2C76BB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770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45573-50EF-4793-A7C3-E5297C2B0251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18606-D475-4A86-9D2A-D1C1885208B1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439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58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11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639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42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2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58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492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6414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6961A-2C33-40D8-BAE5-1CAAFD563D25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22E69-BABA-4F5F-AEEB-9EC46FEE9B19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9542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0427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275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9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EF9AF-EB1F-4BFB-BCB0-0AF13FA6F866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38BA2-79C2-46D5-BA52-1C30F3CF442F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9556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D12E6-9B86-4615-B4AB-ACEEBD4CFCDC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26DBE-3A3D-44DB-B485-B4FC472A62A0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412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CE548-FD6F-4262-B900-C2DF9AAA8D21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3609C-77A3-4857-BAC4-BB71DC7BC583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562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F49B5-FE9E-407D-89FC-AEE9FC86811E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E760B-26D3-4FFA-905C-687ED563AA8C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035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80184-67C2-485F-8646-14573D7EC39F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7A26C-341E-4CDE-BD95-E5A2EBA06B24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861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A9EB3-8413-40E2-BAE6-C8689BCD6FD5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3FA5D-B6F8-4973-98B1-AFD12D930ACE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8296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B862A-2732-462F-AB50-B415EA1CEFDB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900C4-58EC-4D44-A4C8-2318BF104F54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8912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NZ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NZ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53CD03-0A8B-400D-838D-35D52DD7E9F3}" type="datetimeFigureOut">
              <a:rPr lang="en-NZ"/>
              <a:pPr>
                <a:defRPr/>
              </a:pPr>
              <a:t>16/08/2013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AF3901-2E02-434E-9EA0-4F064FB7C50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99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Program%20Files\TurningPoint\2003\Questions.html" TargetMode="External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93"/>
          <p:cNvSpPr>
            <a:spLocks noChangeArrowheads="1"/>
          </p:cNvSpPr>
          <p:nvPr/>
        </p:nvSpPr>
        <p:spPr bwMode="auto">
          <a:xfrm>
            <a:off x="3200400" y="1143000"/>
            <a:ext cx="541020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400">
                <a:solidFill>
                  <a:srgbClr val="000000"/>
                </a:solidFill>
              </a:rPr>
              <a:t>Dr Buzz Boothman-Burrell</a:t>
            </a:r>
          </a:p>
          <a:p>
            <a:pPr>
              <a:spcBef>
                <a:spcPct val="20000"/>
              </a:spcBef>
            </a:pPr>
            <a:r>
              <a:rPr lang="en-NZ" altLang="en-US" sz="1900">
                <a:solidFill>
                  <a:srgbClr val="000000"/>
                </a:solidFill>
              </a:rPr>
              <a:t>Senior Lecturer </a:t>
            </a:r>
          </a:p>
          <a:p>
            <a:pPr>
              <a:spcBef>
                <a:spcPct val="20000"/>
              </a:spcBef>
            </a:pPr>
            <a:r>
              <a:rPr lang="en-NZ" altLang="en-US" sz="1900">
                <a:solidFill>
                  <a:srgbClr val="000000"/>
                </a:solidFill>
              </a:rPr>
              <a:t>University of Otago</a:t>
            </a:r>
            <a:endParaRPr lang="en-US" altLang="en-US" sz="1900" b="1">
              <a:solidFill>
                <a:srgbClr val="000000"/>
              </a:solidFill>
            </a:endParaRPr>
          </a:p>
        </p:txBody>
      </p:sp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807720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9" name="Picture 17" descr="buzz_burre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2"/>
          <a:stretch>
            <a:fillRect/>
          </a:stretch>
        </p:blipFill>
        <p:spPr bwMode="auto">
          <a:xfrm>
            <a:off x="990600" y="1143000"/>
            <a:ext cx="1812925" cy="2133600"/>
          </a:xfrm>
          <a:prstGeom prst="rect">
            <a:avLst/>
          </a:prstGeom>
          <a:noFill/>
          <a:ln w="28575">
            <a:solidFill>
              <a:srgbClr val="0099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04" t="47394"/>
          <a:stretch>
            <a:fillRect/>
          </a:stretch>
        </p:blipFill>
        <p:spPr bwMode="auto">
          <a:xfrm>
            <a:off x="7831138" y="4622800"/>
            <a:ext cx="811212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6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pic>
        <p:nvPicPr>
          <p:cNvPr id="11268" name="Picture 4" descr="C:\Documents and Settings\Owner\Desktop\truck_of_f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0"/>
            <a:ext cx="711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Dumping ground?</a:t>
            </a:r>
            <a:endParaRPr lang="en-GB" altLang="en-US" smtClean="0"/>
          </a:p>
        </p:txBody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38" y="644525"/>
            <a:ext cx="9136062" cy="54816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pic>
        <p:nvPicPr>
          <p:cNvPr id="14339" name="Picture 2" descr="C:\Documents and Settings\Owner\Desktop\dump truc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6075" y="257175"/>
            <a:ext cx="5835650" cy="5835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mtClean="0"/>
              <a:t>What goes in must come out</a:t>
            </a:r>
          </a:p>
        </p:txBody>
      </p:sp>
      <p:pic>
        <p:nvPicPr>
          <p:cNvPr id="15363" name="Picture 2" descr="C:\Documents and Settings\Owner\Desktop\chi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1587500"/>
            <a:ext cx="4476750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Where’s it coming from?</a:t>
            </a:r>
            <a:endParaRPr lang="en-GB" altLang="en-US" smtClean="0"/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16388" name="Picture 4" descr="cat d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12850"/>
            <a:ext cx="6624638" cy="509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Basics of waste production …. </a:t>
            </a:r>
            <a:endParaRPr lang="en-GB" altLang="en-US" smtClean="0"/>
          </a:p>
        </p:txBody>
      </p:sp>
      <p:pic>
        <p:nvPicPr>
          <p:cNvPr id="17411" name="Picture 5" descr="waste produ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14463"/>
            <a:ext cx="76200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08038" y="1720850"/>
            <a:ext cx="1479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Primary care</a:t>
            </a:r>
            <a:endParaRPr lang="en-GB" alt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735013" y="2655888"/>
            <a:ext cx="50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ED</a:t>
            </a:r>
            <a:endParaRPr lang="en-GB" altLang="en-US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808038" y="3521075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Ambulance</a:t>
            </a:r>
            <a:endParaRPr lang="en-GB" altLang="en-US"/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808038" y="4240213"/>
            <a:ext cx="149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spontaneous</a:t>
            </a:r>
            <a:endParaRPr lang="en-GB" altLang="en-US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8224838" y="1289050"/>
            <a:ext cx="37465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D</a:t>
            </a:r>
            <a:br>
              <a:rPr lang="en-US" altLang="en-US"/>
            </a:br>
            <a:r>
              <a:rPr lang="en-US" altLang="en-US"/>
              <a:t>U</a:t>
            </a:r>
            <a:br>
              <a:rPr lang="en-US" altLang="en-US"/>
            </a:br>
            <a:r>
              <a:rPr lang="en-US" altLang="en-US"/>
              <a:t>M</a:t>
            </a:r>
            <a:br>
              <a:rPr lang="en-US" altLang="en-US"/>
            </a:br>
            <a:r>
              <a:rPr lang="en-US" altLang="en-US"/>
              <a:t>P</a:t>
            </a:r>
            <a:br>
              <a:rPr lang="en-US" altLang="en-US"/>
            </a:br>
            <a:r>
              <a:rPr lang="en-US" altLang="en-US"/>
              <a:t>I</a:t>
            </a:r>
            <a:br>
              <a:rPr lang="en-US" altLang="en-US"/>
            </a:br>
            <a:r>
              <a:rPr lang="en-US" altLang="en-US"/>
              <a:t>N</a:t>
            </a:r>
            <a:br>
              <a:rPr lang="en-US" altLang="en-US"/>
            </a:br>
            <a:r>
              <a:rPr lang="en-US" altLang="en-US"/>
              <a:t>G</a:t>
            </a:r>
            <a:br>
              <a:rPr lang="en-US" altLang="en-US"/>
            </a:br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G</a:t>
            </a:r>
            <a:br>
              <a:rPr lang="en-US" altLang="en-US"/>
            </a:br>
            <a:r>
              <a:rPr lang="en-US" altLang="en-US"/>
              <a:t>R</a:t>
            </a:r>
            <a:br>
              <a:rPr lang="en-US" altLang="en-US"/>
            </a:br>
            <a:r>
              <a:rPr lang="en-US" altLang="en-US"/>
              <a:t>O</a:t>
            </a:r>
            <a:br>
              <a:rPr lang="en-US" altLang="en-US"/>
            </a:br>
            <a:r>
              <a:rPr lang="en-US" altLang="en-US"/>
              <a:t>U</a:t>
            </a:r>
            <a:br>
              <a:rPr lang="en-US" altLang="en-US"/>
            </a:br>
            <a:r>
              <a:rPr lang="en-US" altLang="en-US"/>
              <a:t>N</a:t>
            </a:r>
            <a:br>
              <a:rPr lang="en-US" altLang="en-US"/>
            </a:br>
            <a:r>
              <a:rPr lang="en-US" altLang="en-US"/>
              <a:t>D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4" grpId="0"/>
      <p:bldP spid="17415" grpId="0"/>
      <p:bldP spid="17416" grpId="0"/>
      <p:bldP spid="174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mtClean="0"/>
              <a:t>Impressive statistics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6BF1DBC1-6A9D-4F2B-B459-3C3EBFF18258}" type="slidenum">
              <a:rPr lang="en-CA"/>
              <a:pPr algn="l">
                <a:defRPr/>
              </a:pPr>
              <a:t>18</a:t>
            </a:fld>
            <a:endParaRPr lang="en-CA" dirty="0"/>
          </a:p>
        </p:txBody>
      </p:sp>
      <p:sp>
        <p:nvSpPr>
          <p:cNvPr id="19459" name="Date Placeholder 3"/>
          <p:cNvSpPr txBox="1">
            <a:spLocks noGrp="1"/>
          </p:cNvSpPr>
          <p:nvPr/>
        </p:nvSpPr>
        <p:spPr bwMode="auto">
          <a:xfrm>
            <a:off x="615950" y="6400800"/>
            <a:ext cx="294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>
                <a:latin typeface="Times New Roman" pitchFamily="18" charset="0"/>
              </a:rPr>
              <a:t>Davis,P. (2010) </a:t>
            </a:r>
            <a:r>
              <a:rPr lang="en-US" altLang="en-US" sz="1200" i="1">
                <a:latin typeface="Times New Roman" pitchFamily="18" charset="0"/>
              </a:rPr>
              <a:t>Quality or Quantity? Markets or Management?</a:t>
            </a:r>
            <a:r>
              <a:rPr lang="en-US" altLang="en-US" sz="1200">
                <a:latin typeface="Times New Roman" pitchFamily="18" charset="0"/>
              </a:rPr>
              <a:t> University of Auckland</a:t>
            </a:r>
            <a:endParaRPr lang="en-GB" altLang="en-US" sz="1200">
              <a:latin typeface="Times New Roman" pitchFamily="18" charset="0"/>
            </a:endParaRPr>
          </a:p>
        </p:txBody>
      </p:sp>
      <p:sp>
        <p:nvSpPr>
          <p:cNvPr id="19460" name="Footer Placeholder 4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>
                <a:latin typeface="Times New Roman" pitchFamily="18" charset="0"/>
              </a:rPr>
              <a:t>NZ Public Hospital Performance</a:t>
            </a:r>
          </a:p>
        </p:txBody>
      </p:sp>
      <p:sp>
        <p:nvSpPr>
          <p:cNvPr id="19461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67641B6-EECD-45BA-B73C-303CF89507BA}" type="slidenum">
              <a:rPr lang="en-GB" altLang="en-US">
                <a:latin typeface="Times New Roman" pitchFamily="18" charset="0"/>
              </a:rPr>
              <a:pPr algn="r" eaLnBrk="1" hangingPunct="1"/>
              <a:t>18</a:t>
            </a:fld>
            <a:endParaRPr lang="en-GB" altLang="en-US">
              <a:latin typeface="Times New Roman" pitchFamily="18" charset="0"/>
            </a:endParaRPr>
          </a:p>
        </p:txBody>
      </p:sp>
      <p:sp>
        <p:nvSpPr>
          <p:cNvPr id="266957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8025" y="303213"/>
            <a:ext cx="7772400" cy="706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800" smtClean="0"/>
              <a:t>Hospital beds &amp; discharges</a:t>
            </a:r>
            <a:r>
              <a:rPr lang="en-GB" smtClean="0"/>
              <a:t/>
            </a:r>
            <a:br>
              <a:rPr lang="en-GB" smtClean="0"/>
            </a:br>
            <a:r>
              <a:rPr lang="en-GB" sz="1800" smtClean="0"/>
              <a:t>(1988 – 2001)</a:t>
            </a:r>
          </a:p>
        </p:txBody>
      </p:sp>
      <p:sp>
        <p:nvSpPr>
          <p:cNvPr id="19463" name="Text Box 4"/>
          <p:cNvSpPr txBox="1">
            <a:spLocks noChangeArrowheads="1"/>
          </p:cNvSpPr>
          <p:nvPr/>
        </p:nvSpPr>
        <p:spPr bwMode="auto">
          <a:xfrm>
            <a:off x="6372225" y="2565400"/>
            <a:ext cx="935038" cy="646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>
                <a:latin typeface="Times New Roman" pitchFamily="18" charset="0"/>
              </a:rPr>
              <a:t>Day-stay</a:t>
            </a:r>
            <a:endParaRPr lang="en-GB" altLang="en-US">
              <a:latin typeface="Times New Roman" pitchFamily="18" charset="0"/>
            </a:endParaRPr>
          </a:p>
        </p:txBody>
      </p:sp>
      <p:sp>
        <p:nvSpPr>
          <p:cNvPr id="19464" name="Text Box 5"/>
          <p:cNvSpPr txBox="1">
            <a:spLocks noChangeArrowheads="1"/>
          </p:cNvSpPr>
          <p:nvPr/>
        </p:nvSpPr>
        <p:spPr bwMode="auto">
          <a:xfrm>
            <a:off x="6443663" y="3644900"/>
            <a:ext cx="863600" cy="646113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>
                <a:latin typeface="Times New Roman" pitchFamily="18" charset="0"/>
              </a:rPr>
              <a:t>Inpatient</a:t>
            </a:r>
            <a:endParaRPr lang="en-GB" altLang="en-US">
              <a:latin typeface="Times New Roman" pitchFamily="18" charset="0"/>
            </a:endParaRPr>
          </a:p>
        </p:txBody>
      </p:sp>
      <p:grpSp>
        <p:nvGrpSpPr>
          <p:cNvPr id="19465" name="Group 7"/>
          <p:cNvGrpSpPr>
            <a:grpSpLocks noChangeAspect="1"/>
          </p:cNvGrpSpPr>
          <p:nvPr/>
        </p:nvGrpSpPr>
        <p:grpSpPr bwMode="auto">
          <a:xfrm>
            <a:off x="644525" y="993775"/>
            <a:ext cx="8499475" cy="5362575"/>
            <a:chOff x="0" y="482"/>
            <a:chExt cx="5760" cy="3522"/>
          </a:xfrm>
        </p:grpSpPr>
        <p:sp>
          <p:nvSpPr>
            <p:cNvPr id="19468" name="AutoShape 6"/>
            <p:cNvSpPr>
              <a:spLocks noChangeAspect="1" noChangeArrowheads="1" noTextEdit="1"/>
            </p:cNvSpPr>
            <p:nvPr/>
          </p:nvSpPr>
          <p:spPr bwMode="auto">
            <a:xfrm>
              <a:off x="0" y="482"/>
              <a:ext cx="5760" cy="3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Rectangle 8"/>
            <p:cNvSpPr>
              <a:spLocks noChangeArrowheads="1"/>
            </p:cNvSpPr>
            <p:nvPr/>
          </p:nvSpPr>
          <p:spPr bwMode="auto">
            <a:xfrm>
              <a:off x="31" y="513"/>
              <a:ext cx="5698" cy="34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0" name="Rectangle 9"/>
            <p:cNvSpPr>
              <a:spLocks noChangeArrowheads="1"/>
            </p:cNvSpPr>
            <p:nvPr/>
          </p:nvSpPr>
          <p:spPr bwMode="auto">
            <a:xfrm>
              <a:off x="494" y="934"/>
              <a:ext cx="4685" cy="23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1" name="Rectangle 10"/>
            <p:cNvSpPr>
              <a:spLocks noChangeArrowheads="1"/>
            </p:cNvSpPr>
            <p:nvPr/>
          </p:nvSpPr>
          <p:spPr bwMode="auto">
            <a:xfrm>
              <a:off x="494" y="934"/>
              <a:ext cx="4685" cy="2357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2" name="Freeform 11"/>
            <p:cNvSpPr>
              <a:spLocks/>
            </p:cNvSpPr>
            <p:nvPr/>
          </p:nvSpPr>
          <p:spPr bwMode="auto">
            <a:xfrm>
              <a:off x="661" y="1288"/>
              <a:ext cx="4351" cy="2003"/>
            </a:xfrm>
            <a:custGeom>
              <a:avLst/>
              <a:gdLst>
                <a:gd name="T0" fmla="*/ 0 w 4351"/>
                <a:gd name="T1" fmla="*/ 2003 h 2003"/>
                <a:gd name="T2" fmla="*/ 0 w 4351"/>
                <a:gd name="T3" fmla="*/ 813 h 2003"/>
                <a:gd name="T4" fmla="*/ 335 w 4351"/>
                <a:gd name="T5" fmla="*/ 780 h 2003"/>
                <a:gd name="T6" fmla="*/ 669 w 4351"/>
                <a:gd name="T7" fmla="*/ 691 h 2003"/>
                <a:gd name="T8" fmla="*/ 1004 w 4351"/>
                <a:gd name="T9" fmla="*/ 643 h 2003"/>
                <a:gd name="T10" fmla="*/ 1339 w 4351"/>
                <a:gd name="T11" fmla="*/ 575 h 2003"/>
                <a:gd name="T12" fmla="*/ 1674 w 4351"/>
                <a:gd name="T13" fmla="*/ 451 h 2003"/>
                <a:gd name="T14" fmla="*/ 2008 w 4351"/>
                <a:gd name="T15" fmla="*/ 380 h 2003"/>
                <a:gd name="T16" fmla="*/ 2343 w 4351"/>
                <a:gd name="T17" fmla="*/ 368 h 2003"/>
                <a:gd name="T18" fmla="*/ 2678 w 4351"/>
                <a:gd name="T19" fmla="*/ 327 h 2003"/>
                <a:gd name="T20" fmla="*/ 3012 w 4351"/>
                <a:gd name="T21" fmla="*/ 241 h 2003"/>
                <a:gd name="T22" fmla="*/ 3347 w 4351"/>
                <a:gd name="T23" fmla="*/ 221 h 2003"/>
                <a:gd name="T24" fmla="*/ 3682 w 4351"/>
                <a:gd name="T25" fmla="*/ 135 h 2003"/>
                <a:gd name="T26" fmla="*/ 4016 w 4351"/>
                <a:gd name="T27" fmla="*/ 58 h 2003"/>
                <a:gd name="T28" fmla="*/ 4351 w 4351"/>
                <a:gd name="T29" fmla="*/ 0 h 2003"/>
                <a:gd name="T30" fmla="*/ 4351 w 4351"/>
                <a:gd name="T31" fmla="*/ 2003 h 2003"/>
                <a:gd name="T32" fmla="*/ 4016 w 4351"/>
                <a:gd name="T33" fmla="*/ 2003 h 2003"/>
                <a:gd name="T34" fmla="*/ 3682 w 4351"/>
                <a:gd name="T35" fmla="*/ 2003 h 2003"/>
                <a:gd name="T36" fmla="*/ 3347 w 4351"/>
                <a:gd name="T37" fmla="*/ 2003 h 2003"/>
                <a:gd name="T38" fmla="*/ 3012 w 4351"/>
                <a:gd name="T39" fmla="*/ 2003 h 2003"/>
                <a:gd name="T40" fmla="*/ 2678 w 4351"/>
                <a:gd name="T41" fmla="*/ 2003 h 2003"/>
                <a:gd name="T42" fmla="*/ 2343 w 4351"/>
                <a:gd name="T43" fmla="*/ 2003 h 2003"/>
                <a:gd name="T44" fmla="*/ 2008 w 4351"/>
                <a:gd name="T45" fmla="*/ 2003 h 2003"/>
                <a:gd name="T46" fmla="*/ 1674 w 4351"/>
                <a:gd name="T47" fmla="*/ 2003 h 2003"/>
                <a:gd name="T48" fmla="*/ 1339 w 4351"/>
                <a:gd name="T49" fmla="*/ 2003 h 2003"/>
                <a:gd name="T50" fmla="*/ 1004 w 4351"/>
                <a:gd name="T51" fmla="*/ 2003 h 2003"/>
                <a:gd name="T52" fmla="*/ 669 w 4351"/>
                <a:gd name="T53" fmla="*/ 2003 h 2003"/>
                <a:gd name="T54" fmla="*/ 335 w 4351"/>
                <a:gd name="T55" fmla="*/ 2003 h 2003"/>
                <a:gd name="T56" fmla="*/ 0 w 4351"/>
                <a:gd name="T57" fmla="*/ 2003 h 200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351"/>
                <a:gd name="T88" fmla="*/ 0 h 2003"/>
                <a:gd name="T89" fmla="*/ 4351 w 4351"/>
                <a:gd name="T90" fmla="*/ 2003 h 200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351" h="2003">
                  <a:moveTo>
                    <a:pt x="0" y="2003"/>
                  </a:moveTo>
                  <a:lnTo>
                    <a:pt x="0" y="813"/>
                  </a:lnTo>
                  <a:lnTo>
                    <a:pt x="335" y="780"/>
                  </a:lnTo>
                  <a:lnTo>
                    <a:pt x="669" y="691"/>
                  </a:lnTo>
                  <a:lnTo>
                    <a:pt x="1004" y="643"/>
                  </a:lnTo>
                  <a:lnTo>
                    <a:pt x="1339" y="575"/>
                  </a:lnTo>
                  <a:lnTo>
                    <a:pt x="1674" y="451"/>
                  </a:lnTo>
                  <a:lnTo>
                    <a:pt x="2008" y="380"/>
                  </a:lnTo>
                  <a:lnTo>
                    <a:pt x="2343" y="368"/>
                  </a:lnTo>
                  <a:lnTo>
                    <a:pt x="2678" y="327"/>
                  </a:lnTo>
                  <a:lnTo>
                    <a:pt x="3012" y="241"/>
                  </a:lnTo>
                  <a:lnTo>
                    <a:pt x="3347" y="221"/>
                  </a:lnTo>
                  <a:lnTo>
                    <a:pt x="3682" y="135"/>
                  </a:lnTo>
                  <a:lnTo>
                    <a:pt x="4016" y="58"/>
                  </a:lnTo>
                  <a:lnTo>
                    <a:pt x="4351" y="0"/>
                  </a:lnTo>
                  <a:lnTo>
                    <a:pt x="4351" y="2003"/>
                  </a:lnTo>
                  <a:lnTo>
                    <a:pt x="4016" y="2003"/>
                  </a:lnTo>
                  <a:lnTo>
                    <a:pt x="3682" y="2003"/>
                  </a:lnTo>
                  <a:lnTo>
                    <a:pt x="3347" y="2003"/>
                  </a:lnTo>
                  <a:lnTo>
                    <a:pt x="3012" y="2003"/>
                  </a:lnTo>
                  <a:lnTo>
                    <a:pt x="2678" y="2003"/>
                  </a:lnTo>
                  <a:lnTo>
                    <a:pt x="2343" y="2003"/>
                  </a:lnTo>
                  <a:lnTo>
                    <a:pt x="2008" y="2003"/>
                  </a:lnTo>
                  <a:lnTo>
                    <a:pt x="1674" y="2003"/>
                  </a:lnTo>
                  <a:lnTo>
                    <a:pt x="1339" y="2003"/>
                  </a:lnTo>
                  <a:lnTo>
                    <a:pt x="1004" y="2003"/>
                  </a:lnTo>
                  <a:lnTo>
                    <a:pt x="669" y="2003"/>
                  </a:lnTo>
                  <a:lnTo>
                    <a:pt x="335" y="2003"/>
                  </a:lnTo>
                  <a:lnTo>
                    <a:pt x="0" y="2003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3" name="Freeform 12"/>
            <p:cNvSpPr>
              <a:spLocks/>
            </p:cNvSpPr>
            <p:nvPr/>
          </p:nvSpPr>
          <p:spPr bwMode="auto">
            <a:xfrm>
              <a:off x="661" y="1288"/>
              <a:ext cx="4351" cy="2003"/>
            </a:xfrm>
            <a:custGeom>
              <a:avLst/>
              <a:gdLst>
                <a:gd name="T0" fmla="*/ 0 w 4351"/>
                <a:gd name="T1" fmla="*/ 2003 h 2003"/>
                <a:gd name="T2" fmla="*/ 0 w 4351"/>
                <a:gd name="T3" fmla="*/ 813 h 2003"/>
                <a:gd name="T4" fmla="*/ 335 w 4351"/>
                <a:gd name="T5" fmla="*/ 780 h 2003"/>
                <a:gd name="T6" fmla="*/ 669 w 4351"/>
                <a:gd name="T7" fmla="*/ 691 h 2003"/>
                <a:gd name="T8" fmla="*/ 1004 w 4351"/>
                <a:gd name="T9" fmla="*/ 643 h 2003"/>
                <a:gd name="T10" fmla="*/ 1339 w 4351"/>
                <a:gd name="T11" fmla="*/ 575 h 2003"/>
                <a:gd name="T12" fmla="*/ 1674 w 4351"/>
                <a:gd name="T13" fmla="*/ 451 h 2003"/>
                <a:gd name="T14" fmla="*/ 2008 w 4351"/>
                <a:gd name="T15" fmla="*/ 380 h 2003"/>
                <a:gd name="T16" fmla="*/ 2343 w 4351"/>
                <a:gd name="T17" fmla="*/ 368 h 2003"/>
                <a:gd name="T18" fmla="*/ 2678 w 4351"/>
                <a:gd name="T19" fmla="*/ 327 h 2003"/>
                <a:gd name="T20" fmla="*/ 3012 w 4351"/>
                <a:gd name="T21" fmla="*/ 241 h 2003"/>
                <a:gd name="T22" fmla="*/ 3347 w 4351"/>
                <a:gd name="T23" fmla="*/ 221 h 2003"/>
                <a:gd name="T24" fmla="*/ 3682 w 4351"/>
                <a:gd name="T25" fmla="*/ 135 h 2003"/>
                <a:gd name="T26" fmla="*/ 4016 w 4351"/>
                <a:gd name="T27" fmla="*/ 58 h 2003"/>
                <a:gd name="T28" fmla="*/ 4351 w 4351"/>
                <a:gd name="T29" fmla="*/ 0 h 2003"/>
                <a:gd name="T30" fmla="*/ 4351 w 4351"/>
                <a:gd name="T31" fmla="*/ 2003 h 2003"/>
                <a:gd name="T32" fmla="*/ 4016 w 4351"/>
                <a:gd name="T33" fmla="*/ 2003 h 2003"/>
                <a:gd name="T34" fmla="*/ 3682 w 4351"/>
                <a:gd name="T35" fmla="*/ 2003 h 2003"/>
                <a:gd name="T36" fmla="*/ 3347 w 4351"/>
                <a:gd name="T37" fmla="*/ 2003 h 2003"/>
                <a:gd name="T38" fmla="*/ 3012 w 4351"/>
                <a:gd name="T39" fmla="*/ 2003 h 2003"/>
                <a:gd name="T40" fmla="*/ 2678 w 4351"/>
                <a:gd name="T41" fmla="*/ 2003 h 2003"/>
                <a:gd name="T42" fmla="*/ 2343 w 4351"/>
                <a:gd name="T43" fmla="*/ 2003 h 2003"/>
                <a:gd name="T44" fmla="*/ 2008 w 4351"/>
                <a:gd name="T45" fmla="*/ 2003 h 2003"/>
                <a:gd name="T46" fmla="*/ 1674 w 4351"/>
                <a:gd name="T47" fmla="*/ 2003 h 2003"/>
                <a:gd name="T48" fmla="*/ 1339 w 4351"/>
                <a:gd name="T49" fmla="*/ 2003 h 2003"/>
                <a:gd name="T50" fmla="*/ 1004 w 4351"/>
                <a:gd name="T51" fmla="*/ 2003 h 2003"/>
                <a:gd name="T52" fmla="*/ 669 w 4351"/>
                <a:gd name="T53" fmla="*/ 2003 h 2003"/>
                <a:gd name="T54" fmla="*/ 335 w 4351"/>
                <a:gd name="T55" fmla="*/ 2003 h 2003"/>
                <a:gd name="T56" fmla="*/ 0 w 4351"/>
                <a:gd name="T57" fmla="*/ 2003 h 200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351"/>
                <a:gd name="T88" fmla="*/ 0 h 2003"/>
                <a:gd name="T89" fmla="*/ 4351 w 4351"/>
                <a:gd name="T90" fmla="*/ 2003 h 200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351" h="2003">
                  <a:moveTo>
                    <a:pt x="0" y="2003"/>
                  </a:moveTo>
                  <a:lnTo>
                    <a:pt x="0" y="813"/>
                  </a:lnTo>
                  <a:lnTo>
                    <a:pt x="335" y="780"/>
                  </a:lnTo>
                  <a:lnTo>
                    <a:pt x="669" y="691"/>
                  </a:lnTo>
                  <a:lnTo>
                    <a:pt x="1004" y="643"/>
                  </a:lnTo>
                  <a:lnTo>
                    <a:pt x="1339" y="575"/>
                  </a:lnTo>
                  <a:lnTo>
                    <a:pt x="1674" y="451"/>
                  </a:lnTo>
                  <a:lnTo>
                    <a:pt x="2008" y="380"/>
                  </a:lnTo>
                  <a:lnTo>
                    <a:pt x="2343" y="368"/>
                  </a:lnTo>
                  <a:lnTo>
                    <a:pt x="2678" y="327"/>
                  </a:lnTo>
                  <a:lnTo>
                    <a:pt x="3012" y="241"/>
                  </a:lnTo>
                  <a:lnTo>
                    <a:pt x="3347" y="221"/>
                  </a:lnTo>
                  <a:lnTo>
                    <a:pt x="3682" y="135"/>
                  </a:lnTo>
                  <a:lnTo>
                    <a:pt x="4016" y="58"/>
                  </a:lnTo>
                  <a:lnTo>
                    <a:pt x="4351" y="0"/>
                  </a:lnTo>
                  <a:lnTo>
                    <a:pt x="4351" y="2003"/>
                  </a:lnTo>
                  <a:lnTo>
                    <a:pt x="4016" y="2003"/>
                  </a:lnTo>
                  <a:lnTo>
                    <a:pt x="3682" y="2003"/>
                  </a:lnTo>
                  <a:lnTo>
                    <a:pt x="3347" y="2003"/>
                  </a:lnTo>
                  <a:lnTo>
                    <a:pt x="3012" y="2003"/>
                  </a:lnTo>
                  <a:lnTo>
                    <a:pt x="2678" y="2003"/>
                  </a:lnTo>
                  <a:lnTo>
                    <a:pt x="2343" y="2003"/>
                  </a:lnTo>
                  <a:lnTo>
                    <a:pt x="2008" y="2003"/>
                  </a:lnTo>
                  <a:lnTo>
                    <a:pt x="1674" y="2003"/>
                  </a:lnTo>
                  <a:lnTo>
                    <a:pt x="1339" y="2003"/>
                  </a:lnTo>
                  <a:lnTo>
                    <a:pt x="1004" y="2003"/>
                  </a:lnTo>
                  <a:lnTo>
                    <a:pt x="669" y="2003"/>
                  </a:lnTo>
                  <a:lnTo>
                    <a:pt x="335" y="2003"/>
                  </a:lnTo>
                  <a:lnTo>
                    <a:pt x="0" y="200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4" name="Freeform 13"/>
            <p:cNvSpPr>
              <a:spLocks/>
            </p:cNvSpPr>
            <p:nvPr/>
          </p:nvSpPr>
          <p:spPr bwMode="auto">
            <a:xfrm>
              <a:off x="661" y="1909"/>
              <a:ext cx="4351" cy="1382"/>
            </a:xfrm>
            <a:custGeom>
              <a:avLst/>
              <a:gdLst>
                <a:gd name="T0" fmla="*/ 0 w 4351"/>
                <a:gd name="T1" fmla="*/ 1382 h 1382"/>
                <a:gd name="T2" fmla="*/ 0 w 4351"/>
                <a:gd name="T3" fmla="*/ 275 h 1382"/>
                <a:gd name="T4" fmla="*/ 335 w 4351"/>
                <a:gd name="T5" fmla="*/ 310 h 1382"/>
                <a:gd name="T6" fmla="*/ 669 w 4351"/>
                <a:gd name="T7" fmla="*/ 268 h 1382"/>
                <a:gd name="T8" fmla="*/ 1004 w 4351"/>
                <a:gd name="T9" fmla="*/ 264 h 1382"/>
                <a:gd name="T10" fmla="*/ 1339 w 4351"/>
                <a:gd name="T11" fmla="*/ 272 h 1382"/>
                <a:gd name="T12" fmla="*/ 1674 w 4351"/>
                <a:gd name="T13" fmla="*/ 201 h 1382"/>
                <a:gd name="T14" fmla="*/ 2008 w 4351"/>
                <a:gd name="T15" fmla="*/ 150 h 1382"/>
                <a:gd name="T16" fmla="*/ 2343 w 4351"/>
                <a:gd name="T17" fmla="*/ 140 h 1382"/>
                <a:gd name="T18" fmla="*/ 2678 w 4351"/>
                <a:gd name="T19" fmla="*/ 136 h 1382"/>
                <a:gd name="T20" fmla="*/ 3012 w 4351"/>
                <a:gd name="T21" fmla="*/ 102 h 1382"/>
                <a:gd name="T22" fmla="*/ 3347 w 4351"/>
                <a:gd name="T23" fmla="*/ 117 h 1382"/>
                <a:gd name="T24" fmla="*/ 3682 w 4351"/>
                <a:gd name="T25" fmla="*/ 73 h 1382"/>
                <a:gd name="T26" fmla="*/ 4016 w 4351"/>
                <a:gd name="T27" fmla="*/ 34 h 1382"/>
                <a:gd name="T28" fmla="*/ 4351 w 4351"/>
                <a:gd name="T29" fmla="*/ 0 h 1382"/>
                <a:gd name="T30" fmla="*/ 4351 w 4351"/>
                <a:gd name="T31" fmla="*/ 1382 h 1382"/>
                <a:gd name="T32" fmla="*/ 4016 w 4351"/>
                <a:gd name="T33" fmla="*/ 1382 h 1382"/>
                <a:gd name="T34" fmla="*/ 3682 w 4351"/>
                <a:gd name="T35" fmla="*/ 1382 h 1382"/>
                <a:gd name="T36" fmla="*/ 3347 w 4351"/>
                <a:gd name="T37" fmla="*/ 1382 h 1382"/>
                <a:gd name="T38" fmla="*/ 3012 w 4351"/>
                <a:gd name="T39" fmla="*/ 1382 h 1382"/>
                <a:gd name="T40" fmla="*/ 2678 w 4351"/>
                <a:gd name="T41" fmla="*/ 1382 h 1382"/>
                <a:gd name="T42" fmla="*/ 2343 w 4351"/>
                <a:gd name="T43" fmla="*/ 1382 h 1382"/>
                <a:gd name="T44" fmla="*/ 2008 w 4351"/>
                <a:gd name="T45" fmla="*/ 1382 h 1382"/>
                <a:gd name="T46" fmla="*/ 1674 w 4351"/>
                <a:gd name="T47" fmla="*/ 1382 h 1382"/>
                <a:gd name="T48" fmla="*/ 1339 w 4351"/>
                <a:gd name="T49" fmla="*/ 1382 h 1382"/>
                <a:gd name="T50" fmla="*/ 1004 w 4351"/>
                <a:gd name="T51" fmla="*/ 1382 h 1382"/>
                <a:gd name="T52" fmla="*/ 669 w 4351"/>
                <a:gd name="T53" fmla="*/ 1382 h 1382"/>
                <a:gd name="T54" fmla="*/ 335 w 4351"/>
                <a:gd name="T55" fmla="*/ 1382 h 1382"/>
                <a:gd name="T56" fmla="*/ 0 w 4351"/>
                <a:gd name="T57" fmla="*/ 1382 h 13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351"/>
                <a:gd name="T88" fmla="*/ 0 h 1382"/>
                <a:gd name="T89" fmla="*/ 4351 w 4351"/>
                <a:gd name="T90" fmla="*/ 1382 h 138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351" h="1382">
                  <a:moveTo>
                    <a:pt x="0" y="1382"/>
                  </a:moveTo>
                  <a:lnTo>
                    <a:pt x="0" y="275"/>
                  </a:lnTo>
                  <a:lnTo>
                    <a:pt x="335" y="310"/>
                  </a:lnTo>
                  <a:lnTo>
                    <a:pt x="669" y="268"/>
                  </a:lnTo>
                  <a:lnTo>
                    <a:pt x="1004" y="264"/>
                  </a:lnTo>
                  <a:lnTo>
                    <a:pt x="1339" y="272"/>
                  </a:lnTo>
                  <a:lnTo>
                    <a:pt x="1674" y="201"/>
                  </a:lnTo>
                  <a:lnTo>
                    <a:pt x="2008" y="150"/>
                  </a:lnTo>
                  <a:lnTo>
                    <a:pt x="2343" y="140"/>
                  </a:lnTo>
                  <a:lnTo>
                    <a:pt x="2678" y="136"/>
                  </a:lnTo>
                  <a:lnTo>
                    <a:pt x="3012" y="102"/>
                  </a:lnTo>
                  <a:lnTo>
                    <a:pt x="3347" y="117"/>
                  </a:lnTo>
                  <a:lnTo>
                    <a:pt x="3682" y="73"/>
                  </a:lnTo>
                  <a:lnTo>
                    <a:pt x="4016" y="34"/>
                  </a:lnTo>
                  <a:lnTo>
                    <a:pt x="4351" y="0"/>
                  </a:lnTo>
                  <a:lnTo>
                    <a:pt x="4351" y="1382"/>
                  </a:lnTo>
                  <a:lnTo>
                    <a:pt x="4016" y="1382"/>
                  </a:lnTo>
                  <a:lnTo>
                    <a:pt x="3682" y="1382"/>
                  </a:lnTo>
                  <a:lnTo>
                    <a:pt x="3347" y="1382"/>
                  </a:lnTo>
                  <a:lnTo>
                    <a:pt x="3012" y="1382"/>
                  </a:lnTo>
                  <a:lnTo>
                    <a:pt x="2678" y="1382"/>
                  </a:lnTo>
                  <a:lnTo>
                    <a:pt x="2343" y="1382"/>
                  </a:lnTo>
                  <a:lnTo>
                    <a:pt x="2008" y="1382"/>
                  </a:lnTo>
                  <a:lnTo>
                    <a:pt x="1674" y="1382"/>
                  </a:lnTo>
                  <a:lnTo>
                    <a:pt x="1339" y="1382"/>
                  </a:lnTo>
                  <a:lnTo>
                    <a:pt x="1004" y="1382"/>
                  </a:lnTo>
                  <a:lnTo>
                    <a:pt x="669" y="1382"/>
                  </a:lnTo>
                  <a:lnTo>
                    <a:pt x="335" y="1382"/>
                  </a:lnTo>
                  <a:lnTo>
                    <a:pt x="0" y="1382"/>
                  </a:ln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Freeform 14"/>
            <p:cNvSpPr>
              <a:spLocks/>
            </p:cNvSpPr>
            <p:nvPr/>
          </p:nvSpPr>
          <p:spPr bwMode="auto">
            <a:xfrm>
              <a:off x="661" y="1909"/>
              <a:ext cx="4351" cy="1382"/>
            </a:xfrm>
            <a:custGeom>
              <a:avLst/>
              <a:gdLst>
                <a:gd name="T0" fmla="*/ 0 w 4351"/>
                <a:gd name="T1" fmla="*/ 1382 h 1382"/>
                <a:gd name="T2" fmla="*/ 0 w 4351"/>
                <a:gd name="T3" fmla="*/ 275 h 1382"/>
                <a:gd name="T4" fmla="*/ 335 w 4351"/>
                <a:gd name="T5" fmla="*/ 310 h 1382"/>
                <a:gd name="T6" fmla="*/ 669 w 4351"/>
                <a:gd name="T7" fmla="*/ 268 h 1382"/>
                <a:gd name="T8" fmla="*/ 1004 w 4351"/>
                <a:gd name="T9" fmla="*/ 264 h 1382"/>
                <a:gd name="T10" fmla="*/ 1339 w 4351"/>
                <a:gd name="T11" fmla="*/ 272 h 1382"/>
                <a:gd name="T12" fmla="*/ 1674 w 4351"/>
                <a:gd name="T13" fmla="*/ 201 h 1382"/>
                <a:gd name="T14" fmla="*/ 2008 w 4351"/>
                <a:gd name="T15" fmla="*/ 150 h 1382"/>
                <a:gd name="T16" fmla="*/ 2343 w 4351"/>
                <a:gd name="T17" fmla="*/ 140 h 1382"/>
                <a:gd name="T18" fmla="*/ 2678 w 4351"/>
                <a:gd name="T19" fmla="*/ 136 h 1382"/>
                <a:gd name="T20" fmla="*/ 3012 w 4351"/>
                <a:gd name="T21" fmla="*/ 102 h 1382"/>
                <a:gd name="T22" fmla="*/ 3347 w 4351"/>
                <a:gd name="T23" fmla="*/ 117 h 1382"/>
                <a:gd name="T24" fmla="*/ 3682 w 4351"/>
                <a:gd name="T25" fmla="*/ 73 h 1382"/>
                <a:gd name="T26" fmla="*/ 4016 w 4351"/>
                <a:gd name="T27" fmla="*/ 34 h 1382"/>
                <a:gd name="T28" fmla="*/ 4351 w 4351"/>
                <a:gd name="T29" fmla="*/ 0 h 1382"/>
                <a:gd name="T30" fmla="*/ 4351 w 4351"/>
                <a:gd name="T31" fmla="*/ 1382 h 1382"/>
                <a:gd name="T32" fmla="*/ 4016 w 4351"/>
                <a:gd name="T33" fmla="*/ 1382 h 1382"/>
                <a:gd name="T34" fmla="*/ 3682 w 4351"/>
                <a:gd name="T35" fmla="*/ 1382 h 1382"/>
                <a:gd name="T36" fmla="*/ 3347 w 4351"/>
                <a:gd name="T37" fmla="*/ 1382 h 1382"/>
                <a:gd name="T38" fmla="*/ 3012 w 4351"/>
                <a:gd name="T39" fmla="*/ 1382 h 1382"/>
                <a:gd name="T40" fmla="*/ 2678 w 4351"/>
                <a:gd name="T41" fmla="*/ 1382 h 1382"/>
                <a:gd name="T42" fmla="*/ 2343 w 4351"/>
                <a:gd name="T43" fmla="*/ 1382 h 1382"/>
                <a:gd name="T44" fmla="*/ 2008 w 4351"/>
                <a:gd name="T45" fmla="*/ 1382 h 1382"/>
                <a:gd name="T46" fmla="*/ 1674 w 4351"/>
                <a:gd name="T47" fmla="*/ 1382 h 1382"/>
                <a:gd name="T48" fmla="*/ 1339 w 4351"/>
                <a:gd name="T49" fmla="*/ 1382 h 1382"/>
                <a:gd name="T50" fmla="*/ 1004 w 4351"/>
                <a:gd name="T51" fmla="*/ 1382 h 1382"/>
                <a:gd name="T52" fmla="*/ 669 w 4351"/>
                <a:gd name="T53" fmla="*/ 1382 h 1382"/>
                <a:gd name="T54" fmla="*/ 335 w 4351"/>
                <a:gd name="T55" fmla="*/ 1382 h 1382"/>
                <a:gd name="T56" fmla="*/ 0 w 4351"/>
                <a:gd name="T57" fmla="*/ 1382 h 138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351"/>
                <a:gd name="T88" fmla="*/ 0 h 1382"/>
                <a:gd name="T89" fmla="*/ 4351 w 4351"/>
                <a:gd name="T90" fmla="*/ 1382 h 138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351" h="1382">
                  <a:moveTo>
                    <a:pt x="0" y="1382"/>
                  </a:moveTo>
                  <a:lnTo>
                    <a:pt x="0" y="275"/>
                  </a:lnTo>
                  <a:lnTo>
                    <a:pt x="335" y="310"/>
                  </a:lnTo>
                  <a:lnTo>
                    <a:pt x="669" y="268"/>
                  </a:lnTo>
                  <a:lnTo>
                    <a:pt x="1004" y="264"/>
                  </a:lnTo>
                  <a:lnTo>
                    <a:pt x="1339" y="272"/>
                  </a:lnTo>
                  <a:lnTo>
                    <a:pt x="1674" y="201"/>
                  </a:lnTo>
                  <a:lnTo>
                    <a:pt x="2008" y="150"/>
                  </a:lnTo>
                  <a:lnTo>
                    <a:pt x="2343" y="140"/>
                  </a:lnTo>
                  <a:lnTo>
                    <a:pt x="2678" y="136"/>
                  </a:lnTo>
                  <a:lnTo>
                    <a:pt x="3012" y="102"/>
                  </a:lnTo>
                  <a:lnTo>
                    <a:pt x="3347" y="117"/>
                  </a:lnTo>
                  <a:lnTo>
                    <a:pt x="3682" y="73"/>
                  </a:lnTo>
                  <a:lnTo>
                    <a:pt x="4016" y="34"/>
                  </a:lnTo>
                  <a:lnTo>
                    <a:pt x="4351" y="0"/>
                  </a:lnTo>
                  <a:lnTo>
                    <a:pt x="4351" y="1382"/>
                  </a:lnTo>
                  <a:lnTo>
                    <a:pt x="4016" y="1382"/>
                  </a:lnTo>
                  <a:lnTo>
                    <a:pt x="3682" y="1382"/>
                  </a:lnTo>
                  <a:lnTo>
                    <a:pt x="3347" y="1382"/>
                  </a:lnTo>
                  <a:lnTo>
                    <a:pt x="3012" y="1382"/>
                  </a:lnTo>
                  <a:lnTo>
                    <a:pt x="2678" y="1382"/>
                  </a:lnTo>
                  <a:lnTo>
                    <a:pt x="2343" y="1382"/>
                  </a:lnTo>
                  <a:lnTo>
                    <a:pt x="2008" y="1382"/>
                  </a:lnTo>
                  <a:lnTo>
                    <a:pt x="1674" y="1382"/>
                  </a:lnTo>
                  <a:lnTo>
                    <a:pt x="1339" y="1382"/>
                  </a:lnTo>
                  <a:lnTo>
                    <a:pt x="1004" y="1382"/>
                  </a:lnTo>
                  <a:lnTo>
                    <a:pt x="669" y="1382"/>
                  </a:lnTo>
                  <a:lnTo>
                    <a:pt x="335" y="1382"/>
                  </a:lnTo>
                  <a:lnTo>
                    <a:pt x="0" y="138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Rectangle 15"/>
            <p:cNvSpPr>
              <a:spLocks noChangeArrowheads="1"/>
            </p:cNvSpPr>
            <p:nvPr/>
          </p:nvSpPr>
          <p:spPr bwMode="auto">
            <a:xfrm>
              <a:off x="594" y="1185"/>
              <a:ext cx="135" cy="210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7" name="Rectangle 16"/>
            <p:cNvSpPr>
              <a:spLocks noChangeArrowheads="1"/>
            </p:cNvSpPr>
            <p:nvPr/>
          </p:nvSpPr>
          <p:spPr bwMode="auto">
            <a:xfrm>
              <a:off x="929" y="1365"/>
              <a:ext cx="135" cy="192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8" name="Rectangle 17"/>
            <p:cNvSpPr>
              <a:spLocks noChangeArrowheads="1"/>
            </p:cNvSpPr>
            <p:nvPr/>
          </p:nvSpPr>
          <p:spPr bwMode="auto">
            <a:xfrm>
              <a:off x="1263" y="1397"/>
              <a:ext cx="135" cy="189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79" name="Rectangle 18"/>
            <p:cNvSpPr>
              <a:spLocks noChangeArrowheads="1"/>
            </p:cNvSpPr>
            <p:nvPr/>
          </p:nvSpPr>
          <p:spPr bwMode="auto">
            <a:xfrm>
              <a:off x="1598" y="1520"/>
              <a:ext cx="135" cy="1771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0" name="Rectangle 19"/>
            <p:cNvSpPr>
              <a:spLocks noChangeArrowheads="1"/>
            </p:cNvSpPr>
            <p:nvPr/>
          </p:nvSpPr>
          <p:spPr bwMode="auto">
            <a:xfrm>
              <a:off x="1933" y="1596"/>
              <a:ext cx="135" cy="169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1" name="Rectangle 20"/>
            <p:cNvSpPr>
              <a:spLocks noChangeArrowheads="1"/>
            </p:cNvSpPr>
            <p:nvPr/>
          </p:nvSpPr>
          <p:spPr bwMode="auto">
            <a:xfrm>
              <a:off x="2268" y="1592"/>
              <a:ext cx="134" cy="1699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2" name="Rectangle 21"/>
            <p:cNvSpPr>
              <a:spLocks noChangeArrowheads="1"/>
            </p:cNvSpPr>
            <p:nvPr/>
          </p:nvSpPr>
          <p:spPr bwMode="auto">
            <a:xfrm>
              <a:off x="2602" y="1548"/>
              <a:ext cx="135" cy="1743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3" name="Rectangle 22"/>
            <p:cNvSpPr>
              <a:spLocks noChangeArrowheads="1"/>
            </p:cNvSpPr>
            <p:nvPr/>
          </p:nvSpPr>
          <p:spPr bwMode="auto">
            <a:xfrm>
              <a:off x="2937" y="1651"/>
              <a:ext cx="134" cy="164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4" name="Rectangle 23"/>
            <p:cNvSpPr>
              <a:spLocks noChangeArrowheads="1"/>
            </p:cNvSpPr>
            <p:nvPr/>
          </p:nvSpPr>
          <p:spPr bwMode="auto">
            <a:xfrm>
              <a:off x="3271" y="1821"/>
              <a:ext cx="135" cy="1470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5" name="Rectangle 24"/>
            <p:cNvSpPr>
              <a:spLocks noChangeArrowheads="1"/>
            </p:cNvSpPr>
            <p:nvPr/>
          </p:nvSpPr>
          <p:spPr bwMode="auto">
            <a:xfrm>
              <a:off x="3605" y="1850"/>
              <a:ext cx="135" cy="1441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6" name="Rectangle 25"/>
            <p:cNvSpPr>
              <a:spLocks noChangeArrowheads="1"/>
            </p:cNvSpPr>
            <p:nvPr/>
          </p:nvSpPr>
          <p:spPr bwMode="auto">
            <a:xfrm>
              <a:off x="3940" y="1975"/>
              <a:ext cx="135" cy="1316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7" name="Rectangle 26"/>
            <p:cNvSpPr>
              <a:spLocks noChangeArrowheads="1"/>
            </p:cNvSpPr>
            <p:nvPr/>
          </p:nvSpPr>
          <p:spPr bwMode="auto">
            <a:xfrm>
              <a:off x="4275" y="1954"/>
              <a:ext cx="135" cy="1337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8" name="Rectangle 27"/>
            <p:cNvSpPr>
              <a:spLocks noChangeArrowheads="1"/>
            </p:cNvSpPr>
            <p:nvPr/>
          </p:nvSpPr>
          <p:spPr bwMode="auto">
            <a:xfrm>
              <a:off x="4610" y="1943"/>
              <a:ext cx="134" cy="134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89" name="Rectangle 28"/>
            <p:cNvSpPr>
              <a:spLocks noChangeArrowheads="1"/>
            </p:cNvSpPr>
            <p:nvPr/>
          </p:nvSpPr>
          <p:spPr bwMode="auto">
            <a:xfrm>
              <a:off x="4944" y="1907"/>
              <a:ext cx="135" cy="1384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490" name="Line 29"/>
            <p:cNvSpPr>
              <a:spLocks noChangeShapeType="1"/>
            </p:cNvSpPr>
            <p:nvPr/>
          </p:nvSpPr>
          <p:spPr bwMode="auto">
            <a:xfrm>
              <a:off x="494" y="934"/>
              <a:ext cx="0" cy="23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1" name="Line 30"/>
            <p:cNvSpPr>
              <a:spLocks noChangeShapeType="1"/>
            </p:cNvSpPr>
            <p:nvPr/>
          </p:nvSpPr>
          <p:spPr bwMode="auto">
            <a:xfrm>
              <a:off x="470" y="3291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2" name="Line 31"/>
            <p:cNvSpPr>
              <a:spLocks noChangeShapeType="1"/>
            </p:cNvSpPr>
            <p:nvPr/>
          </p:nvSpPr>
          <p:spPr bwMode="auto">
            <a:xfrm>
              <a:off x="470" y="3029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3" name="Line 32"/>
            <p:cNvSpPr>
              <a:spLocks noChangeShapeType="1"/>
            </p:cNvSpPr>
            <p:nvPr/>
          </p:nvSpPr>
          <p:spPr bwMode="auto">
            <a:xfrm>
              <a:off x="470" y="2767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4" name="Line 33"/>
            <p:cNvSpPr>
              <a:spLocks noChangeShapeType="1"/>
            </p:cNvSpPr>
            <p:nvPr/>
          </p:nvSpPr>
          <p:spPr bwMode="auto">
            <a:xfrm>
              <a:off x="470" y="2505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5" name="Line 34"/>
            <p:cNvSpPr>
              <a:spLocks noChangeShapeType="1"/>
            </p:cNvSpPr>
            <p:nvPr/>
          </p:nvSpPr>
          <p:spPr bwMode="auto">
            <a:xfrm>
              <a:off x="470" y="2243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6" name="Line 35"/>
            <p:cNvSpPr>
              <a:spLocks noChangeShapeType="1"/>
            </p:cNvSpPr>
            <p:nvPr/>
          </p:nvSpPr>
          <p:spPr bwMode="auto">
            <a:xfrm>
              <a:off x="470" y="1982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7" name="Line 36"/>
            <p:cNvSpPr>
              <a:spLocks noChangeShapeType="1"/>
            </p:cNvSpPr>
            <p:nvPr/>
          </p:nvSpPr>
          <p:spPr bwMode="auto">
            <a:xfrm>
              <a:off x="470" y="1720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8" name="Line 37"/>
            <p:cNvSpPr>
              <a:spLocks noChangeShapeType="1"/>
            </p:cNvSpPr>
            <p:nvPr/>
          </p:nvSpPr>
          <p:spPr bwMode="auto">
            <a:xfrm>
              <a:off x="470" y="1458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99" name="Line 38"/>
            <p:cNvSpPr>
              <a:spLocks noChangeShapeType="1"/>
            </p:cNvSpPr>
            <p:nvPr/>
          </p:nvSpPr>
          <p:spPr bwMode="auto">
            <a:xfrm>
              <a:off x="470" y="1196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0" name="Line 39"/>
            <p:cNvSpPr>
              <a:spLocks noChangeShapeType="1"/>
            </p:cNvSpPr>
            <p:nvPr/>
          </p:nvSpPr>
          <p:spPr bwMode="auto">
            <a:xfrm>
              <a:off x="470" y="93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1" name="Line 40"/>
            <p:cNvSpPr>
              <a:spLocks noChangeShapeType="1"/>
            </p:cNvSpPr>
            <p:nvPr/>
          </p:nvSpPr>
          <p:spPr bwMode="auto">
            <a:xfrm>
              <a:off x="494" y="3291"/>
              <a:ext cx="468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2" name="Line 41"/>
            <p:cNvSpPr>
              <a:spLocks noChangeShapeType="1"/>
            </p:cNvSpPr>
            <p:nvPr/>
          </p:nvSpPr>
          <p:spPr bwMode="auto">
            <a:xfrm flipV="1">
              <a:off x="494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3" name="Line 42"/>
            <p:cNvSpPr>
              <a:spLocks noChangeShapeType="1"/>
            </p:cNvSpPr>
            <p:nvPr/>
          </p:nvSpPr>
          <p:spPr bwMode="auto">
            <a:xfrm flipV="1">
              <a:off x="829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4" name="Line 43"/>
            <p:cNvSpPr>
              <a:spLocks noChangeShapeType="1"/>
            </p:cNvSpPr>
            <p:nvPr/>
          </p:nvSpPr>
          <p:spPr bwMode="auto">
            <a:xfrm flipV="1">
              <a:off x="1163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5" name="Line 44"/>
            <p:cNvSpPr>
              <a:spLocks noChangeShapeType="1"/>
            </p:cNvSpPr>
            <p:nvPr/>
          </p:nvSpPr>
          <p:spPr bwMode="auto">
            <a:xfrm flipV="1">
              <a:off x="1498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6" name="Line 45"/>
            <p:cNvSpPr>
              <a:spLocks noChangeShapeType="1"/>
            </p:cNvSpPr>
            <p:nvPr/>
          </p:nvSpPr>
          <p:spPr bwMode="auto">
            <a:xfrm flipV="1">
              <a:off x="1833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7" name="Line 46"/>
            <p:cNvSpPr>
              <a:spLocks noChangeShapeType="1"/>
            </p:cNvSpPr>
            <p:nvPr/>
          </p:nvSpPr>
          <p:spPr bwMode="auto">
            <a:xfrm flipV="1">
              <a:off x="2168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8" name="Line 47"/>
            <p:cNvSpPr>
              <a:spLocks noChangeShapeType="1"/>
            </p:cNvSpPr>
            <p:nvPr/>
          </p:nvSpPr>
          <p:spPr bwMode="auto">
            <a:xfrm flipV="1">
              <a:off x="2502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09" name="Line 48"/>
            <p:cNvSpPr>
              <a:spLocks noChangeShapeType="1"/>
            </p:cNvSpPr>
            <p:nvPr/>
          </p:nvSpPr>
          <p:spPr bwMode="auto">
            <a:xfrm flipV="1">
              <a:off x="2837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0" name="Line 49"/>
            <p:cNvSpPr>
              <a:spLocks noChangeShapeType="1"/>
            </p:cNvSpPr>
            <p:nvPr/>
          </p:nvSpPr>
          <p:spPr bwMode="auto">
            <a:xfrm flipV="1">
              <a:off x="3171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1" name="Line 50"/>
            <p:cNvSpPr>
              <a:spLocks noChangeShapeType="1"/>
            </p:cNvSpPr>
            <p:nvPr/>
          </p:nvSpPr>
          <p:spPr bwMode="auto">
            <a:xfrm flipV="1">
              <a:off x="3506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2" name="Line 51"/>
            <p:cNvSpPr>
              <a:spLocks noChangeShapeType="1"/>
            </p:cNvSpPr>
            <p:nvPr/>
          </p:nvSpPr>
          <p:spPr bwMode="auto">
            <a:xfrm flipV="1">
              <a:off x="3840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3" name="Line 52"/>
            <p:cNvSpPr>
              <a:spLocks noChangeShapeType="1"/>
            </p:cNvSpPr>
            <p:nvPr/>
          </p:nvSpPr>
          <p:spPr bwMode="auto">
            <a:xfrm flipV="1">
              <a:off x="4175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4" name="Line 53"/>
            <p:cNvSpPr>
              <a:spLocks noChangeShapeType="1"/>
            </p:cNvSpPr>
            <p:nvPr/>
          </p:nvSpPr>
          <p:spPr bwMode="auto">
            <a:xfrm flipV="1">
              <a:off x="4510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5" name="Line 54"/>
            <p:cNvSpPr>
              <a:spLocks noChangeShapeType="1"/>
            </p:cNvSpPr>
            <p:nvPr/>
          </p:nvSpPr>
          <p:spPr bwMode="auto">
            <a:xfrm flipV="1">
              <a:off x="4844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6" name="Line 55"/>
            <p:cNvSpPr>
              <a:spLocks noChangeShapeType="1"/>
            </p:cNvSpPr>
            <p:nvPr/>
          </p:nvSpPr>
          <p:spPr bwMode="auto">
            <a:xfrm flipV="1">
              <a:off x="5179" y="3291"/>
              <a:ext cx="0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7" name="Line 56"/>
            <p:cNvSpPr>
              <a:spLocks noChangeShapeType="1"/>
            </p:cNvSpPr>
            <p:nvPr/>
          </p:nvSpPr>
          <p:spPr bwMode="auto">
            <a:xfrm>
              <a:off x="5179" y="934"/>
              <a:ext cx="0" cy="235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8" name="Line 57"/>
            <p:cNvSpPr>
              <a:spLocks noChangeShapeType="1"/>
            </p:cNvSpPr>
            <p:nvPr/>
          </p:nvSpPr>
          <p:spPr bwMode="auto">
            <a:xfrm>
              <a:off x="5179" y="3291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19" name="Line 58"/>
            <p:cNvSpPr>
              <a:spLocks noChangeShapeType="1"/>
            </p:cNvSpPr>
            <p:nvPr/>
          </p:nvSpPr>
          <p:spPr bwMode="auto">
            <a:xfrm>
              <a:off x="5179" y="295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0" name="Line 59"/>
            <p:cNvSpPr>
              <a:spLocks noChangeShapeType="1"/>
            </p:cNvSpPr>
            <p:nvPr/>
          </p:nvSpPr>
          <p:spPr bwMode="auto">
            <a:xfrm>
              <a:off x="5179" y="2618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1" name="Line 60"/>
            <p:cNvSpPr>
              <a:spLocks noChangeShapeType="1"/>
            </p:cNvSpPr>
            <p:nvPr/>
          </p:nvSpPr>
          <p:spPr bwMode="auto">
            <a:xfrm>
              <a:off x="5179" y="2281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2" name="Line 61"/>
            <p:cNvSpPr>
              <a:spLocks noChangeShapeType="1"/>
            </p:cNvSpPr>
            <p:nvPr/>
          </p:nvSpPr>
          <p:spPr bwMode="auto">
            <a:xfrm>
              <a:off x="5179" y="194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3" name="Line 62"/>
            <p:cNvSpPr>
              <a:spLocks noChangeShapeType="1"/>
            </p:cNvSpPr>
            <p:nvPr/>
          </p:nvSpPr>
          <p:spPr bwMode="auto">
            <a:xfrm>
              <a:off x="5179" y="1607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4" name="Line 63"/>
            <p:cNvSpPr>
              <a:spLocks noChangeShapeType="1"/>
            </p:cNvSpPr>
            <p:nvPr/>
          </p:nvSpPr>
          <p:spPr bwMode="auto">
            <a:xfrm>
              <a:off x="5179" y="1271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5" name="Line 64"/>
            <p:cNvSpPr>
              <a:spLocks noChangeShapeType="1"/>
            </p:cNvSpPr>
            <p:nvPr/>
          </p:nvSpPr>
          <p:spPr bwMode="auto">
            <a:xfrm>
              <a:off x="5179" y="934"/>
              <a:ext cx="2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26" name="Rectangle 65"/>
            <p:cNvSpPr>
              <a:spLocks noChangeArrowheads="1"/>
            </p:cNvSpPr>
            <p:nvPr/>
          </p:nvSpPr>
          <p:spPr bwMode="auto">
            <a:xfrm>
              <a:off x="2275" y="606"/>
              <a:ext cx="0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527" name="Rectangle 66"/>
            <p:cNvSpPr>
              <a:spLocks noChangeArrowheads="1"/>
            </p:cNvSpPr>
            <p:nvPr/>
          </p:nvSpPr>
          <p:spPr bwMode="auto">
            <a:xfrm>
              <a:off x="392" y="3246"/>
              <a:ext cx="45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28" name="Rectangle 67"/>
            <p:cNvSpPr>
              <a:spLocks noChangeArrowheads="1"/>
            </p:cNvSpPr>
            <p:nvPr/>
          </p:nvSpPr>
          <p:spPr bwMode="auto">
            <a:xfrm>
              <a:off x="240" y="2984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29" name="Rectangle 68"/>
            <p:cNvSpPr>
              <a:spLocks noChangeArrowheads="1"/>
            </p:cNvSpPr>
            <p:nvPr/>
          </p:nvSpPr>
          <p:spPr bwMode="auto">
            <a:xfrm>
              <a:off x="240" y="2722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2,000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0" name="Rectangle 69"/>
            <p:cNvSpPr>
              <a:spLocks noChangeArrowheads="1"/>
            </p:cNvSpPr>
            <p:nvPr/>
          </p:nvSpPr>
          <p:spPr bwMode="auto">
            <a:xfrm>
              <a:off x="240" y="2460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3,000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1" name="Rectangle 70"/>
            <p:cNvSpPr>
              <a:spLocks noChangeArrowheads="1"/>
            </p:cNvSpPr>
            <p:nvPr/>
          </p:nvSpPr>
          <p:spPr bwMode="auto">
            <a:xfrm>
              <a:off x="240" y="2198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4,000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2" name="Rectangle 71"/>
            <p:cNvSpPr>
              <a:spLocks noChangeArrowheads="1"/>
            </p:cNvSpPr>
            <p:nvPr/>
          </p:nvSpPr>
          <p:spPr bwMode="auto">
            <a:xfrm>
              <a:off x="240" y="1938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5,000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3" name="Rectangle 72"/>
            <p:cNvSpPr>
              <a:spLocks noChangeArrowheads="1"/>
            </p:cNvSpPr>
            <p:nvPr/>
          </p:nvSpPr>
          <p:spPr bwMode="auto">
            <a:xfrm>
              <a:off x="240" y="1675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6,000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4" name="Rectangle 73"/>
            <p:cNvSpPr>
              <a:spLocks noChangeArrowheads="1"/>
            </p:cNvSpPr>
            <p:nvPr/>
          </p:nvSpPr>
          <p:spPr bwMode="auto">
            <a:xfrm>
              <a:off x="240" y="1413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7,000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5" name="Rectangle 74"/>
            <p:cNvSpPr>
              <a:spLocks noChangeArrowheads="1"/>
            </p:cNvSpPr>
            <p:nvPr/>
          </p:nvSpPr>
          <p:spPr bwMode="auto">
            <a:xfrm>
              <a:off x="240" y="1151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8,000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6" name="Rectangle 75"/>
            <p:cNvSpPr>
              <a:spLocks noChangeArrowheads="1"/>
            </p:cNvSpPr>
            <p:nvPr/>
          </p:nvSpPr>
          <p:spPr bwMode="auto">
            <a:xfrm>
              <a:off x="240" y="889"/>
              <a:ext cx="200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9,000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7" name="Rectangle 76"/>
            <p:cNvSpPr>
              <a:spLocks noChangeArrowheads="1"/>
            </p:cNvSpPr>
            <p:nvPr/>
          </p:nvSpPr>
          <p:spPr bwMode="auto">
            <a:xfrm>
              <a:off x="574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1988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8" name="Rectangle 77"/>
            <p:cNvSpPr>
              <a:spLocks noChangeArrowheads="1"/>
            </p:cNvSpPr>
            <p:nvPr/>
          </p:nvSpPr>
          <p:spPr bwMode="auto">
            <a:xfrm>
              <a:off x="909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1989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39" name="Rectangle 78"/>
            <p:cNvSpPr>
              <a:spLocks noChangeArrowheads="1"/>
            </p:cNvSpPr>
            <p:nvPr/>
          </p:nvSpPr>
          <p:spPr bwMode="auto">
            <a:xfrm>
              <a:off x="1244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0" name="Rectangle 79"/>
            <p:cNvSpPr>
              <a:spLocks noChangeArrowheads="1"/>
            </p:cNvSpPr>
            <p:nvPr/>
          </p:nvSpPr>
          <p:spPr bwMode="auto">
            <a:xfrm>
              <a:off x="1578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1991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1" name="Rectangle 80"/>
            <p:cNvSpPr>
              <a:spLocks noChangeArrowheads="1"/>
            </p:cNvSpPr>
            <p:nvPr/>
          </p:nvSpPr>
          <p:spPr bwMode="auto">
            <a:xfrm>
              <a:off x="1913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1992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2" name="Rectangle 81"/>
            <p:cNvSpPr>
              <a:spLocks noChangeArrowheads="1"/>
            </p:cNvSpPr>
            <p:nvPr/>
          </p:nvSpPr>
          <p:spPr bwMode="auto">
            <a:xfrm>
              <a:off x="2248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1993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3" name="Rectangle 82"/>
            <p:cNvSpPr>
              <a:spLocks noChangeArrowheads="1"/>
            </p:cNvSpPr>
            <p:nvPr/>
          </p:nvSpPr>
          <p:spPr bwMode="auto">
            <a:xfrm>
              <a:off x="2582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1994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4" name="Rectangle 83"/>
            <p:cNvSpPr>
              <a:spLocks noChangeArrowheads="1"/>
            </p:cNvSpPr>
            <p:nvPr/>
          </p:nvSpPr>
          <p:spPr bwMode="auto">
            <a:xfrm>
              <a:off x="2917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1995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5" name="Rectangle 84"/>
            <p:cNvSpPr>
              <a:spLocks noChangeArrowheads="1"/>
            </p:cNvSpPr>
            <p:nvPr/>
          </p:nvSpPr>
          <p:spPr bwMode="auto">
            <a:xfrm>
              <a:off x="3252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1996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6" name="Rectangle 85"/>
            <p:cNvSpPr>
              <a:spLocks noChangeArrowheads="1"/>
            </p:cNvSpPr>
            <p:nvPr/>
          </p:nvSpPr>
          <p:spPr bwMode="auto">
            <a:xfrm>
              <a:off x="3587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1997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7" name="Rectangle 86"/>
            <p:cNvSpPr>
              <a:spLocks noChangeArrowheads="1"/>
            </p:cNvSpPr>
            <p:nvPr/>
          </p:nvSpPr>
          <p:spPr bwMode="auto">
            <a:xfrm>
              <a:off x="3921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1998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8" name="Rectangle 87"/>
            <p:cNvSpPr>
              <a:spLocks noChangeArrowheads="1"/>
            </p:cNvSpPr>
            <p:nvPr/>
          </p:nvSpPr>
          <p:spPr bwMode="auto">
            <a:xfrm>
              <a:off x="4256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1999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49" name="Rectangle 88"/>
            <p:cNvSpPr>
              <a:spLocks noChangeArrowheads="1"/>
            </p:cNvSpPr>
            <p:nvPr/>
          </p:nvSpPr>
          <p:spPr bwMode="auto">
            <a:xfrm>
              <a:off x="4591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2000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50" name="Rectangle 89"/>
            <p:cNvSpPr>
              <a:spLocks noChangeArrowheads="1"/>
            </p:cNvSpPr>
            <p:nvPr/>
          </p:nvSpPr>
          <p:spPr bwMode="auto">
            <a:xfrm>
              <a:off x="4925" y="3358"/>
              <a:ext cx="178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2001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51" name="Line 90"/>
            <p:cNvSpPr>
              <a:spLocks noChangeShapeType="1"/>
            </p:cNvSpPr>
            <p:nvPr/>
          </p:nvSpPr>
          <p:spPr bwMode="auto">
            <a:xfrm>
              <a:off x="829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2" name="Line 91"/>
            <p:cNvSpPr>
              <a:spLocks noChangeShapeType="1"/>
            </p:cNvSpPr>
            <p:nvPr/>
          </p:nvSpPr>
          <p:spPr bwMode="auto">
            <a:xfrm>
              <a:off x="1163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3" name="Line 92"/>
            <p:cNvSpPr>
              <a:spLocks noChangeShapeType="1"/>
            </p:cNvSpPr>
            <p:nvPr/>
          </p:nvSpPr>
          <p:spPr bwMode="auto">
            <a:xfrm>
              <a:off x="1498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4" name="Line 93"/>
            <p:cNvSpPr>
              <a:spLocks noChangeShapeType="1"/>
            </p:cNvSpPr>
            <p:nvPr/>
          </p:nvSpPr>
          <p:spPr bwMode="auto">
            <a:xfrm>
              <a:off x="1833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5" name="Line 94"/>
            <p:cNvSpPr>
              <a:spLocks noChangeShapeType="1"/>
            </p:cNvSpPr>
            <p:nvPr/>
          </p:nvSpPr>
          <p:spPr bwMode="auto">
            <a:xfrm>
              <a:off x="2502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6" name="Line 95"/>
            <p:cNvSpPr>
              <a:spLocks noChangeShapeType="1"/>
            </p:cNvSpPr>
            <p:nvPr/>
          </p:nvSpPr>
          <p:spPr bwMode="auto">
            <a:xfrm>
              <a:off x="2837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7" name="Line 96"/>
            <p:cNvSpPr>
              <a:spLocks noChangeShapeType="1"/>
            </p:cNvSpPr>
            <p:nvPr/>
          </p:nvSpPr>
          <p:spPr bwMode="auto">
            <a:xfrm>
              <a:off x="3506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8" name="Line 97"/>
            <p:cNvSpPr>
              <a:spLocks noChangeShapeType="1"/>
            </p:cNvSpPr>
            <p:nvPr/>
          </p:nvSpPr>
          <p:spPr bwMode="auto">
            <a:xfrm>
              <a:off x="3840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59" name="Line 98"/>
            <p:cNvSpPr>
              <a:spLocks noChangeShapeType="1"/>
            </p:cNvSpPr>
            <p:nvPr/>
          </p:nvSpPr>
          <p:spPr bwMode="auto">
            <a:xfrm>
              <a:off x="4175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0" name="Line 99"/>
            <p:cNvSpPr>
              <a:spLocks noChangeShapeType="1"/>
            </p:cNvSpPr>
            <p:nvPr/>
          </p:nvSpPr>
          <p:spPr bwMode="auto">
            <a:xfrm>
              <a:off x="4844" y="3291"/>
              <a:ext cx="0" cy="16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1" name="Rectangle 100"/>
            <p:cNvSpPr>
              <a:spLocks noChangeArrowheads="1"/>
            </p:cNvSpPr>
            <p:nvPr/>
          </p:nvSpPr>
          <p:spPr bwMode="auto">
            <a:xfrm>
              <a:off x="1250" y="3512"/>
              <a:ext cx="152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AHB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62" name="Rectangle 101"/>
            <p:cNvSpPr>
              <a:spLocks noChangeArrowheads="1"/>
            </p:cNvSpPr>
            <p:nvPr/>
          </p:nvSpPr>
          <p:spPr bwMode="auto">
            <a:xfrm>
              <a:off x="2587" y="3512"/>
              <a:ext cx="143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CHE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63" name="Rectangle 102"/>
            <p:cNvSpPr>
              <a:spLocks noChangeArrowheads="1"/>
            </p:cNvSpPr>
            <p:nvPr/>
          </p:nvSpPr>
          <p:spPr bwMode="auto">
            <a:xfrm>
              <a:off x="3758" y="3512"/>
              <a:ext cx="14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HHS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64" name="Rectangle 103"/>
            <p:cNvSpPr>
              <a:spLocks noChangeArrowheads="1"/>
            </p:cNvSpPr>
            <p:nvPr/>
          </p:nvSpPr>
          <p:spPr bwMode="auto">
            <a:xfrm>
              <a:off x="4762" y="3512"/>
              <a:ext cx="155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DHB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65" name="Line 104"/>
            <p:cNvSpPr>
              <a:spLocks noChangeShapeType="1"/>
            </p:cNvSpPr>
            <p:nvPr/>
          </p:nvSpPr>
          <p:spPr bwMode="auto">
            <a:xfrm>
              <a:off x="494" y="3291"/>
              <a:ext cx="0" cy="3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6" name="Line 105"/>
            <p:cNvSpPr>
              <a:spLocks noChangeShapeType="1"/>
            </p:cNvSpPr>
            <p:nvPr/>
          </p:nvSpPr>
          <p:spPr bwMode="auto">
            <a:xfrm>
              <a:off x="5179" y="3291"/>
              <a:ext cx="0" cy="3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7" name="Line 106"/>
            <p:cNvSpPr>
              <a:spLocks noChangeShapeType="1"/>
            </p:cNvSpPr>
            <p:nvPr/>
          </p:nvSpPr>
          <p:spPr bwMode="auto">
            <a:xfrm>
              <a:off x="2168" y="3291"/>
              <a:ext cx="0" cy="3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8" name="Line 107"/>
            <p:cNvSpPr>
              <a:spLocks noChangeShapeType="1"/>
            </p:cNvSpPr>
            <p:nvPr/>
          </p:nvSpPr>
          <p:spPr bwMode="auto">
            <a:xfrm>
              <a:off x="3171" y="3291"/>
              <a:ext cx="0" cy="3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69" name="Line 108"/>
            <p:cNvSpPr>
              <a:spLocks noChangeShapeType="1"/>
            </p:cNvSpPr>
            <p:nvPr/>
          </p:nvSpPr>
          <p:spPr bwMode="auto">
            <a:xfrm>
              <a:off x="4510" y="3291"/>
              <a:ext cx="0" cy="3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70" name="Rectangle 109"/>
            <p:cNvSpPr>
              <a:spLocks noChangeArrowheads="1"/>
            </p:cNvSpPr>
            <p:nvPr/>
          </p:nvSpPr>
          <p:spPr bwMode="auto">
            <a:xfrm>
              <a:off x="2404" y="3643"/>
              <a:ext cx="817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Reform phase and year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1" name="Rectangle 110"/>
            <p:cNvSpPr>
              <a:spLocks noChangeArrowheads="1"/>
            </p:cNvSpPr>
            <p:nvPr/>
          </p:nvSpPr>
          <p:spPr bwMode="auto">
            <a:xfrm rot="-5400000">
              <a:off x="-203" y="1995"/>
              <a:ext cx="741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900">
                  <a:solidFill>
                    <a:srgbClr val="000000"/>
                  </a:solidFill>
                  <a:latin typeface="Calibri" pitchFamily="34" charset="0"/>
                </a:rPr>
                <a:t>Number of beds utilised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2" name="Rectangle 111"/>
            <p:cNvSpPr>
              <a:spLocks noChangeArrowheads="1"/>
            </p:cNvSpPr>
            <p:nvPr/>
          </p:nvSpPr>
          <p:spPr bwMode="auto">
            <a:xfrm>
              <a:off x="5238" y="3246"/>
              <a:ext cx="45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3" name="Rectangle 112"/>
            <p:cNvSpPr>
              <a:spLocks noChangeArrowheads="1"/>
            </p:cNvSpPr>
            <p:nvPr/>
          </p:nvSpPr>
          <p:spPr bwMode="auto">
            <a:xfrm>
              <a:off x="5238" y="2909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100,000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4" name="Rectangle 113"/>
            <p:cNvSpPr>
              <a:spLocks noChangeArrowheads="1"/>
            </p:cNvSpPr>
            <p:nvPr/>
          </p:nvSpPr>
          <p:spPr bwMode="auto">
            <a:xfrm>
              <a:off x="5238" y="2574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200,000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5" name="Rectangle 114"/>
            <p:cNvSpPr>
              <a:spLocks noChangeArrowheads="1"/>
            </p:cNvSpPr>
            <p:nvPr/>
          </p:nvSpPr>
          <p:spPr bwMode="auto">
            <a:xfrm>
              <a:off x="5238" y="2235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300,000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6" name="Rectangle 115"/>
            <p:cNvSpPr>
              <a:spLocks noChangeArrowheads="1"/>
            </p:cNvSpPr>
            <p:nvPr/>
          </p:nvSpPr>
          <p:spPr bwMode="auto">
            <a:xfrm>
              <a:off x="5238" y="1899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400,000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7" name="Rectangle 116"/>
            <p:cNvSpPr>
              <a:spLocks noChangeArrowheads="1"/>
            </p:cNvSpPr>
            <p:nvPr/>
          </p:nvSpPr>
          <p:spPr bwMode="auto">
            <a:xfrm>
              <a:off x="5238" y="1562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500,000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8" name="Rectangle 117"/>
            <p:cNvSpPr>
              <a:spLocks noChangeArrowheads="1"/>
            </p:cNvSpPr>
            <p:nvPr/>
          </p:nvSpPr>
          <p:spPr bwMode="auto">
            <a:xfrm>
              <a:off x="5238" y="1226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600,000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79" name="Rectangle 118"/>
            <p:cNvSpPr>
              <a:spLocks noChangeArrowheads="1"/>
            </p:cNvSpPr>
            <p:nvPr/>
          </p:nvSpPr>
          <p:spPr bwMode="auto">
            <a:xfrm>
              <a:off x="5238" y="889"/>
              <a:ext cx="28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1000">
                  <a:solidFill>
                    <a:srgbClr val="000000"/>
                  </a:solidFill>
                  <a:latin typeface="Calibri" pitchFamily="34" charset="0"/>
                </a:rPr>
                <a:t>700,000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80" name="Rectangle 119"/>
            <p:cNvSpPr>
              <a:spLocks noChangeArrowheads="1"/>
            </p:cNvSpPr>
            <p:nvPr/>
          </p:nvSpPr>
          <p:spPr bwMode="auto">
            <a:xfrm rot="-5400000">
              <a:off x="5253" y="2040"/>
              <a:ext cx="675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900">
                  <a:solidFill>
                    <a:srgbClr val="000000"/>
                  </a:solidFill>
                  <a:latin typeface="Calibri" pitchFamily="34" charset="0"/>
                </a:rPr>
                <a:t>Number of discharges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81" name="Rectangle 120"/>
            <p:cNvSpPr>
              <a:spLocks noChangeArrowheads="1"/>
            </p:cNvSpPr>
            <p:nvPr/>
          </p:nvSpPr>
          <p:spPr bwMode="auto">
            <a:xfrm>
              <a:off x="486" y="3754"/>
              <a:ext cx="4705" cy="19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582" name="Rectangle 121"/>
            <p:cNvSpPr>
              <a:spLocks noChangeArrowheads="1"/>
            </p:cNvSpPr>
            <p:nvPr/>
          </p:nvSpPr>
          <p:spPr bwMode="auto">
            <a:xfrm>
              <a:off x="840" y="3830"/>
              <a:ext cx="43" cy="42"/>
            </a:xfrm>
            <a:prstGeom prst="rect">
              <a:avLst/>
            </a:prstGeom>
            <a:solidFill>
              <a:srgbClr val="CCFF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583" name="Rectangle 122"/>
            <p:cNvSpPr>
              <a:spLocks noChangeArrowheads="1"/>
            </p:cNvSpPr>
            <p:nvPr/>
          </p:nvSpPr>
          <p:spPr bwMode="auto">
            <a:xfrm>
              <a:off x="899" y="3813"/>
              <a:ext cx="696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900">
                  <a:solidFill>
                    <a:srgbClr val="000000"/>
                  </a:solidFill>
                  <a:latin typeface="Calibri" pitchFamily="34" charset="0"/>
                </a:rPr>
                <a:t>Number of discharges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84" name="Rectangle 123"/>
            <p:cNvSpPr>
              <a:spLocks noChangeArrowheads="1"/>
            </p:cNvSpPr>
            <p:nvPr/>
          </p:nvSpPr>
          <p:spPr bwMode="auto">
            <a:xfrm>
              <a:off x="2295" y="3830"/>
              <a:ext cx="42" cy="42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585" name="Rectangle 124"/>
            <p:cNvSpPr>
              <a:spLocks noChangeArrowheads="1"/>
            </p:cNvSpPr>
            <p:nvPr/>
          </p:nvSpPr>
          <p:spPr bwMode="auto">
            <a:xfrm>
              <a:off x="2354" y="3813"/>
              <a:ext cx="1003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900">
                  <a:solidFill>
                    <a:srgbClr val="000000"/>
                  </a:solidFill>
                  <a:latin typeface="Calibri" pitchFamily="34" charset="0"/>
                </a:rPr>
                <a:t>Number of inpatient discharges</a:t>
              </a:r>
              <a:endParaRPr lang="en-GB" altLang="en-US" sz="2400">
                <a:latin typeface="Times New Roman" pitchFamily="18" charset="0"/>
              </a:endParaRPr>
            </a:p>
          </p:txBody>
        </p:sp>
        <p:sp>
          <p:nvSpPr>
            <p:cNvPr id="19586" name="Rectangle 125"/>
            <p:cNvSpPr>
              <a:spLocks noChangeArrowheads="1"/>
            </p:cNvSpPr>
            <p:nvPr/>
          </p:nvSpPr>
          <p:spPr bwMode="auto">
            <a:xfrm>
              <a:off x="4039" y="3830"/>
              <a:ext cx="43" cy="42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en-NZ" altLang="en-US" sz="2400">
                <a:latin typeface="Times New Roman" pitchFamily="18" charset="0"/>
              </a:endParaRPr>
            </a:p>
          </p:txBody>
        </p:sp>
        <p:sp>
          <p:nvSpPr>
            <p:cNvPr id="19587" name="Rectangle 126"/>
            <p:cNvSpPr>
              <a:spLocks noChangeArrowheads="1"/>
            </p:cNvSpPr>
            <p:nvPr/>
          </p:nvSpPr>
          <p:spPr bwMode="auto">
            <a:xfrm>
              <a:off x="4099" y="3813"/>
              <a:ext cx="765" cy="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altLang="en-US" sz="900">
                  <a:solidFill>
                    <a:srgbClr val="000000"/>
                  </a:solidFill>
                  <a:latin typeface="Calibri" pitchFamily="34" charset="0"/>
                </a:rPr>
                <a:t>Number of beds utilised</a:t>
              </a:r>
              <a:endParaRPr lang="en-GB" altLang="en-US" sz="2400">
                <a:latin typeface="Times New Roman" pitchFamily="18" charset="0"/>
              </a:endParaRPr>
            </a:p>
          </p:txBody>
        </p:sp>
      </p:grpSp>
      <p:sp>
        <p:nvSpPr>
          <p:cNvPr id="19466" name="Text Box 127"/>
          <p:cNvSpPr txBox="1">
            <a:spLocks noChangeArrowheads="1"/>
          </p:cNvSpPr>
          <p:nvPr/>
        </p:nvSpPr>
        <p:spPr bwMode="auto">
          <a:xfrm>
            <a:off x="6443663" y="2492375"/>
            <a:ext cx="1295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 sz="2400">
                <a:latin typeface="Times New Roman" pitchFamily="18" charset="0"/>
              </a:rPr>
              <a:t>Day stay</a:t>
            </a:r>
            <a:endParaRPr lang="en-GB" altLang="en-US" sz="2400">
              <a:latin typeface="Times New Roman" pitchFamily="18" charset="0"/>
            </a:endParaRPr>
          </a:p>
        </p:txBody>
      </p:sp>
      <p:sp>
        <p:nvSpPr>
          <p:cNvPr id="19467" name="Text Box 128"/>
          <p:cNvSpPr txBox="1">
            <a:spLocks noChangeArrowheads="1"/>
          </p:cNvSpPr>
          <p:nvPr/>
        </p:nvSpPr>
        <p:spPr bwMode="auto">
          <a:xfrm>
            <a:off x="6443663" y="3429000"/>
            <a:ext cx="1296987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 sz="2400">
                <a:latin typeface="Times New Roman" pitchFamily="18" charset="0"/>
              </a:rPr>
              <a:t>Inpatient</a:t>
            </a:r>
            <a:endParaRPr lang="en-GB" alt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9750" y="549275"/>
            <a:ext cx="6718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>
                <a:latin typeface="Times New Roman" pitchFamily="18" charset="0"/>
                <a:cs typeface="Times New Roman" pitchFamily="18" charset="0"/>
              </a:rPr>
              <a:t>If they’re not staying in hospital for days and nights, </a:t>
            </a:r>
          </a:p>
          <a:p>
            <a:pPr eaLnBrk="1" hangingPunct="1"/>
            <a:r>
              <a:rPr lang="en-NZ" altLang="en-US" sz="2400">
                <a:latin typeface="Times New Roman" pitchFamily="18" charset="0"/>
                <a:cs typeface="Times New Roman" pitchFamily="18" charset="0"/>
              </a:rPr>
              <a:t>and only staying as day cases .... </a:t>
            </a:r>
          </a:p>
        </p:txBody>
      </p:sp>
      <p:pic>
        <p:nvPicPr>
          <p:cNvPr id="41986" name="Picture 2" descr="C:\Documents and Settings\Owner\Desktop\lavoisi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1700213"/>
            <a:ext cx="3925887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48263" y="1989138"/>
            <a:ext cx="3651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/>
              <a:t>“The only way to have a decent </a:t>
            </a:r>
          </a:p>
          <a:p>
            <a:pPr eaLnBrk="1" hangingPunct="1"/>
            <a:r>
              <a:rPr lang="en-NZ" altLang="en-US"/>
              <a:t>Cappuccino is to make it yourself”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32363" y="3789363"/>
            <a:ext cx="27797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/>
              <a:t>'Matter is neither created </a:t>
            </a:r>
          </a:p>
          <a:p>
            <a:pPr eaLnBrk="1" hangingPunct="1"/>
            <a:r>
              <a:rPr lang="en-NZ" altLang="en-US"/>
              <a:t>nor destroyed,'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NZ" b="1" dirty="0" smtClean="0"/>
              <a:t>General Practice - A Dumping Ground For A Failing Health System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N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Recycling ….</a:t>
            </a:r>
            <a:endParaRPr lang="en-GB" altLang="en-US" smtClean="0"/>
          </a:p>
        </p:txBody>
      </p:sp>
      <p:pic>
        <p:nvPicPr>
          <p:cNvPr id="37893" name="Picture 5" descr="waste manag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52550"/>
            <a:ext cx="76200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Where’s the dumping ground?</a:t>
            </a:r>
            <a:endParaRPr lang="en-GB" altLang="en-US" smtClean="0"/>
          </a:p>
        </p:txBody>
      </p:sp>
      <p:pic>
        <p:nvPicPr>
          <p:cNvPr id="22531" name="Picture 4" descr="po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76363"/>
            <a:ext cx="6767513" cy="448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mtClean="0"/>
              <a:t>Things sometimes are the wrong way round</a:t>
            </a:r>
          </a:p>
        </p:txBody>
      </p:sp>
      <p:pic>
        <p:nvPicPr>
          <p:cNvPr id="23555" name="Picture 4" descr="C:\Documents and Settings\Owner\Desktop\fr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060575"/>
            <a:ext cx="3862387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altLang="en-US" smtClean="0"/>
          </a:p>
        </p:txBody>
      </p:sp>
      <p:pic>
        <p:nvPicPr>
          <p:cNvPr id="24579" name="Picture 2" descr="C:\Documents and Settings\Owner\Desktop\nzhs-adult-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412875"/>
            <a:ext cx="33845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64235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NZ" altLang="en-US" sz="1400" b="1">
                <a:latin typeface="Tahoma" pitchFamily="34" charset="0"/>
              </a:rPr>
              <a:t>0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6516688" y="2852738"/>
            <a:ext cx="287337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011863" y="2492375"/>
            <a:ext cx="252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 b="1"/>
              <a:t>New Zealand 2083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284663" y="2349500"/>
            <a:ext cx="252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 b="1"/>
              <a:t>OECD 2550</a:t>
            </a: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H="1">
            <a:off x="4716463" y="2708275"/>
            <a:ext cx="0" cy="649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H="1">
            <a:off x="2124075" y="2276475"/>
            <a:ext cx="287338" cy="7191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692275" y="1844675"/>
            <a:ext cx="252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NZ" altLang="en-US" b="1"/>
              <a:t>Canada 3165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684213" y="188913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NZ" altLang="en-US" b="1"/>
              <a:t>Relative Expenditure on Health – US$ Purchasing Power Parities</a:t>
            </a:r>
          </a:p>
        </p:txBody>
      </p:sp>
      <p:pic>
        <p:nvPicPr>
          <p:cNvPr id="256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Owner\Desktop\be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765175"/>
            <a:ext cx="8478838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D2023904-A0DC-481A-8EAE-6EC593649624}" type="slidenum">
              <a:rPr lang="en-CA"/>
              <a:pPr algn="l">
                <a:defRPr/>
              </a:pPr>
              <a:t>26</a:t>
            </a:fld>
            <a:endParaRPr lang="en-CA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4575" y="274638"/>
            <a:ext cx="7648575" cy="800100"/>
          </a:xfrm>
        </p:spPr>
        <p:txBody>
          <a:bodyPr/>
          <a:lstStyle/>
          <a:p>
            <a:pPr eaLnBrk="1" hangingPunct="1"/>
            <a:r>
              <a:rPr lang="en-NZ" altLang="en-US" sz="2800" smtClean="0"/>
              <a:t>Acute demand – what does it look like?</a:t>
            </a:r>
            <a:endParaRPr lang="en-GB" altLang="en-US" sz="2800" smtClean="0"/>
          </a:p>
        </p:txBody>
      </p:sp>
      <p:sp>
        <p:nvSpPr>
          <p:cNvPr id="272589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995363" y="4864100"/>
            <a:ext cx="7932737" cy="15176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NZ" sz="1600" u="sng" smtClean="0"/>
              <a:t>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NZ" sz="1600" smtClean="0"/>
              <a:t>Some increase: but national ED data prior to 2009/10 not robust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NZ" sz="1600" u="sng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NZ" sz="1600" u="sng" smtClean="0"/>
              <a:t>Acute inpatient</a:t>
            </a:r>
            <a:r>
              <a:rPr lang="en-NZ" sz="1600" smtClean="0"/>
              <a:t> </a:t>
            </a:r>
            <a:r>
              <a:rPr lang="en-NZ" sz="1400" smtClean="0"/>
              <a:t>(excludes short stay admissions &lt;24 hours, electives, and mental health admissions)</a:t>
            </a:r>
            <a:endParaRPr lang="en-NZ" sz="1400" u="sng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NZ" sz="1600" smtClean="0"/>
              <a:t>2000 - 2009:  increase from 323,000 to 371,000 pa - 2/3 in Auckland.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NZ" sz="1600" smtClean="0"/>
              <a:t>A 15% increase, but only 2.4% greater than the increase in population.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sz="half" idx="1"/>
          </p:nvPr>
        </p:nvGraphicFramePr>
        <p:xfrm>
          <a:off x="1993900" y="1498600"/>
          <a:ext cx="5857875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hart" r:id="rId4" imgW="7210330" imgH="3886343" progId="Excel.Chart.8">
                  <p:embed/>
                </p:oleObj>
              </mc:Choice>
              <mc:Fallback>
                <p:oleObj name="Chart" r:id="rId4" imgW="7210330" imgH="3886343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1498600"/>
                        <a:ext cx="5857875" cy="342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mtClean="0"/>
              <a:t>Satistics, Bureaucrats and fragmentation … </a:t>
            </a:r>
          </a:p>
        </p:txBody>
      </p:sp>
      <p:pic>
        <p:nvPicPr>
          <p:cNvPr id="27651" name="Picture 5" descr="confused cartoons, confused cartoon, confused picture, confused pictures, confused image, confused images, confused illustration, confused illustration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682750"/>
            <a:ext cx="4329112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Owner\Desktop\lost-alie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65088"/>
            <a:ext cx="5233987" cy="679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 rot="703920">
            <a:off x="3757613" y="5113338"/>
            <a:ext cx="14398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/>
              <a:t>Hospital </a:t>
            </a:r>
          </a:p>
          <a:p>
            <a:pPr eaLnBrk="1" hangingPunct="1"/>
            <a:r>
              <a:rPr lang="en-NZ" altLang="en-US" sz="2400"/>
              <a:t>specialist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 rot="-1048884">
            <a:off x="2486025" y="4868863"/>
            <a:ext cx="208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/>
              <a:t>ED consultant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 rot="-2327965">
            <a:off x="6316663" y="4678363"/>
            <a:ext cx="628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 b="1"/>
              <a:t>GP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 rot="-1046699">
            <a:off x="5081588" y="315595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/>
              <a:t>Bureaucrat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pic>
        <p:nvPicPr>
          <p:cNvPr id="4100" name="Picture 2" descr="C:\Documents and Settings\Owner\Desktop\lost-alie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65088"/>
            <a:ext cx="5233987" cy="679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Is the health system failing?</a:t>
            </a:r>
          </a:p>
        </p:txBody>
      </p:sp>
      <p:pic>
        <p:nvPicPr>
          <p:cNvPr id="5123" name="Picture 2" descr="C:\Documents and Settings\Owner\Desktop\you_fai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600200"/>
            <a:ext cx="4114800" cy="45259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 smtClean="0"/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 rot="-1038404">
            <a:off x="376238" y="1360488"/>
            <a:ext cx="77279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b="1"/>
              <a:t>The diabetes rate is slowly increasing over time</a:t>
            </a:r>
            <a:endParaRPr lang="en-NZ" altLang="en-US"/>
          </a:p>
          <a:p>
            <a:pPr eaLnBrk="1" hangingPunct="1"/>
            <a:r>
              <a:rPr lang="en-NZ" altLang="en-US"/>
              <a:t>5% of adults (almost 200,000 adults) have been diagnosed with diabetes.  </a:t>
            </a:r>
          </a:p>
          <a:p>
            <a:pPr eaLnBrk="1" hangingPunct="1"/>
            <a:r>
              <a:rPr lang="en-NZ" altLang="en-US"/>
              <a:t>The diabetes rate has slowly increased over the past 15 years.</a:t>
            </a:r>
            <a:endParaRPr lang="en-GB" alt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 rot="2331089">
            <a:off x="2771775" y="3573463"/>
            <a:ext cx="5594350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b="1"/>
              <a:t>Mental health disorders are common </a:t>
            </a:r>
            <a:endParaRPr lang="en-NZ" altLang="en-US"/>
          </a:p>
          <a:p>
            <a:pPr eaLnBrk="1" hangingPunct="1"/>
            <a:r>
              <a:rPr lang="en-NZ" altLang="en-US"/>
              <a:t>16% of adults have been diagnosed with depression, </a:t>
            </a:r>
          </a:p>
          <a:p>
            <a:pPr eaLnBrk="1" hangingPunct="1"/>
            <a:r>
              <a:rPr lang="en-NZ" altLang="en-US"/>
              <a:t>anxiety disorder and/or bipolar disordered. </a:t>
            </a:r>
          </a:p>
          <a:p>
            <a:pPr eaLnBrk="1" hangingPunct="1"/>
            <a:r>
              <a:rPr lang="en-NZ" altLang="en-US" sz="2000" b="1" i="1" u="sng"/>
              <a:t>This rate has increased since 2006/07</a:t>
            </a:r>
            <a:r>
              <a:rPr lang="en-NZ" altLang="en-US"/>
              <a:t>.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altLang="en-US" smtClean="0"/>
          </a:p>
        </p:txBody>
      </p:sp>
      <p:pic>
        <p:nvPicPr>
          <p:cNvPr id="7171" name="Picture 2" descr="C:\Documents and Settings\Owner\Desktop\nzhs-adult-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412875"/>
            <a:ext cx="33845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NZ" altLang="en-US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smtClean="0"/>
              <a:t>.....and finally ...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68313" y="1916113"/>
            <a:ext cx="8223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>
                <a:latin typeface="Rockwell Extra Bold" pitchFamily="18" charset="0"/>
              </a:rPr>
              <a:t>A camel is a horse invented by a committee of bureaucrats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3141663"/>
            <a:ext cx="65706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NZ" altLang="en-US" sz="2400"/>
              <a:t>The pride of health administrative streamlining </a:t>
            </a:r>
          </a:p>
          <a:p>
            <a:pPr eaLnBrk="1" hangingPunct="1"/>
            <a:r>
              <a:rPr lang="en-NZ" altLang="en-US" sz="2400"/>
              <a:t>cost-effectiveness and efficiency .....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Really?</a:t>
            </a:r>
            <a:endParaRPr lang="en-GB" altLang="en-US" smtClean="0"/>
          </a:p>
        </p:txBody>
      </p:sp>
      <p:pic>
        <p:nvPicPr>
          <p:cNvPr id="1024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5" t="23930" r="27632" b="37782"/>
          <a:stretch>
            <a:fillRect/>
          </a:stretch>
        </p:blipFill>
        <p:spPr bwMode="auto">
          <a:xfrm>
            <a:off x="250825" y="1628775"/>
            <a:ext cx="8712200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258888" y="4941888"/>
            <a:ext cx="737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/>
              <a:t>The prescriber is simply giving their patient this product to piss them off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5051</TotalTime>
  <Words>442</Words>
  <Application>Microsoft Office PowerPoint</Application>
  <PresentationFormat>On-screen Show (4:3)</PresentationFormat>
  <Paragraphs>117</Paragraphs>
  <Slides>30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Rockwell Extra Bold</vt:lpstr>
      <vt:lpstr>Times New Roman</vt:lpstr>
      <vt:lpstr>Tahoma</vt:lpstr>
      <vt:lpstr>Office Theme</vt:lpstr>
      <vt:lpstr>Default Design</vt:lpstr>
      <vt:lpstr>Microsoft Excel Chart</vt:lpstr>
      <vt:lpstr>PowerPoint Presentation</vt:lpstr>
      <vt:lpstr>General Practice - A Dumping Ground For A Failing Health System </vt:lpstr>
      <vt:lpstr>PowerPoint Presentation</vt:lpstr>
      <vt:lpstr>Is the health system failing?</vt:lpstr>
      <vt:lpstr>PowerPoint Presentation</vt:lpstr>
      <vt:lpstr>PowerPoint Presentation</vt:lpstr>
      <vt:lpstr>PowerPoint Presentation</vt:lpstr>
      <vt:lpstr>.....and finally ... </vt:lpstr>
      <vt:lpstr>Really?</vt:lpstr>
      <vt:lpstr>PowerPoint Presentation</vt:lpstr>
      <vt:lpstr>Dumping ground?</vt:lpstr>
      <vt:lpstr>PowerPoint Presentation</vt:lpstr>
      <vt:lpstr>PowerPoint Presentation</vt:lpstr>
      <vt:lpstr>What goes in must come out</vt:lpstr>
      <vt:lpstr>Where’s it coming from?</vt:lpstr>
      <vt:lpstr>Basics of waste production …. </vt:lpstr>
      <vt:lpstr>Impressive statistics</vt:lpstr>
      <vt:lpstr>Hospital beds &amp; discharges (1988 – 2001)</vt:lpstr>
      <vt:lpstr>PowerPoint Presentation</vt:lpstr>
      <vt:lpstr>Recycling ….</vt:lpstr>
      <vt:lpstr>Where’s the dumping ground?</vt:lpstr>
      <vt:lpstr>Things sometimes are the wrong way round</vt:lpstr>
      <vt:lpstr>PowerPoint Presentation</vt:lpstr>
      <vt:lpstr>PowerPoint Presentation</vt:lpstr>
      <vt:lpstr>PowerPoint Presentation</vt:lpstr>
      <vt:lpstr>Acute demand – what does it look like?</vt:lpstr>
      <vt:lpstr>Satistics, Bureaucrats and fragmentation …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Practice - A Dumping Ground For A Failing Health System</dc:title>
  <dc:creator>Springlands Health</dc:creator>
  <cp:lastModifiedBy>Shipleys Show Server</cp:lastModifiedBy>
  <cp:revision>13</cp:revision>
  <dcterms:created xsi:type="dcterms:W3CDTF">2013-08-05T08:42:22Z</dcterms:created>
  <dcterms:modified xsi:type="dcterms:W3CDTF">2013-08-15T22:47:35Z</dcterms:modified>
</cp:coreProperties>
</file>