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9" r:id="rId1"/>
    <p:sldMasterId id="2147483692" r:id="rId2"/>
  </p:sldMasterIdLst>
  <p:notesMasterIdLst>
    <p:notesMasterId r:id="rId26"/>
  </p:notesMasterIdLst>
  <p:handoutMasterIdLst>
    <p:handoutMasterId r:id="rId27"/>
  </p:handoutMasterIdLst>
  <p:sldIdLst>
    <p:sldId id="400" r:id="rId3"/>
    <p:sldId id="378" r:id="rId4"/>
    <p:sldId id="393" r:id="rId5"/>
    <p:sldId id="388" r:id="rId6"/>
    <p:sldId id="351" r:id="rId7"/>
    <p:sldId id="384" r:id="rId8"/>
    <p:sldId id="387" r:id="rId9"/>
    <p:sldId id="375" r:id="rId10"/>
    <p:sldId id="376" r:id="rId11"/>
    <p:sldId id="394" r:id="rId12"/>
    <p:sldId id="374" r:id="rId13"/>
    <p:sldId id="397" r:id="rId14"/>
    <p:sldId id="398" r:id="rId15"/>
    <p:sldId id="389" r:id="rId16"/>
    <p:sldId id="395" r:id="rId17"/>
    <p:sldId id="396" r:id="rId18"/>
    <p:sldId id="356" r:id="rId19"/>
    <p:sldId id="391" r:id="rId20"/>
    <p:sldId id="392" r:id="rId21"/>
    <p:sldId id="399" r:id="rId22"/>
    <p:sldId id="371" r:id="rId23"/>
    <p:sldId id="326" r:id="rId24"/>
    <p:sldId id="298" r:id="rId25"/>
  </p:sldIdLst>
  <p:sldSz cx="9144000" cy="6858000" type="screen4x3"/>
  <p:notesSz cx="6858000" cy="9144000"/>
  <p:defaultTextStyle>
    <a:defPPr>
      <a:defRPr lang="en-NZ"/>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99"/>
    <a:srgbClr val="3366CC"/>
    <a:srgbClr val="0099CC"/>
    <a:srgbClr val="33CCFF"/>
    <a:srgbClr val="66CCFF"/>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p:scale>
          <a:sx n="75" d="100"/>
          <a:sy n="75" d="100"/>
        </p:scale>
        <p:origin x="-2664" y="-111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45" d="100"/>
          <a:sy n="45" d="100"/>
        </p:scale>
        <p:origin x="-1974"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handoutMaster" Target="handoutMasters/handoutMaster1.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ea typeface="+mn-ea"/>
                <a:cs typeface="+mn-cs"/>
              </a:defRPr>
            </a:lvl1pPr>
          </a:lstStyle>
          <a:p>
            <a:pPr>
              <a:defRPr/>
            </a:pPr>
            <a:endParaRPr lang="en-US"/>
          </a:p>
        </p:txBody>
      </p:sp>
      <p:sp>
        <p:nvSpPr>
          <p:cNvPr id="24579"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ea typeface="+mn-ea"/>
                <a:cs typeface="+mn-cs"/>
              </a:defRPr>
            </a:lvl1pPr>
          </a:lstStyle>
          <a:p>
            <a:pPr>
              <a:defRPr/>
            </a:pPr>
            <a:endParaRPr lang="en-US"/>
          </a:p>
        </p:txBody>
      </p:sp>
      <p:sp>
        <p:nvSpPr>
          <p:cNvPr id="24580"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ea typeface="+mn-ea"/>
                <a:cs typeface="+mn-cs"/>
              </a:defRPr>
            </a:lvl1pPr>
          </a:lstStyle>
          <a:p>
            <a:pPr>
              <a:defRPr/>
            </a:pPr>
            <a:endParaRPr lang="en-US"/>
          </a:p>
        </p:txBody>
      </p:sp>
      <p:sp>
        <p:nvSpPr>
          <p:cNvPr id="24581"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CAD4853C-832C-4E38-ACCD-5FA3C1C9EF89}" type="slidenum">
              <a:rPr lang="en-US" altLang="en-US"/>
              <a:pPr/>
              <a:t>‹#›</a:t>
            </a:fld>
            <a:endParaRPr lang="en-US" altLang="en-US"/>
          </a:p>
        </p:txBody>
      </p:sp>
    </p:spTree>
    <p:extLst>
      <p:ext uri="{BB962C8B-B14F-4D97-AF65-F5344CB8AC3E}">
        <p14:creationId xmlns:p14="http://schemas.microsoft.com/office/powerpoint/2010/main" val="17874063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ea typeface="+mn-ea"/>
                <a:cs typeface="+mn-cs"/>
              </a:defRPr>
            </a:lvl1pPr>
          </a:lstStyle>
          <a:p>
            <a:pPr>
              <a:defRPr/>
            </a:pPr>
            <a:endParaRPr lang="en-US"/>
          </a:p>
        </p:txBody>
      </p:sp>
      <p:sp>
        <p:nvSpPr>
          <p:cNvPr id="614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ea typeface="+mn-ea"/>
                <a:cs typeface="+mn-cs"/>
              </a:defRPr>
            </a:lvl1pPr>
          </a:lstStyle>
          <a:p>
            <a:pPr>
              <a:defRPr/>
            </a:pPr>
            <a:endParaRPr lang="en-US"/>
          </a:p>
        </p:txBody>
      </p:sp>
      <p:sp>
        <p:nvSpPr>
          <p:cNvPr id="15364"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15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ea typeface="+mn-ea"/>
                <a:cs typeface="+mn-cs"/>
              </a:defRPr>
            </a:lvl1pPr>
          </a:lstStyle>
          <a:p>
            <a:pPr>
              <a:defRPr/>
            </a:pPr>
            <a:endParaRPr lang="en-US"/>
          </a:p>
        </p:txBody>
      </p:sp>
      <p:sp>
        <p:nvSpPr>
          <p:cNvPr id="615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27B72D0C-2E80-4301-9C60-BE20DDDBC050}" type="slidenum">
              <a:rPr lang="en-US" altLang="en-US"/>
              <a:pPr/>
              <a:t>‹#›</a:t>
            </a:fld>
            <a:endParaRPr lang="en-US" altLang="en-US"/>
          </a:p>
        </p:txBody>
      </p:sp>
    </p:spTree>
    <p:extLst>
      <p:ext uri="{BB962C8B-B14F-4D97-AF65-F5344CB8AC3E}">
        <p14:creationId xmlns:p14="http://schemas.microsoft.com/office/powerpoint/2010/main" val="188594614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S PGothic" pitchFamily="34" charset="-128"/>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MS PGothic" pitchFamily="34"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MS PGothic" pitchFamily="34"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MS PGothic" pitchFamily="34"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MS PGothic"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fld id="{EE125727-95FB-4992-8832-7598521E4734}" type="slidenum">
              <a:rPr lang="en-US" altLang="en-US" sz="1200">
                <a:latin typeface="Times" charset="0"/>
              </a:rPr>
              <a:pPr eaLnBrk="1" hangingPunct="1"/>
              <a:t>2</a:t>
            </a:fld>
            <a:endParaRPr lang="en-US" altLang="en-US" sz="1200">
              <a:latin typeface="Times" charset="0"/>
            </a:endParaRPr>
          </a:p>
        </p:txBody>
      </p:sp>
      <p:sp>
        <p:nvSpPr>
          <p:cNvPr id="17410" name="Rectangle 2"/>
          <p:cNvSpPr>
            <a:spLocks noChangeArrowheads="1" noTextEdit="1"/>
          </p:cNvSpPr>
          <p:nvPr>
            <p:ph type="sldImg"/>
          </p:nvPr>
        </p:nvSpPr>
        <p:spPr>
          <a:ln/>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Times"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fld id="{D8401A30-54DC-4ECE-9549-E99ADF5CB80E}" type="slidenum">
              <a:rPr lang="en-AU" altLang="en-US" sz="1200">
                <a:latin typeface="Times New Roman" pitchFamily="18" charset="0"/>
              </a:rPr>
              <a:pPr eaLnBrk="1" hangingPunct="1"/>
              <a:t>16</a:t>
            </a:fld>
            <a:endParaRPr lang="en-AU" altLang="en-US" sz="1200">
              <a:latin typeface="Times New Roman" pitchFamily="18" charset="0"/>
            </a:endParaRPr>
          </a:p>
        </p:txBody>
      </p:sp>
      <p:sp>
        <p:nvSpPr>
          <p:cNvPr id="40962" name="Rectangle 2"/>
          <p:cNvSpPr>
            <a:spLocks noChangeArrowheads="1" noTextEdit="1"/>
          </p:cNvSpPr>
          <p:nvPr>
            <p:ph type="sldImg"/>
          </p:nvPr>
        </p:nvSpPr>
        <p:spPr>
          <a:xfrm>
            <a:off x="1428750" y="427038"/>
            <a:ext cx="4349750" cy="3262312"/>
          </a:xfrm>
          <a:ln/>
        </p:spPr>
      </p:sp>
      <p:sp>
        <p:nvSpPr>
          <p:cNvPr id="40963" name="Rectangle 3"/>
          <p:cNvSpPr>
            <a:spLocks noGrp="1" noChangeArrowheads="1"/>
          </p:cNvSpPr>
          <p:nvPr>
            <p:ph type="body" idx="1"/>
          </p:nvPr>
        </p:nvSpPr>
        <p:spPr>
          <a:xfrm>
            <a:off x="1020763" y="4114800"/>
            <a:ext cx="4784725" cy="45577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r>
              <a:rPr lang="en-GB" altLang="en-US" smtClean="0">
                <a:latin typeface="Times New Roman" pitchFamily="18" charset="0"/>
              </a:rPr>
              <a:t>Background to NZ Code. Right 5, the right to effective communication:</a:t>
            </a:r>
          </a:p>
          <a:p>
            <a:pPr algn="just" eaLnBrk="1" hangingPunct="1"/>
            <a:endParaRPr lang="en-GB" altLang="en-US" smtClean="0">
              <a:latin typeface="Times New Roman" pitchFamily="18" charset="0"/>
            </a:endParaRPr>
          </a:p>
          <a:p>
            <a:r>
              <a:rPr lang="en-US" altLang="en-US" smtClean="0">
                <a:latin typeface="Arial" pitchFamily="34" charset="0"/>
              </a:rPr>
              <a:t>1) Every consumer has the right to effective communication in a form, language, and manner that enables the consumer to understand the information provided. Where necessary and reasonably practicable, this includes the right to a competent interpreter.</a:t>
            </a:r>
          </a:p>
          <a:p>
            <a:r>
              <a:rPr lang="en-US" altLang="en-US" smtClean="0">
                <a:latin typeface="Arial" pitchFamily="34" charset="0"/>
              </a:rPr>
              <a:t>2) Every consumer has the right to an environment that enables both consumer and provider to communicate openly, honestly, and effectively.</a:t>
            </a:r>
          </a:p>
          <a:p>
            <a:endParaRPr lang="en-US" altLang="en-US" smtClean="0">
              <a:latin typeface="Arial" pitchFamily="34" charset="0"/>
            </a:endParaRPr>
          </a:p>
          <a:p>
            <a:r>
              <a:rPr lang="en-US" altLang="en-US" smtClean="0">
                <a:latin typeface="Arial" pitchFamily="34" charset="0"/>
              </a:rPr>
              <a:t>Right 4(5) – cooperation between providers:</a:t>
            </a:r>
          </a:p>
          <a:p>
            <a:r>
              <a:rPr lang="en-US" altLang="en-US" smtClean="0">
                <a:latin typeface="Arial" pitchFamily="34" charset="0"/>
              </a:rPr>
              <a:t>Every consumer has the right to co-operation among providers to ensure quality and continuity of services.</a:t>
            </a:r>
            <a:endParaRPr lang="en-GB" altLang="en-US" smtClean="0">
              <a:latin typeface="Times New Roman" pitchFamily="18"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fld id="{2BFAD7A0-7DFA-4D0F-B309-501AB4B8A6A5}" type="slidenum">
              <a:rPr lang="en-AU" altLang="en-US" sz="1200">
                <a:latin typeface="Times New Roman" pitchFamily="18" charset="0"/>
              </a:rPr>
              <a:pPr eaLnBrk="1" hangingPunct="1"/>
              <a:t>19</a:t>
            </a:fld>
            <a:endParaRPr lang="en-AU" altLang="en-US" sz="1200">
              <a:latin typeface="Times New Roman" pitchFamily="18" charset="0"/>
            </a:endParaRPr>
          </a:p>
        </p:txBody>
      </p:sp>
      <p:sp>
        <p:nvSpPr>
          <p:cNvPr id="45058" name="Rectangle 2"/>
          <p:cNvSpPr>
            <a:spLocks noChangeArrowheads="1" noTextEdit="1"/>
          </p:cNvSpPr>
          <p:nvPr>
            <p:ph type="sldImg"/>
          </p:nvPr>
        </p:nvSpPr>
        <p:spPr>
          <a:xfrm>
            <a:off x="1143000" y="709613"/>
            <a:ext cx="4540250" cy="3405187"/>
          </a:xfrm>
          <a:ln/>
        </p:spPr>
      </p:sp>
      <p:sp>
        <p:nvSpPr>
          <p:cNvPr id="450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pPr>
            <a:r>
              <a:rPr lang="en-US" altLang="en-US" smtClean="0">
                <a:latin typeface="Times New Roman" pitchFamily="18" charset="0"/>
              </a:rPr>
              <a:t>Road map of the province of Canterbury, New Zealand, 1910.</a:t>
            </a:r>
          </a:p>
          <a:p>
            <a:pPr>
              <a:lnSpc>
                <a:spcPct val="80000"/>
              </a:lnSpc>
            </a:pPr>
            <a:endParaRPr lang="en-US" altLang="en-US" smtClean="0">
              <a:latin typeface="Times New Roman" pitchFamily="18"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fld id="{D257AA24-DC4E-415F-AA68-493109173280}" type="slidenum">
              <a:rPr lang="en-US" altLang="en-US" sz="1200">
                <a:latin typeface="Times" charset="0"/>
              </a:rPr>
              <a:pPr eaLnBrk="1" hangingPunct="1"/>
              <a:t>23</a:t>
            </a:fld>
            <a:endParaRPr lang="en-US" altLang="en-US" sz="1200">
              <a:latin typeface="Times" charset="0"/>
            </a:endParaRPr>
          </a:p>
        </p:txBody>
      </p:sp>
      <p:sp>
        <p:nvSpPr>
          <p:cNvPr id="50178" name="Rectangle 2"/>
          <p:cNvSpPr>
            <a:spLocks noChangeArrowheads="1" noTextEdit="1"/>
          </p:cNvSpPr>
          <p:nvPr>
            <p:ph type="sldImg"/>
          </p:nvPr>
        </p:nvSpPr>
        <p:spPr>
          <a:ln/>
        </p:spPr>
      </p:sp>
      <p:sp>
        <p:nvSpPr>
          <p:cNvPr id="5017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Times"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fld id="{A8A66D64-B839-490C-A38F-43F38A0F8061}" type="slidenum">
              <a:rPr lang="en-AU" altLang="en-US" sz="1200">
                <a:latin typeface="Times New Roman" pitchFamily="18" charset="0"/>
              </a:rPr>
              <a:pPr eaLnBrk="1" hangingPunct="1"/>
              <a:t>4</a:t>
            </a:fld>
            <a:endParaRPr lang="en-AU" altLang="en-US" sz="1200">
              <a:latin typeface="Times New Roman" pitchFamily="18" charset="0"/>
            </a:endParaRPr>
          </a:p>
        </p:txBody>
      </p:sp>
      <p:sp>
        <p:nvSpPr>
          <p:cNvPr id="20482" name="Rectangle 2"/>
          <p:cNvSpPr>
            <a:spLocks noChangeArrowheads="1" noTextEdit="1"/>
          </p:cNvSpPr>
          <p:nvPr>
            <p:ph type="sldImg"/>
          </p:nvPr>
        </p:nvSpPr>
        <p:spPr>
          <a:xfrm>
            <a:off x="1143000" y="709613"/>
            <a:ext cx="4540250" cy="3405187"/>
          </a:xfrm>
          <a:ln/>
        </p:spPr>
      </p:sp>
      <p:sp>
        <p:nvSpPr>
          <p:cNvPr id="204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pPr>
            <a:r>
              <a:rPr lang="en-US" altLang="en-US" smtClean="0">
                <a:latin typeface="Times New Roman" pitchFamily="18" charset="0"/>
              </a:rPr>
              <a:t>Road map of the province of Canterbury, New Zealand, 1910.</a:t>
            </a:r>
          </a:p>
          <a:p>
            <a:pPr>
              <a:lnSpc>
                <a:spcPct val="80000"/>
              </a:lnSpc>
            </a:pPr>
            <a:endParaRPr lang="en-US" altLang="en-US" smtClean="0">
              <a:latin typeface="Times New Roman"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fld id="{535493A1-59ED-41F1-A269-7E552CB5452D}" type="slidenum">
              <a:rPr lang="en-US" altLang="en-US" sz="1200"/>
              <a:pPr eaLnBrk="1" hangingPunct="1"/>
              <a:t>6</a:t>
            </a:fld>
            <a:endParaRPr lang="en-US" altLang="en-US" sz="1200"/>
          </a:p>
        </p:txBody>
      </p:sp>
      <p:sp>
        <p:nvSpPr>
          <p:cNvPr id="23554" name="Rectangle 2"/>
          <p:cNvSpPr>
            <a:spLocks noRot="1" noChangeArrowheads="1" noTextEdit="1"/>
          </p:cNvSpPr>
          <p:nvPr>
            <p:ph type="sldImg"/>
          </p:nvPr>
        </p:nvSpPr>
        <p:spPr>
          <a:xfrm>
            <a:off x="1427163" y="425450"/>
            <a:ext cx="4352925" cy="3263900"/>
          </a:xfrm>
          <a:ln/>
        </p:spPr>
      </p:sp>
      <p:sp>
        <p:nvSpPr>
          <p:cNvPr id="23555" name="Rectangle 3"/>
          <p:cNvSpPr>
            <a:spLocks noGrp="1" noChangeArrowheads="1"/>
          </p:cNvSpPr>
          <p:nvPr>
            <p:ph type="body" idx="1"/>
          </p:nvPr>
        </p:nvSpPr>
        <p:spPr>
          <a:xfrm>
            <a:off x="1019175" y="3760788"/>
            <a:ext cx="4784725" cy="49117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endParaRPr lang="en-GB" altLang="en-US"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p:cNvSpPr>
          <p:nvPr>
            <p:ph type="sldImg"/>
          </p:nvPr>
        </p:nvSpPr>
        <p:spPr>
          <a:ln/>
        </p:spPr>
      </p:sp>
      <p:sp>
        <p:nvSpPr>
          <p:cNvPr id="2765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endParaRPr>
          </a:p>
        </p:txBody>
      </p:sp>
      <p:sp>
        <p:nvSpPr>
          <p:cNvPr id="27651"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fld id="{9724E57F-6431-4308-A8D9-E3B9CA635F8F}" type="slidenum">
              <a:rPr lang="en-US" altLang="en-US" sz="1200"/>
              <a:pPr eaLnBrk="1" hangingPunct="1"/>
              <a:t>9</a:t>
            </a:fld>
            <a:endParaRPr lang="en-US" altLang="en-US"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fld id="{A5B83A85-722C-4004-9FC9-A1CC9206742B}" type="slidenum">
              <a:rPr lang="en-NZ" altLang="en-US" sz="1200"/>
              <a:pPr eaLnBrk="1" hangingPunct="1"/>
              <a:t>10</a:t>
            </a:fld>
            <a:endParaRPr lang="en-NZ" altLang="en-US" sz="1200"/>
          </a:p>
        </p:txBody>
      </p:sp>
      <p:sp>
        <p:nvSpPr>
          <p:cNvPr id="29698" name="Rectangle 2"/>
          <p:cNvSpPr>
            <a:spLocks noRot="1" noChangeArrowheads="1" noTextEdit="1"/>
          </p:cNvSpPr>
          <p:nvPr>
            <p:ph type="sldImg"/>
          </p:nvPr>
        </p:nvSpPr>
        <p:spPr>
          <a:xfrm>
            <a:off x="1227138" y="350838"/>
            <a:ext cx="4451350" cy="3338512"/>
          </a:xfrm>
          <a:ln/>
        </p:spPr>
      </p:sp>
      <p:sp>
        <p:nvSpPr>
          <p:cNvPr id="29699" name="Rectangle 3"/>
          <p:cNvSpPr>
            <a:spLocks noGrp="1" noChangeArrowheads="1"/>
          </p:cNvSpPr>
          <p:nvPr>
            <p:ph type="body" idx="1"/>
          </p:nvPr>
        </p:nvSpPr>
        <p:spPr>
          <a:xfrm>
            <a:off x="627063" y="4044950"/>
            <a:ext cx="5803900" cy="43989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lnSpc>
                <a:spcPct val="120000"/>
              </a:lnSpc>
            </a:pPr>
            <a:endParaRPr lang="en-NZ" altLang="en-US" smtClean="0">
              <a:latin typeface="Times" charset="0"/>
            </a:endParaRPr>
          </a:p>
          <a:p>
            <a:pPr algn="just" eaLnBrk="1" hangingPunct="1">
              <a:lnSpc>
                <a:spcPct val="120000"/>
              </a:lnSpc>
            </a:pPr>
            <a:endParaRPr lang="en-US" altLang="en-US" smtClean="0">
              <a:latin typeface="Times" charset="0"/>
            </a:endParaRPr>
          </a:p>
        </p:txBody>
      </p:sp>
      <p:sp>
        <p:nvSpPr>
          <p:cNvPr id="29700" name="Text Box 4"/>
          <p:cNvSpPr txBox="1">
            <a:spLocks noChangeArrowheads="1"/>
          </p:cNvSpPr>
          <p:nvPr/>
        </p:nvSpPr>
        <p:spPr bwMode="auto">
          <a:xfrm>
            <a:off x="469900" y="4044950"/>
            <a:ext cx="6040438" cy="434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6" tIns="45712" rIns="91426" bIns="45712">
            <a:spAutoFit/>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lgn="just" eaLnBrk="1" hangingPunct="1">
              <a:spcAft>
                <a:spcPts val="1200"/>
              </a:spcAft>
            </a:pPr>
            <a:r>
              <a:rPr lang="en-GB" altLang="en-US" sz="1400">
                <a:solidFill>
                  <a:srgbClr val="000000"/>
                </a:solidFill>
                <a:latin typeface="Times New Roman" pitchFamily="18" charset="0"/>
              </a:rPr>
              <a:t>The current complaints process is slow, results in too many investigations, and is stressful on all participants. The Commissioner must investigate every complaint alleging substandard health care or disability services provided after 1 July 1996. However, pending legislation will give a discretion to determine whether an independent investigation is necessary or appropriate, and will ensure better information sharing between key agencies involved in complaints processes. </a:t>
            </a:r>
            <a:endParaRPr lang="en-US" altLang="en-US" sz="1400">
              <a:latin typeface="Times New Roman" pitchFamily="18" charset="0"/>
            </a:endParaRPr>
          </a:p>
          <a:p>
            <a:pPr algn="just" eaLnBrk="1" hangingPunct="1">
              <a:spcAft>
                <a:spcPts val="1200"/>
              </a:spcAft>
            </a:pPr>
            <a:r>
              <a:rPr lang="en-GB" altLang="en-US" sz="1400">
                <a:solidFill>
                  <a:srgbClr val="000000"/>
                </a:solidFill>
                <a:latin typeface="Times New Roman" pitchFamily="18" charset="0"/>
              </a:rPr>
              <a:t>The New Zealand regulatory environment is intended to be rehabilitative rather than punitive, and the ‘no-fault’ compensation scheme for medical injuries is consistent with a systems approach to reducing errors and improving patient safety. An effective complaints system is an important complement to the bar on negligence claims. The New Zealand experience suggests that a patient complaints system within a ‘no fault’, universal coverage health system needs to be carefully balanced, if it is to achieve effective complaints resolution and lead to improvement in the quality of health care.</a:t>
            </a:r>
            <a:endParaRPr lang="en-GB" altLang="en-US">
              <a:solidFill>
                <a:srgbClr val="000000"/>
              </a:solidFill>
              <a:latin typeface="Times New Roman" pitchFamily="18" charset="0"/>
            </a:endParaRPr>
          </a:p>
          <a:p>
            <a:pPr eaLnBrk="1" hangingPunct="1"/>
            <a:endParaRPr lang="en-US" altLang="en-US">
              <a:latin typeface="Times New Roman" pitchFamily="18" charset="0"/>
            </a:endParaRPr>
          </a:p>
          <a:p>
            <a:pPr algn="ctr" eaLnBrk="1" hangingPunct="1">
              <a:spcBef>
                <a:spcPct val="50000"/>
              </a:spcBef>
            </a:pPr>
            <a:endParaRPr lang="en-US" altLang="en-US">
              <a:solidFill>
                <a:schemeClr val="tx2"/>
              </a:solidFill>
              <a:latin typeface="Times New Roman"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fld id="{329F85BC-5DFE-4EBD-A35C-A65D69C8070F}" type="slidenum">
              <a:rPr lang="en-US" altLang="en-US" sz="1200">
                <a:latin typeface="Times" charset="0"/>
              </a:rPr>
              <a:pPr eaLnBrk="1" hangingPunct="1"/>
              <a:t>12</a:t>
            </a:fld>
            <a:endParaRPr lang="en-US" altLang="en-US" sz="1200">
              <a:latin typeface="Times" charset="0"/>
            </a:endParaRPr>
          </a:p>
        </p:txBody>
      </p:sp>
      <p:sp>
        <p:nvSpPr>
          <p:cNvPr id="32770"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defRPr/>
            </a:pPr>
            <a:endParaRPr lang="en-US" dirty="0" smtClean="0">
              <a:latin typeface="Times" charset="0"/>
              <a:ea typeface="ＭＳ Ｐゴシック" charset="0"/>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fld id="{7F1FCD5C-444C-4CA6-A977-79E013E2E05A}" type="slidenum">
              <a:rPr lang="en-AU" altLang="en-US" sz="1200">
                <a:latin typeface="Times New Roman" pitchFamily="18" charset="0"/>
              </a:rPr>
              <a:pPr eaLnBrk="1" hangingPunct="1"/>
              <a:t>13</a:t>
            </a:fld>
            <a:endParaRPr lang="en-AU" altLang="en-US" sz="1200">
              <a:latin typeface="Times New Roman" pitchFamily="18" charset="0"/>
            </a:endParaRPr>
          </a:p>
        </p:txBody>
      </p:sp>
      <p:sp>
        <p:nvSpPr>
          <p:cNvPr id="34818" name="Rectangle 2"/>
          <p:cNvSpPr>
            <a:spLocks noChangeArrowheads="1"/>
          </p:cNvSpPr>
          <p:nvPr/>
        </p:nvSpPr>
        <p:spPr bwMode="auto">
          <a:xfrm>
            <a:off x="5121275" y="0"/>
            <a:ext cx="3917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2144" tIns="46072" rIns="92144" bIns="46072"/>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endParaRPr lang="en-US" altLang="en-US" sz="1800"/>
          </a:p>
        </p:txBody>
      </p:sp>
      <p:sp>
        <p:nvSpPr>
          <p:cNvPr id="34819" name="Rectangle 3"/>
          <p:cNvSpPr>
            <a:spLocks noChangeArrowheads="1"/>
          </p:cNvSpPr>
          <p:nvPr/>
        </p:nvSpPr>
        <p:spPr bwMode="auto">
          <a:xfrm>
            <a:off x="5121275" y="8686800"/>
            <a:ext cx="3917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1185" tIns="44792" rIns="91185" bIns="44792" anchor="b"/>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lgn="r"/>
            <a:r>
              <a:rPr lang="en-GB" altLang="en-US" sz="1200" baseline="-25000">
                <a:latin typeface="Bodoni Book" pitchFamily="18" charset="0"/>
              </a:rPr>
              <a:t>1</a:t>
            </a:r>
          </a:p>
        </p:txBody>
      </p:sp>
      <p:sp>
        <p:nvSpPr>
          <p:cNvPr id="34820" name="Rectangle 4"/>
          <p:cNvSpPr>
            <a:spLocks noChangeArrowheads="1"/>
          </p:cNvSpPr>
          <p:nvPr/>
        </p:nvSpPr>
        <p:spPr bwMode="auto">
          <a:xfrm>
            <a:off x="0" y="8686800"/>
            <a:ext cx="3917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2144" tIns="46072" rIns="92144" bIns="46072"/>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endParaRPr lang="en-US" altLang="en-US" sz="1800"/>
          </a:p>
        </p:txBody>
      </p:sp>
      <p:sp>
        <p:nvSpPr>
          <p:cNvPr id="34821" name="Rectangle 5"/>
          <p:cNvSpPr>
            <a:spLocks noChangeArrowheads="1"/>
          </p:cNvSpPr>
          <p:nvPr/>
        </p:nvSpPr>
        <p:spPr bwMode="auto">
          <a:xfrm>
            <a:off x="0" y="0"/>
            <a:ext cx="3917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2144" tIns="46072" rIns="92144" bIns="46072"/>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endParaRPr lang="en-US" altLang="en-US" sz="1800"/>
          </a:p>
        </p:txBody>
      </p:sp>
      <p:sp>
        <p:nvSpPr>
          <p:cNvPr id="34822" name="Rectangle 6"/>
          <p:cNvSpPr>
            <a:spLocks noChangeArrowheads="1" noTextEdit="1"/>
          </p:cNvSpPr>
          <p:nvPr>
            <p:ph type="sldImg"/>
          </p:nvPr>
        </p:nvSpPr>
        <p:spPr>
          <a:ln w="12700" cap="flat"/>
        </p:spPr>
      </p:sp>
      <p:sp>
        <p:nvSpPr>
          <p:cNvPr id="34823" name="Rectangle 7"/>
          <p:cNvSpPr>
            <a:spLocks noGrp="1" noChangeArrowheads="1"/>
          </p:cNvSpPr>
          <p:nvPr>
            <p:ph type="body" idx="1"/>
          </p:nvPr>
        </p:nvSpPr>
        <p:spPr>
          <a:xfrm>
            <a:off x="1233488" y="4344988"/>
            <a:ext cx="5030787" cy="411321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185" tIns="44792" rIns="91185" bIns="44792"/>
          <a:lstStyle/>
          <a:p>
            <a:pPr eaLnBrk="1" hangingPunct="1"/>
            <a:r>
              <a:rPr lang="en-US" altLang="en-US" smtClean="0">
                <a:latin typeface="Times New Roman" pitchFamily="18" charset="0"/>
              </a:rPr>
              <a:t>Claims that complaints fuel defensive medicine – Wayne Cunningham, 2006</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fld id="{55AF37E6-C0EF-467F-AD3A-65F4155A735F}" type="slidenum">
              <a:rPr lang="en-AU" altLang="en-US" sz="1200">
                <a:latin typeface="Times New Roman" pitchFamily="18" charset="0"/>
              </a:rPr>
              <a:pPr eaLnBrk="1" hangingPunct="1"/>
              <a:t>14</a:t>
            </a:fld>
            <a:endParaRPr lang="en-AU" altLang="en-US" sz="1200">
              <a:latin typeface="Times New Roman" pitchFamily="18" charset="0"/>
            </a:endParaRPr>
          </a:p>
        </p:txBody>
      </p:sp>
      <p:sp>
        <p:nvSpPr>
          <p:cNvPr id="36866" name="Rectangle 2"/>
          <p:cNvSpPr>
            <a:spLocks noChangeArrowheads="1" noTextEdit="1"/>
          </p:cNvSpPr>
          <p:nvPr>
            <p:ph type="sldImg"/>
          </p:nvPr>
        </p:nvSpPr>
        <p:spPr>
          <a:xfrm>
            <a:off x="1143000" y="709613"/>
            <a:ext cx="4540250" cy="3405187"/>
          </a:xfrm>
          <a:ln/>
        </p:spPr>
      </p:sp>
      <p:sp>
        <p:nvSpPr>
          <p:cNvPr id="3686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pPr>
            <a:r>
              <a:rPr lang="en-US" altLang="en-US" smtClean="0">
                <a:latin typeface="Times New Roman" pitchFamily="18" charset="0"/>
              </a:rPr>
              <a:t>Road map of the province of Canterbury, New Zealand, 1910.</a:t>
            </a:r>
          </a:p>
          <a:p>
            <a:pPr>
              <a:lnSpc>
                <a:spcPct val="80000"/>
              </a:lnSpc>
            </a:pPr>
            <a:endParaRPr lang="en-US" altLang="en-US" smtClean="0">
              <a:latin typeface="Times New Roman" pitchFamily="1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fld id="{0A4FD23B-07A5-4147-8E3F-7C763CAE3DEC}" type="slidenum">
              <a:rPr lang="en-AU" altLang="en-US" sz="1200">
                <a:latin typeface="Times New Roman" pitchFamily="18" charset="0"/>
              </a:rPr>
              <a:pPr eaLnBrk="1" hangingPunct="1"/>
              <a:t>15</a:t>
            </a:fld>
            <a:endParaRPr lang="en-AU" altLang="en-US" sz="1200">
              <a:latin typeface="Times New Roman" pitchFamily="18" charset="0"/>
            </a:endParaRPr>
          </a:p>
        </p:txBody>
      </p:sp>
      <p:sp>
        <p:nvSpPr>
          <p:cNvPr id="38914" name="Rectangle 2"/>
          <p:cNvSpPr>
            <a:spLocks noChangeArrowheads="1" noTextEdit="1"/>
          </p:cNvSpPr>
          <p:nvPr>
            <p:ph type="sldImg"/>
          </p:nvPr>
        </p:nvSpPr>
        <p:spPr>
          <a:xfrm>
            <a:off x="1143000" y="709613"/>
            <a:ext cx="4540250" cy="3405187"/>
          </a:xfrm>
          <a:ln/>
        </p:spPr>
      </p:sp>
      <p:sp>
        <p:nvSpPr>
          <p:cNvPr id="3891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pPr>
            <a:endParaRPr lang="en-US" altLang="en-US" smtClean="0">
              <a:latin typeface="Times New Roman"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NZ"/>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NZ"/>
          </a:p>
        </p:txBody>
      </p:sp>
      <p:sp>
        <p:nvSpPr>
          <p:cNvPr id="4" name="Date Placeholder 3"/>
          <p:cNvSpPr>
            <a:spLocks noGrp="1"/>
          </p:cNvSpPr>
          <p:nvPr>
            <p:ph type="dt" sz="half" idx="10"/>
          </p:nvPr>
        </p:nvSpPr>
        <p:spPr/>
        <p:txBody>
          <a:bodyPr/>
          <a:lstStyle>
            <a:lvl1pPr>
              <a:defRPr/>
            </a:lvl1pPr>
          </a:lstStyle>
          <a:p>
            <a:pPr>
              <a:defRPr/>
            </a:pPr>
            <a:endParaRPr lang="en-NZ"/>
          </a:p>
        </p:txBody>
      </p:sp>
      <p:sp>
        <p:nvSpPr>
          <p:cNvPr id="5" name="Footer Placeholder 4"/>
          <p:cNvSpPr>
            <a:spLocks noGrp="1"/>
          </p:cNvSpPr>
          <p:nvPr>
            <p:ph type="ftr" sz="quarter" idx="11"/>
          </p:nvPr>
        </p:nvSpPr>
        <p:spPr/>
        <p:txBody>
          <a:bodyPr/>
          <a:lstStyle>
            <a:lvl1pPr>
              <a:defRPr/>
            </a:lvl1pPr>
          </a:lstStyle>
          <a:p>
            <a:pPr>
              <a:defRPr/>
            </a:pPr>
            <a:endParaRPr lang="en-NZ"/>
          </a:p>
        </p:txBody>
      </p:sp>
      <p:sp>
        <p:nvSpPr>
          <p:cNvPr id="6" name="Slide Number Placeholder 5"/>
          <p:cNvSpPr>
            <a:spLocks noGrp="1"/>
          </p:cNvSpPr>
          <p:nvPr>
            <p:ph type="sldNum" sz="quarter" idx="12"/>
          </p:nvPr>
        </p:nvSpPr>
        <p:spPr/>
        <p:txBody>
          <a:bodyPr/>
          <a:lstStyle>
            <a:lvl1pPr>
              <a:defRPr/>
            </a:lvl1pPr>
          </a:lstStyle>
          <a:p>
            <a:fld id="{ABA1E36C-E032-49CC-85C0-0B747537D051}" type="slidenum">
              <a:rPr lang="en-NZ" altLang="en-US"/>
              <a:pPr/>
              <a:t>‹#›</a:t>
            </a:fld>
            <a:endParaRPr lang="en-NZ" altLang="en-US"/>
          </a:p>
        </p:txBody>
      </p:sp>
    </p:spTree>
    <p:extLst>
      <p:ext uri="{BB962C8B-B14F-4D97-AF65-F5344CB8AC3E}">
        <p14:creationId xmlns:p14="http://schemas.microsoft.com/office/powerpoint/2010/main" val="1021379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lvl1pPr>
              <a:defRPr/>
            </a:lvl1pPr>
          </a:lstStyle>
          <a:p>
            <a:pPr>
              <a:defRPr/>
            </a:pPr>
            <a:endParaRPr lang="en-NZ"/>
          </a:p>
        </p:txBody>
      </p:sp>
      <p:sp>
        <p:nvSpPr>
          <p:cNvPr id="5" name="Footer Placeholder 4"/>
          <p:cNvSpPr>
            <a:spLocks noGrp="1"/>
          </p:cNvSpPr>
          <p:nvPr>
            <p:ph type="ftr" sz="quarter" idx="11"/>
          </p:nvPr>
        </p:nvSpPr>
        <p:spPr/>
        <p:txBody>
          <a:bodyPr/>
          <a:lstStyle>
            <a:lvl1pPr>
              <a:defRPr/>
            </a:lvl1pPr>
          </a:lstStyle>
          <a:p>
            <a:pPr>
              <a:defRPr/>
            </a:pPr>
            <a:endParaRPr lang="en-NZ"/>
          </a:p>
        </p:txBody>
      </p:sp>
      <p:sp>
        <p:nvSpPr>
          <p:cNvPr id="6" name="Slide Number Placeholder 5"/>
          <p:cNvSpPr>
            <a:spLocks noGrp="1"/>
          </p:cNvSpPr>
          <p:nvPr>
            <p:ph type="sldNum" sz="quarter" idx="12"/>
          </p:nvPr>
        </p:nvSpPr>
        <p:spPr/>
        <p:txBody>
          <a:bodyPr/>
          <a:lstStyle>
            <a:lvl1pPr>
              <a:defRPr/>
            </a:lvl1pPr>
          </a:lstStyle>
          <a:p>
            <a:fld id="{8E0D88C0-FC80-4905-AF3D-87380DC9D6AF}" type="slidenum">
              <a:rPr lang="en-NZ" altLang="en-US"/>
              <a:pPr/>
              <a:t>‹#›</a:t>
            </a:fld>
            <a:endParaRPr lang="en-NZ" altLang="en-US"/>
          </a:p>
        </p:txBody>
      </p:sp>
    </p:spTree>
    <p:extLst>
      <p:ext uri="{BB962C8B-B14F-4D97-AF65-F5344CB8AC3E}">
        <p14:creationId xmlns:p14="http://schemas.microsoft.com/office/powerpoint/2010/main" val="3098959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NZ"/>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lvl1pPr>
              <a:defRPr/>
            </a:lvl1pPr>
          </a:lstStyle>
          <a:p>
            <a:pPr>
              <a:defRPr/>
            </a:pPr>
            <a:endParaRPr lang="en-NZ"/>
          </a:p>
        </p:txBody>
      </p:sp>
      <p:sp>
        <p:nvSpPr>
          <p:cNvPr id="5" name="Footer Placeholder 4"/>
          <p:cNvSpPr>
            <a:spLocks noGrp="1"/>
          </p:cNvSpPr>
          <p:nvPr>
            <p:ph type="ftr" sz="quarter" idx="11"/>
          </p:nvPr>
        </p:nvSpPr>
        <p:spPr/>
        <p:txBody>
          <a:bodyPr/>
          <a:lstStyle>
            <a:lvl1pPr>
              <a:defRPr/>
            </a:lvl1pPr>
          </a:lstStyle>
          <a:p>
            <a:pPr>
              <a:defRPr/>
            </a:pPr>
            <a:endParaRPr lang="en-NZ"/>
          </a:p>
        </p:txBody>
      </p:sp>
      <p:sp>
        <p:nvSpPr>
          <p:cNvPr id="6" name="Slide Number Placeholder 5"/>
          <p:cNvSpPr>
            <a:spLocks noGrp="1"/>
          </p:cNvSpPr>
          <p:nvPr>
            <p:ph type="sldNum" sz="quarter" idx="12"/>
          </p:nvPr>
        </p:nvSpPr>
        <p:spPr/>
        <p:txBody>
          <a:bodyPr/>
          <a:lstStyle>
            <a:lvl1pPr>
              <a:defRPr/>
            </a:lvl1pPr>
          </a:lstStyle>
          <a:p>
            <a:fld id="{2000B15E-8C5B-4F5E-BFF4-44AD6DEE070F}" type="slidenum">
              <a:rPr lang="en-NZ" altLang="en-US"/>
              <a:pPr/>
              <a:t>‹#›</a:t>
            </a:fld>
            <a:endParaRPr lang="en-NZ" altLang="en-US"/>
          </a:p>
        </p:txBody>
      </p:sp>
    </p:spTree>
    <p:extLst>
      <p:ext uri="{BB962C8B-B14F-4D97-AF65-F5344CB8AC3E}">
        <p14:creationId xmlns:p14="http://schemas.microsoft.com/office/powerpoint/2010/main" val="3973748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3" name="Date Placeholder 3"/>
          <p:cNvSpPr>
            <a:spLocks noGrp="1"/>
          </p:cNvSpPr>
          <p:nvPr>
            <p:ph type="dt" sz="half" idx="10"/>
          </p:nvPr>
        </p:nvSpPr>
        <p:spPr/>
        <p:txBody>
          <a:bodyPr/>
          <a:lstStyle>
            <a:lvl1pPr>
              <a:defRPr/>
            </a:lvl1pPr>
          </a:lstStyle>
          <a:p>
            <a:pPr>
              <a:defRPr/>
            </a:pPr>
            <a:endParaRPr lang="en-NZ"/>
          </a:p>
        </p:txBody>
      </p:sp>
      <p:sp>
        <p:nvSpPr>
          <p:cNvPr id="4" name="Footer Placeholder 4"/>
          <p:cNvSpPr>
            <a:spLocks noGrp="1"/>
          </p:cNvSpPr>
          <p:nvPr>
            <p:ph type="ftr" sz="quarter" idx="11"/>
          </p:nvPr>
        </p:nvSpPr>
        <p:spPr/>
        <p:txBody>
          <a:bodyPr/>
          <a:lstStyle>
            <a:lvl1pPr>
              <a:defRPr/>
            </a:lvl1pPr>
          </a:lstStyle>
          <a:p>
            <a:pPr>
              <a:defRPr/>
            </a:pPr>
            <a:endParaRPr lang="en-NZ"/>
          </a:p>
        </p:txBody>
      </p:sp>
      <p:sp>
        <p:nvSpPr>
          <p:cNvPr id="5" name="Slide Number Placeholder 5"/>
          <p:cNvSpPr>
            <a:spLocks noGrp="1"/>
          </p:cNvSpPr>
          <p:nvPr>
            <p:ph type="sldNum" sz="quarter" idx="12"/>
          </p:nvPr>
        </p:nvSpPr>
        <p:spPr/>
        <p:txBody>
          <a:bodyPr/>
          <a:lstStyle>
            <a:lvl1pPr>
              <a:defRPr/>
            </a:lvl1pPr>
          </a:lstStyle>
          <a:p>
            <a:fld id="{5E0B2A98-0601-46C9-8916-ACEF18709754}" type="slidenum">
              <a:rPr lang="en-NZ" altLang="en-US"/>
              <a:pPr/>
              <a:t>‹#›</a:t>
            </a:fld>
            <a:endParaRPr lang="en-NZ" altLang="en-US"/>
          </a:p>
        </p:txBody>
      </p:sp>
    </p:spTree>
    <p:extLst>
      <p:ext uri="{BB962C8B-B14F-4D97-AF65-F5344CB8AC3E}">
        <p14:creationId xmlns:p14="http://schemas.microsoft.com/office/powerpoint/2010/main" val="28538760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42676027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3304302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7564100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334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244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8305573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6397178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075937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72017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lvl1pPr>
              <a:defRPr/>
            </a:lvl1pPr>
          </a:lstStyle>
          <a:p>
            <a:pPr>
              <a:defRPr/>
            </a:pPr>
            <a:endParaRPr lang="en-NZ"/>
          </a:p>
        </p:txBody>
      </p:sp>
      <p:sp>
        <p:nvSpPr>
          <p:cNvPr id="5" name="Footer Placeholder 4"/>
          <p:cNvSpPr>
            <a:spLocks noGrp="1"/>
          </p:cNvSpPr>
          <p:nvPr>
            <p:ph type="ftr" sz="quarter" idx="11"/>
          </p:nvPr>
        </p:nvSpPr>
        <p:spPr/>
        <p:txBody>
          <a:bodyPr/>
          <a:lstStyle>
            <a:lvl1pPr>
              <a:defRPr/>
            </a:lvl1pPr>
          </a:lstStyle>
          <a:p>
            <a:pPr>
              <a:defRPr/>
            </a:pPr>
            <a:endParaRPr lang="en-NZ"/>
          </a:p>
        </p:txBody>
      </p:sp>
      <p:sp>
        <p:nvSpPr>
          <p:cNvPr id="6" name="Slide Number Placeholder 5"/>
          <p:cNvSpPr>
            <a:spLocks noGrp="1"/>
          </p:cNvSpPr>
          <p:nvPr>
            <p:ph type="sldNum" sz="quarter" idx="12"/>
          </p:nvPr>
        </p:nvSpPr>
        <p:spPr/>
        <p:txBody>
          <a:bodyPr/>
          <a:lstStyle>
            <a:lvl1pPr>
              <a:defRPr/>
            </a:lvl1pPr>
          </a:lstStyle>
          <a:p>
            <a:fld id="{60ACBBA1-9A16-4FFD-8747-20A97988612B}" type="slidenum">
              <a:rPr lang="en-NZ" altLang="en-US"/>
              <a:pPr/>
              <a:t>‹#›</a:t>
            </a:fld>
            <a:endParaRPr lang="en-NZ" altLang="en-US"/>
          </a:p>
        </p:txBody>
      </p:sp>
    </p:spTree>
    <p:extLst>
      <p:ext uri="{BB962C8B-B14F-4D97-AF65-F5344CB8AC3E}">
        <p14:creationId xmlns:p14="http://schemas.microsoft.com/office/powerpoint/2010/main" val="1458402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4260592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0197585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5302048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274638"/>
            <a:ext cx="207645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7695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0645381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NZ"/>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NZ"/>
          </a:p>
        </p:txBody>
      </p:sp>
      <p:sp>
        <p:nvSpPr>
          <p:cNvPr id="5" name="Footer Placeholder 4"/>
          <p:cNvSpPr>
            <a:spLocks noGrp="1"/>
          </p:cNvSpPr>
          <p:nvPr>
            <p:ph type="ftr" sz="quarter" idx="11"/>
          </p:nvPr>
        </p:nvSpPr>
        <p:spPr/>
        <p:txBody>
          <a:bodyPr/>
          <a:lstStyle>
            <a:lvl1pPr>
              <a:defRPr/>
            </a:lvl1pPr>
          </a:lstStyle>
          <a:p>
            <a:pPr>
              <a:defRPr/>
            </a:pPr>
            <a:endParaRPr lang="en-NZ"/>
          </a:p>
        </p:txBody>
      </p:sp>
      <p:sp>
        <p:nvSpPr>
          <p:cNvPr id="6" name="Slide Number Placeholder 5"/>
          <p:cNvSpPr>
            <a:spLocks noGrp="1"/>
          </p:cNvSpPr>
          <p:nvPr>
            <p:ph type="sldNum" sz="quarter" idx="12"/>
          </p:nvPr>
        </p:nvSpPr>
        <p:spPr/>
        <p:txBody>
          <a:bodyPr/>
          <a:lstStyle>
            <a:lvl1pPr>
              <a:defRPr/>
            </a:lvl1pPr>
          </a:lstStyle>
          <a:p>
            <a:fld id="{FBF85E3E-74BE-48A3-9221-1AC8AC91972F}" type="slidenum">
              <a:rPr lang="en-NZ" altLang="en-US"/>
              <a:pPr/>
              <a:t>‹#›</a:t>
            </a:fld>
            <a:endParaRPr lang="en-NZ" altLang="en-US"/>
          </a:p>
        </p:txBody>
      </p:sp>
    </p:spTree>
    <p:extLst>
      <p:ext uri="{BB962C8B-B14F-4D97-AF65-F5344CB8AC3E}">
        <p14:creationId xmlns:p14="http://schemas.microsoft.com/office/powerpoint/2010/main" val="1981793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Date Placeholder 3"/>
          <p:cNvSpPr>
            <a:spLocks noGrp="1"/>
          </p:cNvSpPr>
          <p:nvPr>
            <p:ph type="dt" sz="half" idx="10"/>
          </p:nvPr>
        </p:nvSpPr>
        <p:spPr/>
        <p:txBody>
          <a:bodyPr/>
          <a:lstStyle>
            <a:lvl1pPr>
              <a:defRPr/>
            </a:lvl1pPr>
          </a:lstStyle>
          <a:p>
            <a:pPr>
              <a:defRPr/>
            </a:pPr>
            <a:endParaRPr lang="en-NZ"/>
          </a:p>
        </p:txBody>
      </p:sp>
      <p:sp>
        <p:nvSpPr>
          <p:cNvPr id="6" name="Footer Placeholder 4"/>
          <p:cNvSpPr>
            <a:spLocks noGrp="1"/>
          </p:cNvSpPr>
          <p:nvPr>
            <p:ph type="ftr" sz="quarter" idx="11"/>
          </p:nvPr>
        </p:nvSpPr>
        <p:spPr/>
        <p:txBody>
          <a:bodyPr/>
          <a:lstStyle>
            <a:lvl1pPr>
              <a:defRPr/>
            </a:lvl1pPr>
          </a:lstStyle>
          <a:p>
            <a:pPr>
              <a:defRPr/>
            </a:pPr>
            <a:endParaRPr lang="en-NZ"/>
          </a:p>
        </p:txBody>
      </p:sp>
      <p:sp>
        <p:nvSpPr>
          <p:cNvPr id="7" name="Slide Number Placeholder 5"/>
          <p:cNvSpPr>
            <a:spLocks noGrp="1"/>
          </p:cNvSpPr>
          <p:nvPr>
            <p:ph type="sldNum" sz="quarter" idx="12"/>
          </p:nvPr>
        </p:nvSpPr>
        <p:spPr/>
        <p:txBody>
          <a:bodyPr/>
          <a:lstStyle>
            <a:lvl1pPr>
              <a:defRPr/>
            </a:lvl1pPr>
          </a:lstStyle>
          <a:p>
            <a:fld id="{B4D4ABC8-5093-49D5-B187-01CB00DC163F}" type="slidenum">
              <a:rPr lang="en-NZ" altLang="en-US"/>
              <a:pPr/>
              <a:t>‹#›</a:t>
            </a:fld>
            <a:endParaRPr lang="en-NZ" altLang="en-US"/>
          </a:p>
        </p:txBody>
      </p:sp>
    </p:spTree>
    <p:extLst>
      <p:ext uri="{BB962C8B-B14F-4D97-AF65-F5344CB8AC3E}">
        <p14:creationId xmlns:p14="http://schemas.microsoft.com/office/powerpoint/2010/main" val="1131557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NZ"/>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7" name="Date Placeholder 3"/>
          <p:cNvSpPr>
            <a:spLocks noGrp="1"/>
          </p:cNvSpPr>
          <p:nvPr>
            <p:ph type="dt" sz="half" idx="10"/>
          </p:nvPr>
        </p:nvSpPr>
        <p:spPr/>
        <p:txBody>
          <a:bodyPr/>
          <a:lstStyle>
            <a:lvl1pPr>
              <a:defRPr/>
            </a:lvl1pPr>
          </a:lstStyle>
          <a:p>
            <a:pPr>
              <a:defRPr/>
            </a:pPr>
            <a:endParaRPr lang="en-NZ"/>
          </a:p>
        </p:txBody>
      </p:sp>
      <p:sp>
        <p:nvSpPr>
          <p:cNvPr id="8" name="Footer Placeholder 4"/>
          <p:cNvSpPr>
            <a:spLocks noGrp="1"/>
          </p:cNvSpPr>
          <p:nvPr>
            <p:ph type="ftr" sz="quarter" idx="11"/>
          </p:nvPr>
        </p:nvSpPr>
        <p:spPr/>
        <p:txBody>
          <a:bodyPr/>
          <a:lstStyle>
            <a:lvl1pPr>
              <a:defRPr/>
            </a:lvl1pPr>
          </a:lstStyle>
          <a:p>
            <a:pPr>
              <a:defRPr/>
            </a:pPr>
            <a:endParaRPr lang="en-NZ"/>
          </a:p>
        </p:txBody>
      </p:sp>
      <p:sp>
        <p:nvSpPr>
          <p:cNvPr id="9" name="Slide Number Placeholder 5"/>
          <p:cNvSpPr>
            <a:spLocks noGrp="1"/>
          </p:cNvSpPr>
          <p:nvPr>
            <p:ph type="sldNum" sz="quarter" idx="12"/>
          </p:nvPr>
        </p:nvSpPr>
        <p:spPr/>
        <p:txBody>
          <a:bodyPr/>
          <a:lstStyle>
            <a:lvl1pPr>
              <a:defRPr/>
            </a:lvl1pPr>
          </a:lstStyle>
          <a:p>
            <a:fld id="{C45B8F4E-EB16-4C72-A909-42E5F8B2C204}" type="slidenum">
              <a:rPr lang="en-NZ" altLang="en-US"/>
              <a:pPr/>
              <a:t>‹#›</a:t>
            </a:fld>
            <a:endParaRPr lang="en-NZ" altLang="en-US"/>
          </a:p>
        </p:txBody>
      </p:sp>
    </p:spTree>
    <p:extLst>
      <p:ext uri="{BB962C8B-B14F-4D97-AF65-F5344CB8AC3E}">
        <p14:creationId xmlns:p14="http://schemas.microsoft.com/office/powerpoint/2010/main" val="38703294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Date Placeholder 3"/>
          <p:cNvSpPr>
            <a:spLocks noGrp="1"/>
          </p:cNvSpPr>
          <p:nvPr>
            <p:ph type="dt" sz="half" idx="10"/>
          </p:nvPr>
        </p:nvSpPr>
        <p:spPr/>
        <p:txBody>
          <a:bodyPr/>
          <a:lstStyle>
            <a:lvl1pPr>
              <a:defRPr/>
            </a:lvl1pPr>
          </a:lstStyle>
          <a:p>
            <a:pPr>
              <a:defRPr/>
            </a:pPr>
            <a:endParaRPr lang="en-NZ"/>
          </a:p>
        </p:txBody>
      </p:sp>
      <p:sp>
        <p:nvSpPr>
          <p:cNvPr id="4" name="Footer Placeholder 4"/>
          <p:cNvSpPr>
            <a:spLocks noGrp="1"/>
          </p:cNvSpPr>
          <p:nvPr>
            <p:ph type="ftr" sz="quarter" idx="11"/>
          </p:nvPr>
        </p:nvSpPr>
        <p:spPr/>
        <p:txBody>
          <a:bodyPr/>
          <a:lstStyle>
            <a:lvl1pPr>
              <a:defRPr/>
            </a:lvl1pPr>
          </a:lstStyle>
          <a:p>
            <a:pPr>
              <a:defRPr/>
            </a:pPr>
            <a:endParaRPr lang="en-NZ"/>
          </a:p>
        </p:txBody>
      </p:sp>
      <p:sp>
        <p:nvSpPr>
          <p:cNvPr id="5" name="Slide Number Placeholder 5"/>
          <p:cNvSpPr>
            <a:spLocks noGrp="1"/>
          </p:cNvSpPr>
          <p:nvPr>
            <p:ph type="sldNum" sz="quarter" idx="12"/>
          </p:nvPr>
        </p:nvSpPr>
        <p:spPr/>
        <p:txBody>
          <a:bodyPr/>
          <a:lstStyle>
            <a:lvl1pPr>
              <a:defRPr/>
            </a:lvl1pPr>
          </a:lstStyle>
          <a:p>
            <a:fld id="{FD54B10E-A878-412F-A5D8-AB9B468C68B9}" type="slidenum">
              <a:rPr lang="en-NZ" altLang="en-US"/>
              <a:pPr/>
              <a:t>‹#›</a:t>
            </a:fld>
            <a:endParaRPr lang="en-NZ" altLang="en-US"/>
          </a:p>
        </p:txBody>
      </p:sp>
    </p:spTree>
    <p:extLst>
      <p:ext uri="{BB962C8B-B14F-4D97-AF65-F5344CB8AC3E}">
        <p14:creationId xmlns:p14="http://schemas.microsoft.com/office/powerpoint/2010/main" val="26837482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NZ"/>
          </a:p>
        </p:txBody>
      </p:sp>
      <p:sp>
        <p:nvSpPr>
          <p:cNvPr id="3" name="Footer Placeholder 4"/>
          <p:cNvSpPr>
            <a:spLocks noGrp="1"/>
          </p:cNvSpPr>
          <p:nvPr>
            <p:ph type="ftr" sz="quarter" idx="11"/>
          </p:nvPr>
        </p:nvSpPr>
        <p:spPr/>
        <p:txBody>
          <a:bodyPr/>
          <a:lstStyle>
            <a:lvl1pPr>
              <a:defRPr/>
            </a:lvl1pPr>
          </a:lstStyle>
          <a:p>
            <a:pPr>
              <a:defRPr/>
            </a:pPr>
            <a:endParaRPr lang="en-NZ"/>
          </a:p>
        </p:txBody>
      </p:sp>
      <p:sp>
        <p:nvSpPr>
          <p:cNvPr id="4" name="Slide Number Placeholder 5"/>
          <p:cNvSpPr>
            <a:spLocks noGrp="1"/>
          </p:cNvSpPr>
          <p:nvPr>
            <p:ph type="sldNum" sz="quarter" idx="12"/>
          </p:nvPr>
        </p:nvSpPr>
        <p:spPr/>
        <p:txBody>
          <a:bodyPr/>
          <a:lstStyle>
            <a:lvl1pPr>
              <a:defRPr/>
            </a:lvl1pPr>
          </a:lstStyle>
          <a:p>
            <a:fld id="{D0B4C55E-49DD-4FEA-BE10-224C519B9F34}" type="slidenum">
              <a:rPr lang="en-NZ" altLang="en-US"/>
              <a:pPr/>
              <a:t>‹#›</a:t>
            </a:fld>
            <a:endParaRPr lang="en-NZ" altLang="en-US"/>
          </a:p>
        </p:txBody>
      </p:sp>
    </p:spTree>
    <p:extLst>
      <p:ext uri="{BB962C8B-B14F-4D97-AF65-F5344CB8AC3E}">
        <p14:creationId xmlns:p14="http://schemas.microsoft.com/office/powerpoint/2010/main" val="5097285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NZ"/>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NZ"/>
          </a:p>
        </p:txBody>
      </p:sp>
      <p:sp>
        <p:nvSpPr>
          <p:cNvPr id="6" name="Footer Placeholder 4"/>
          <p:cNvSpPr>
            <a:spLocks noGrp="1"/>
          </p:cNvSpPr>
          <p:nvPr>
            <p:ph type="ftr" sz="quarter" idx="11"/>
          </p:nvPr>
        </p:nvSpPr>
        <p:spPr/>
        <p:txBody>
          <a:bodyPr/>
          <a:lstStyle>
            <a:lvl1pPr>
              <a:defRPr/>
            </a:lvl1pPr>
          </a:lstStyle>
          <a:p>
            <a:pPr>
              <a:defRPr/>
            </a:pPr>
            <a:endParaRPr lang="en-NZ"/>
          </a:p>
        </p:txBody>
      </p:sp>
      <p:sp>
        <p:nvSpPr>
          <p:cNvPr id="7" name="Slide Number Placeholder 5"/>
          <p:cNvSpPr>
            <a:spLocks noGrp="1"/>
          </p:cNvSpPr>
          <p:nvPr>
            <p:ph type="sldNum" sz="quarter" idx="12"/>
          </p:nvPr>
        </p:nvSpPr>
        <p:spPr/>
        <p:txBody>
          <a:bodyPr/>
          <a:lstStyle>
            <a:lvl1pPr>
              <a:defRPr/>
            </a:lvl1pPr>
          </a:lstStyle>
          <a:p>
            <a:fld id="{5D0D68E6-61A3-46B5-96A0-242E5158FAF7}" type="slidenum">
              <a:rPr lang="en-NZ" altLang="en-US"/>
              <a:pPr/>
              <a:t>‹#›</a:t>
            </a:fld>
            <a:endParaRPr lang="en-NZ" altLang="en-US"/>
          </a:p>
        </p:txBody>
      </p:sp>
    </p:spTree>
    <p:extLst>
      <p:ext uri="{BB962C8B-B14F-4D97-AF65-F5344CB8AC3E}">
        <p14:creationId xmlns:p14="http://schemas.microsoft.com/office/powerpoint/2010/main" val="41424825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NZ"/>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NZ"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NZ"/>
          </a:p>
        </p:txBody>
      </p:sp>
      <p:sp>
        <p:nvSpPr>
          <p:cNvPr id="6" name="Footer Placeholder 4"/>
          <p:cNvSpPr>
            <a:spLocks noGrp="1"/>
          </p:cNvSpPr>
          <p:nvPr>
            <p:ph type="ftr" sz="quarter" idx="11"/>
          </p:nvPr>
        </p:nvSpPr>
        <p:spPr/>
        <p:txBody>
          <a:bodyPr/>
          <a:lstStyle>
            <a:lvl1pPr>
              <a:defRPr/>
            </a:lvl1pPr>
          </a:lstStyle>
          <a:p>
            <a:pPr>
              <a:defRPr/>
            </a:pPr>
            <a:endParaRPr lang="en-NZ"/>
          </a:p>
        </p:txBody>
      </p:sp>
      <p:sp>
        <p:nvSpPr>
          <p:cNvPr id="7" name="Slide Number Placeholder 5"/>
          <p:cNvSpPr>
            <a:spLocks noGrp="1"/>
          </p:cNvSpPr>
          <p:nvPr>
            <p:ph type="sldNum" sz="quarter" idx="12"/>
          </p:nvPr>
        </p:nvSpPr>
        <p:spPr/>
        <p:txBody>
          <a:bodyPr/>
          <a:lstStyle>
            <a:lvl1pPr>
              <a:defRPr/>
            </a:lvl1pPr>
          </a:lstStyle>
          <a:p>
            <a:fld id="{25E6711C-2C9D-44F0-B6C7-8B7AF1EE1C31}" type="slidenum">
              <a:rPr lang="en-NZ" altLang="en-US"/>
              <a:pPr/>
              <a:t>‹#›</a:t>
            </a:fld>
            <a:endParaRPr lang="en-NZ" altLang="en-US"/>
          </a:p>
        </p:txBody>
      </p:sp>
    </p:spTree>
    <p:extLst>
      <p:ext uri="{BB962C8B-B14F-4D97-AF65-F5344CB8AC3E}">
        <p14:creationId xmlns:p14="http://schemas.microsoft.com/office/powerpoint/2010/main" val="25326879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NZ" altLang="en-US"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NZ" altLang="en-US"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pitchFamily="34" charset="0"/>
                <a:ea typeface="ＭＳ Ｐゴシック" pitchFamily="34" charset="-128"/>
                <a:cs typeface="+mn-cs"/>
              </a:defRPr>
            </a:lvl1pPr>
          </a:lstStyle>
          <a:p>
            <a:pPr>
              <a:defRPr/>
            </a:pPr>
            <a:endParaRPr lang="en-NZ"/>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pitchFamily="34" charset="0"/>
                <a:ea typeface="ＭＳ Ｐゴシック" pitchFamily="34" charset="-128"/>
                <a:cs typeface="+mn-cs"/>
              </a:defRPr>
            </a:lvl1pPr>
          </a:lstStyle>
          <a:p>
            <a:pPr>
              <a:defRPr/>
            </a:pPr>
            <a:endParaRPr lang="en-NZ"/>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2EC7217B-C570-4802-B0F6-F6FA7E454308}" type="slidenum">
              <a:rPr lang="en-NZ" altLang="en-US"/>
              <a:pPr/>
              <a:t>‹#›</a:t>
            </a:fld>
            <a:endParaRPr lang="en-NZ" altLang="en-US"/>
          </a:p>
        </p:txBody>
      </p:sp>
    </p:spTree>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Lst>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rtl="0" eaLnBrk="0" fontAlgn="base" hangingPunct="0">
        <a:spcBef>
          <a:spcPct val="0"/>
        </a:spcBef>
        <a:spcAft>
          <a:spcPct val="0"/>
        </a:spcAft>
        <a:defRPr sz="4400">
          <a:solidFill>
            <a:schemeClr val="tx1"/>
          </a:solidFill>
          <a:latin typeface="Calibri" pitchFamily="34" charset="0"/>
          <a:ea typeface="MS PGothic" pitchFamily="34" charset="-128"/>
          <a:cs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MS PGothic" pitchFamily="34" charset="-128"/>
          <a:cs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MS PGothic" pitchFamily="34" charset="-128"/>
          <a:cs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MS PGothic" pitchFamily="34" charset="-128"/>
          <a:cs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5334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pic>
        <p:nvPicPr>
          <p:cNvPr id="1033" name="Picture 9"/>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0" y="5889625"/>
            <a:ext cx="9144000" cy="968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668843"/>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itchFamily="34" charset="0"/>
        </a:defRPr>
      </a:lvl2pPr>
      <a:lvl3pPr algn="ctr" rtl="0" fontAlgn="base">
        <a:spcBef>
          <a:spcPct val="0"/>
        </a:spcBef>
        <a:spcAft>
          <a:spcPct val="0"/>
        </a:spcAft>
        <a:defRPr sz="4400">
          <a:solidFill>
            <a:schemeClr val="tx2"/>
          </a:solidFill>
          <a:latin typeface="Arial" pitchFamily="34" charset="0"/>
        </a:defRPr>
      </a:lvl3pPr>
      <a:lvl4pPr algn="ctr" rtl="0" fontAlgn="base">
        <a:spcBef>
          <a:spcPct val="0"/>
        </a:spcBef>
        <a:spcAft>
          <a:spcPct val="0"/>
        </a:spcAft>
        <a:defRPr sz="4400">
          <a:solidFill>
            <a:schemeClr val="tx2"/>
          </a:solidFill>
          <a:latin typeface="Arial" pitchFamily="34" charset="0"/>
        </a:defRPr>
      </a:lvl4pPr>
      <a:lvl5pPr algn="ctr" rtl="0" fontAlgn="base">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19.jpeg"/></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3" name="Rectangle 293"/>
          <p:cNvSpPr>
            <a:spLocks noChangeArrowheads="1"/>
          </p:cNvSpPr>
          <p:nvPr/>
        </p:nvSpPr>
        <p:spPr bwMode="auto">
          <a:xfrm>
            <a:off x="3200400" y="1143000"/>
            <a:ext cx="5030788" cy="183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770" tIns="47886" rIns="95770" bIns="47886"/>
          <a:lstStyle>
            <a:lvl1pPr defTabSz="957263">
              <a:defRPr>
                <a:solidFill>
                  <a:schemeClr val="tx1"/>
                </a:solidFill>
                <a:latin typeface="Arial" pitchFamily="34" charset="0"/>
              </a:defRPr>
            </a:lvl1pPr>
            <a:lvl2pPr marL="777875" indent="-298450" defTabSz="957263">
              <a:defRPr>
                <a:solidFill>
                  <a:schemeClr val="tx1"/>
                </a:solidFill>
                <a:latin typeface="Arial" pitchFamily="34" charset="0"/>
              </a:defRPr>
            </a:lvl2pPr>
            <a:lvl3pPr marL="1196975" indent="-239713" defTabSz="957263">
              <a:defRPr>
                <a:solidFill>
                  <a:schemeClr val="tx1"/>
                </a:solidFill>
                <a:latin typeface="Arial" pitchFamily="34" charset="0"/>
              </a:defRPr>
            </a:lvl3pPr>
            <a:lvl4pPr marL="1676400" indent="-239713" defTabSz="957263">
              <a:defRPr>
                <a:solidFill>
                  <a:schemeClr val="tx1"/>
                </a:solidFill>
                <a:latin typeface="Arial" pitchFamily="34" charset="0"/>
              </a:defRPr>
            </a:lvl4pPr>
            <a:lvl5pPr marL="2154238" indent="-238125" defTabSz="957263">
              <a:defRPr>
                <a:solidFill>
                  <a:schemeClr val="tx1"/>
                </a:solidFill>
                <a:latin typeface="Arial" pitchFamily="34" charset="0"/>
              </a:defRPr>
            </a:lvl5pPr>
            <a:lvl6pPr marL="2611438" indent="-238125" defTabSz="957263" fontAlgn="base">
              <a:spcBef>
                <a:spcPct val="0"/>
              </a:spcBef>
              <a:spcAft>
                <a:spcPct val="0"/>
              </a:spcAft>
              <a:defRPr>
                <a:solidFill>
                  <a:schemeClr val="tx1"/>
                </a:solidFill>
                <a:latin typeface="Arial" pitchFamily="34" charset="0"/>
              </a:defRPr>
            </a:lvl6pPr>
            <a:lvl7pPr marL="3068638" indent="-238125" defTabSz="957263" fontAlgn="base">
              <a:spcBef>
                <a:spcPct val="0"/>
              </a:spcBef>
              <a:spcAft>
                <a:spcPct val="0"/>
              </a:spcAft>
              <a:defRPr>
                <a:solidFill>
                  <a:schemeClr val="tx1"/>
                </a:solidFill>
                <a:latin typeface="Arial" pitchFamily="34" charset="0"/>
              </a:defRPr>
            </a:lvl7pPr>
            <a:lvl8pPr marL="3525838" indent="-238125" defTabSz="957263" fontAlgn="base">
              <a:spcBef>
                <a:spcPct val="0"/>
              </a:spcBef>
              <a:spcAft>
                <a:spcPct val="0"/>
              </a:spcAft>
              <a:defRPr>
                <a:solidFill>
                  <a:schemeClr val="tx1"/>
                </a:solidFill>
                <a:latin typeface="Arial" pitchFamily="34" charset="0"/>
              </a:defRPr>
            </a:lvl8pPr>
            <a:lvl9pPr marL="3983038" indent="-238125" defTabSz="957263" fontAlgn="base">
              <a:spcBef>
                <a:spcPct val="0"/>
              </a:spcBef>
              <a:spcAft>
                <a:spcPct val="0"/>
              </a:spcAft>
              <a:defRPr>
                <a:solidFill>
                  <a:schemeClr val="tx1"/>
                </a:solidFill>
                <a:latin typeface="Arial" pitchFamily="34" charset="0"/>
              </a:defRPr>
            </a:lvl9pPr>
          </a:lstStyle>
          <a:p>
            <a:pPr>
              <a:spcBef>
                <a:spcPct val="20000"/>
              </a:spcBef>
            </a:pPr>
            <a:r>
              <a:rPr lang="en-US" altLang="en-US" sz="3400">
                <a:solidFill>
                  <a:srgbClr val="000000"/>
                </a:solidFill>
              </a:rPr>
              <a:t>Prof Ron Paterson</a:t>
            </a:r>
          </a:p>
          <a:p>
            <a:pPr>
              <a:spcBef>
                <a:spcPct val="20000"/>
              </a:spcBef>
            </a:pPr>
            <a:r>
              <a:rPr lang="en-US" altLang="en-US" sz="1900">
                <a:solidFill>
                  <a:srgbClr val="000000"/>
                </a:solidFill>
              </a:rPr>
              <a:t>Parliamentary Ombudsman </a:t>
            </a:r>
          </a:p>
          <a:p>
            <a:pPr>
              <a:spcBef>
                <a:spcPct val="20000"/>
              </a:spcBef>
            </a:pPr>
            <a:r>
              <a:rPr lang="en-US" altLang="en-US" sz="1900">
                <a:solidFill>
                  <a:srgbClr val="000000"/>
                </a:solidFill>
              </a:rPr>
              <a:t>Auckland</a:t>
            </a:r>
          </a:p>
        </p:txBody>
      </p:sp>
      <p:pic>
        <p:nvPicPr>
          <p:cNvPr id="89100"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143000"/>
            <a:ext cx="1846263"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9101" name="Picture 13"/>
          <p:cNvPicPr>
            <a:picLocks noChangeAspect="1" noChangeArrowheads="1"/>
          </p:cNvPicPr>
          <p:nvPr/>
        </p:nvPicPr>
        <p:blipFill>
          <a:blip r:embed="rId3">
            <a:extLst>
              <a:ext uri="{28A0092B-C50C-407E-A947-70E740481C1C}">
                <a14:useLocalDpi xmlns:a14="http://schemas.microsoft.com/office/drawing/2010/main" val="0"/>
              </a:ext>
            </a:extLst>
          </a:blip>
          <a:srcRect r="3436"/>
          <a:stretch>
            <a:fillRect/>
          </a:stretch>
        </p:blipFill>
        <p:spPr bwMode="auto">
          <a:xfrm>
            <a:off x="533400" y="4343400"/>
            <a:ext cx="8077200" cy="620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312564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3" name="Picture 3" descr="konica80201039"/>
          <p:cNvPicPr>
            <a:picLocks noChangeAspect="1" noChangeArrowheads="1"/>
          </p:cNvPicPr>
          <p:nvPr>
            <p:ph/>
          </p:nvPr>
        </p:nvPicPr>
        <p:blipFill>
          <a:blip r:embed="rId3">
            <a:extLst>
              <a:ext uri="{28A0092B-C50C-407E-A947-70E740481C1C}">
                <a14:useLocalDpi xmlns:a14="http://schemas.microsoft.com/office/drawing/2010/main" val="0"/>
              </a:ext>
            </a:extLst>
          </a:blip>
          <a:srcRect l="34114" t="33568" r="25182" b="26683"/>
          <a:stretch>
            <a:fillRect/>
          </a:stretch>
        </p:blipFill>
        <p:spPr>
          <a:xfrm>
            <a:off x="0" y="-100013"/>
            <a:ext cx="10059988" cy="7129463"/>
          </a:xfrm>
          <a:noFill/>
        </p:spPr>
      </p:pic>
      <p:sp>
        <p:nvSpPr>
          <p:cNvPr id="28674" name="Rectangle 4"/>
          <p:cNvSpPr>
            <a:spLocks noChangeArrowheads="1"/>
          </p:cNvSpPr>
          <p:nvPr/>
        </p:nvSpPr>
        <p:spPr bwMode="auto">
          <a:xfrm>
            <a:off x="0" y="333375"/>
            <a:ext cx="914400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lgn="ctr" eaLnBrk="1" hangingPunct="1"/>
            <a:r>
              <a:rPr lang="en-US" altLang="en-US" sz="5400" b="1">
                <a:solidFill>
                  <a:schemeClr val="bg1"/>
                </a:solidFill>
                <a:latin typeface="AGaramond" pitchFamily="18" charset="0"/>
              </a:rPr>
              <a:t>The lingering impact of a patient’s death</a:t>
            </a:r>
            <a:endParaRPr lang="en-NZ" altLang="en-US" sz="5400" b="1">
              <a:solidFill>
                <a:schemeClr val="bg1"/>
              </a:solidFill>
              <a:latin typeface="AGaramond" pitchFamily="18" charset="0"/>
            </a:endParaRPr>
          </a:p>
        </p:txBody>
      </p:sp>
      <p:sp>
        <p:nvSpPr>
          <p:cNvPr id="28675" name="Rectangle 6"/>
          <p:cNvSpPr>
            <a:spLocks noChangeArrowheads="1"/>
          </p:cNvSpPr>
          <p:nvPr/>
        </p:nvSpPr>
        <p:spPr bwMode="auto">
          <a:xfrm>
            <a:off x="5327650" y="2781300"/>
            <a:ext cx="3816350" cy="146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spcBef>
                <a:spcPct val="20000"/>
              </a:spcBef>
            </a:pPr>
            <a:r>
              <a:rPr lang="en-US" altLang="en-US" sz="3000" b="1">
                <a:solidFill>
                  <a:srgbClr val="FFFF00"/>
                </a:solidFill>
              </a:rPr>
              <a:t>“I felt pretty awful about it, and I was made to feel awful.”</a:t>
            </a:r>
          </a:p>
        </p:txBody>
      </p:sp>
      <p:sp>
        <p:nvSpPr>
          <p:cNvPr id="28676" name="Text Box 7"/>
          <p:cNvSpPr txBox="1">
            <a:spLocks noChangeArrowheads="1"/>
          </p:cNvSpPr>
          <p:nvPr/>
        </p:nvSpPr>
        <p:spPr bwMode="auto">
          <a:xfrm>
            <a:off x="5076825" y="5876925"/>
            <a:ext cx="40671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lgn="r" eaLnBrk="1" hangingPunct="1">
              <a:spcBef>
                <a:spcPct val="50000"/>
              </a:spcBef>
            </a:pPr>
            <a:r>
              <a:rPr lang="en-US" altLang="en-US" sz="2000">
                <a:solidFill>
                  <a:schemeClr val="bg1"/>
                </a:solidFill>
              </a:rPr>
              <a:t>01HDC06949, 25 February 2003</a:t>
            </a:r>
            <a:endParaRPr lang="en-NZ" altLang="en-US" sz="2000">
              <a:solidFill>
                <a:schemeClr val="bg1"/>
              </a:solidFill>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1" name="Content Placeholder 5" descr="cropped GP unable to fully defend patient¹s criticism - New Zealand Doctor_Page_1.jpg"/>
          <p:cNvPicPr>
            <a:picLocks noGrp="1" noChangeAspect="1"/>
          </p:cNvPicPr>
          <p:nvPr>
            <p:ph idx="1"/>
          </p:nvPr>
        </p:nvPicPr>
        <p:blipFill>
          <a:blip r:embed="rId2">
            <a:extLst>
              <a:ext uri="{28A0092B-C50C-407E-A947-70E740481C1C}">
                <a14:useLocalDpi xmlns:a14="http://schemas.microsoft.com/office/drawing/2010/main" val="0"/>
              </a:ext>
            </a:extLst>
          </a:blip>
          <a:srcRect t="13397" b="13397"/>
          <a:stretch>
            <a:fillRect/>
          </a:stretch>
        </p:blipFill>
        <p:spPr>
          <a:xfrm>
            <a:off x="-252413" y="765175"/>
            <a:ext cx="9688513" cy="5327650"/>
          </a:xfr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2625" y="908050"/>
            <a:ext cx="8278813" cy="3816350"/>
          </a:xfrm>
        </p:spPr>
        <p:txBody>
          <a:bodyPr/>
          <a:lstStyle/>
          <a:p>
            <a:pPr eaLnBrk="1" hangingPunct="1">
              <a:defRPr/>
            </a:pPr>
            <a:r>
              <a:rPr lang="en-US" sz="3600" dirty="0" smtClean="0">
                <a:effectLst>
                  <a:outerShdw blurRad="38100" dist="38100" dir="2700000" algn="tl">
                    <a:srgbClr val="DDDDDD"/>
                  </a:outerShdw>
                </a:effectLst>
                <a:latin typeface="Arial Unicode MS" charset="0"/>
                <a:ea typeface="ＭＳ Ｐゴシック" charset="0"/>
                <a:cs typeface="+mj-cs"/>
              </a:rPr>
              <a:t/>
            </a:r>
            <a:br>
              <a:rPr lang="en-US" sz="3600" dirty="0" smtClean="0">
                <a:effectLst>
                  <a:outerShdw blurRad="38100" dist="38100" dir="2700000" algn="tl">
                    <a:srgbClr val="DDDDDD"/>
                  </a:outerShdw>
                </a:effectLst>
                <a:latin typeface="Arial Unicode MS" charset="0"/>
                <a:ea typeface="ＭＳ Ｐゴシック" charset="0"/>
                <a:cs typeface="+mj-cs"/>
              </a:rPr>
            </a:br>
            <a:r>
              <a:rPr lang="en-US" sz="2000" dirty="0">
                <a:latin typeface="Arial Unicode MS" charset="0"/>
                <a:ea typeface="ＭＳ Ｐゴシック" charset="0"/>
                <a:cs typeface="+mj-cs"/>
              </a:rPr>
              <a:t/>
            </a:r>
            <a:br>
              <a:rPr lang="en-US" sz="2000" dirty="0">
                <a:latin typeface="Arial Unicode MS" charset="0"/>
                <a:ea typeface="ＭＳ Ｐゴシック" charset="0"/>
                <a:cs typeface="+mj-cs"/>
              </a:rPr>
            </a:br>
            <a:endParaRPr lang="en-US" dirty="0">
              <a:latin typeface="Verdana" charset="0"/>
              <a:ea typeface="ＭＳ Ｐゴシック" charset="0"/>
              <a:cs typeface="+mj-cs"/>
            </a:endParaRPr>
          </a:p>
        </p:txBody>
      </p:sp>
      <p:sp>
        <p:nvSpPr>
          <p:cNvPr id="3075" name="Rectangle 3"/>
          <p:cNvSpPr>
            <a:spLocks noGrp="1" noChangeArrowheads="1"/>
          </p:cNvSpPr>
          <p:nvPr>
            <p:ph type="subTitle" idx="1"/>
          </p:nvPr>
        </p:nvSpPr>
        <p:spPr>
          <a:xfrm>
            <a:off x="0" y="333375"/>
            <a:ext cx="9144000" cy="3240088"/>
          </a:xfrm>
        </p:spPr>
        <p:txBody>
          <a:bodyPr/>
          <a:lstStyle/>
          <a:p>
            <a:pPr>
              <a:lnSpc>
                <a:spcPct val="75000"/>
              </a:lnSpc>
            </a:pPr>
            <a:r>
              <a:rPr lang="en-US" altLang="en-US" sz="4000" b="1" smtClean="0">
                <a:solidFill>
                  <a:srgbClr val="006699"/>
                </a:solidFill>
                <a:effectLst>
                  <a:outerShdw blurRad="38100" dist="38100" dir="2700000" algn="tl">
                    <a:srgbClr val="000000"/>
                  </a:outerShdw>
                </a:effectLst>
                <a:latin typeface="Verdana" pitchFamily="34" charset="0"/>
              </a:rPr>
              <a:t>The paradox – naming </a:t>
            </a:r>
          </a:p>
          <a:p>
            <a:pPr>
              <a:lnSpc>
                <a:spcPct val="75000"/>
              </a:lnSpc>
            </a:pPr>
            <a:r>
              <a:rPr lang="en-US" altLang="en-US" sz="4000" b="1" smtClean="0">
                <a:solidFill>
                  <a:srgbClr val="006699"/>
                </a:solidFill>
                <a:effectLst>
                  <a:outerShdw blurRad="38100" dist="38100" dir="2700000" algn="tl">
                    <a:srgbClr val="000000"/>
                  </a:outerShdw>
                </a:effectLst>
                <a:latin typeface="Verdana" pitchFamily="34" charset="0"/>
              </a:rPr>
              <a:t>‘the innocent’</a:t>
            </a:r>
          </a:p>
        </p:txBody>
      </p:sp>
      <p:sp>
        <p:nvSpPr>
          <p:cNvPr id="31747" name="Rectangle 4"/>
          <p:cNvSpPr>
            <a:spLocks noChangeArrowheads="1"/>
          </p:cNvSpPr>
          <p:nvPr/>
        </p:nvSpPr>
        <p:spPr bwMode="auto">
          <a:xfrm>
            <a:off x="5253038" y="1133475"/>
            <a:ext cx="3890962" cy="488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lgn="r" eaLnBrk="1" hangingPunct="1"/>
            <a:endParaRPr lang="en-US" altLang="en-US" sz="3200" b="1">
              <a:solidFill>
                <a:srgbClr val="2D2D8A"/>
              </a:solidFill>
              <a:latin typeface="Verdana" pitchFamily="34" charset="0"/>
            </a:endParaRPr>
          </a:p>
          <a:p>
            <a:pPr algn="r" eaLnBrk="1" hangingPunct="1"/>
            <a:endParaRPr lang="en-US" altLang="en-US" sz="3200" b="1">
              <a:solidFill>
                <a:srgbClr val="2D2D8A"/>
              </a:solidFill>
              <a:latin typeface="Verdana" pitchFamily="34" charset="0"/>
            </a:endParaRPr>
          </a:p>
          <a:p>
            <a:pPr algn="r" eaLnBrk="1" hangingPunct="1"/>
            <a:endParaRPr lang="en-US" altLang="en-US" sz="3200" b="1">
              <a:solidFill>
                <a:srgbClr val="2D2D8A"/>
              </a:solidFill>
              <a:latin typeface="Verdana" pitchFamily="34" charset="0"/>
            </a:endParaRPr>
          </a:p>
          <a:p>
            <a:pPr algn="r" eaLnBrk="1" hangingPunct="1"/>
            <a:endParaRPr lang="en-US" altLang="en-US" sz="3200" b="1">
              <a:solidFill>
                <a:srgbClr val="2D2D8A"/>
              </a:solidFill>
              <a:latin typeface="Verdana" pitchFamily="34" charset="0"/>
            </a:endParaRPr>
          </a:p>
          <a:p>
            <a:pPr algn="r" eaLnBrk="1" hangingPunct="1"/>
            <a:endParaRPr lang="en-US" altLang="en-US" sz="3200" b="1">
              <a:solidFill>
                <a:srgbClr val="2D2D8A"/>
              </a:solidFill>
              <a:latin typeface="Verdana" pitchFamily="34" charset="0"/>
            </a:endParaRPr>
          </a:p>
          <a:p>
            <a:pPr algn="r" eaLnBrk="1" hangingPunct="1"/>
            <a:endParaRPr lang="en-US" altLang="en-US" sz="3200" b="1">
              <a:solidFill>
                <a:srgbClr val="2D2D8A"/>
              </a:solidFill>
              <a:latin typeface="Verdana" pitchFamily="34" charset="0"/>
            </a:endParaRPr>
          </a:p>
        </p:txBody>
      </p:sp>
      <p:pic>
        <p:nvPicPr>
          <p:cNvPr id="31748" name="Picture 3" descr="ZacGravatt.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773238"/>
            <a:ext cx="4908550" cy="344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9" name="TextBox 5"/>
          <p:cNvSpPr txBox="1">
            <a:spLocks noChangeArrowheads="1"/>
          </p:cNvSpPr>
          <p:nvPr/>
        </p:nvSpPr>
        <p:spPr bwMode="auto">
          <a:xfrm>
            <a:off x="4986338" y="1133475"/>
            <a:ext cx="4157662" cy="618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endParaRPr lang="en-US" altLang="en-US" sz="2800"/>
          </a:p>
          <a:p>
            <a:pPr eaLnBrk="1" hangingPunct="1"/>
            <a:r>
              <a:rPr lang="en-US" altLang="en-US" sz="2800">
                <a:solidFill>
                  <a:srgbClr val="006699"/>
                </a:solidFill>
              </a:rPr>
              <a:t>“[T]he affected health profs ... can take solace from the fact that … there is no finding by the Coroner that would remotely warrant negative publicity about them … ‘it is the system not the individuals that require attention’.”</a:t>
            </a:r>
          </a:p>
          <a:p>
            <a:pPr eaLnBrk="1" hangingPunct="1"/>
            <a:endParaRPr lang="en-US" altLang="en-US" sz="2000">
              <a:solidFill>
                <a:srgbClr val="006699"/>
              </a:solidFill>
            </a:endParaRPr>
          </a:p>
          <a:p>
            <a:pPr eaLnBrk="1" hangingPunct="1"/>
            <a:r>
              <a:rPr lang="en-US" altLang="en-US" sz="2000">
                <a:solidFill>
                  <a:srgbClr val="006699"/>
                </a:solidFill>
              </a:rPr>
              <a:t>Whaata J in </a:t>
            </a:r>
            <a:r>
              <a:rPr lang="en-US" altLang="en-US" sz="2000" i="1">
                <a:solidFill>
                  <a:srgbClr val="006699"/>
                </a:solidFill>
              </a:rPr>
              <a:t>Gravatt v Coroner’s Court</a:t>
            </a:r>
            <a:r>
              <a:rPr lang="en-US" altLang="en-US" sz="2000">
                <a:solidFill>
                  <a:srgbClr val="006699"/>
                </a:solidFill>
              </a:rPr>
              <a:t>, High Court, 4 March 2013</a:t>
            </a:r>
          </a:p>
          <a:p>
            <a:pPr eaLnBrk="1" hangingPunct="1"/>
            <a:endParaRPr lang="en-US" altLang="en-US" sz="2800"/>
          </a:p>
        </p:txBody>
      </p:sp>
    </p:spTree>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ChangeArrowheads="1"/>
          </p:cNvSpPr>
          <p:nvPr/>
        </p:nvSpPr>
        <p:spPr bwMode="auto">
          <a:xfrm>
            <a:off x="1355725" y="981075"/>
            <a:ext cx="7067550"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endParaRPr lang="en-US" altLang="en-US" sz="1800"/>
          </a:p>
        </p:txBody>
      </p:sp>
      <p:sp>
        <p:nvSpPr>
          <p:cNvPr id="33794" name="Rectangle 3"/>
          <p:cNvSpPr>
            <a:spLocks noChangeArrowheads="1"/>
          </p:cNvSpPr>
          <p:nvPr/>
        </p:nvSpPr>
        <p:spPr bwMode="auto">
          <a:xfrm>
            <a:off x="312738" y="3568700"/>
            <a:ext cx="8412162"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endParaRPr lang="en-US" altLang="en-US" sz="2800"/>
          </a:p>
        </p:txBody>
      </p:sp>
      <p:sp>
        <p:nvSpPr>
          <p:cNvPr id="33795" name="Rectangle 4"/>
          <p:cNvSpPr>
            <a:spLocks noChangeArrowheads="1"/>
          </p:cNvSpPr>
          <p:nvPr/>
        </p:nvSpPr>
        <p:spPr bwMode="auto">
          <a:xfrm>
            <a:off x="0" y="64770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endParaRPr lang="en-US" altLang="en-US" sz="1800"/>
          </a:p>
        </p:txBody>
      </p:sp>
      <p:pic>
        <p:nvPicPr>
          <p:cNvPr id="33796" name="Picture 5" descr="SST article (30 Apr 0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1" name="Picture 6" descr="http://christchurchcitylibraries.com/Heritage/Maps/ATL-Acc-1255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63" y="0"/>
            <a:ext cx="9223375" cy="684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7"/>
          <p:cNvSpPr txBox="1">
            <a:spLocks noChangeArrowheads="1"/>
          </p:cNvSpPr>
          <p:nvPr/>
        </p:nvSpPr>
        <p:spPr bwMode="auto">
          <a:xfrm>
            <a:off x="900113" y="333375"/>
            <a:ext cx="8491537" cy="990600"/>
          </a:xfrm>
          <a:prstGeom prst="rect">
            <a:avLst/>
          </a:prstGeom>
          <a:noFill/>
          <a:ln w="9525">
            <a:noFill/>
            <a:miter lim="800000"/>
            <a:headEnd/>
            <a:tailEnd/>
          </a:ln>
          <a:effectLst/>
        </p:spPr>
        <p:txBody>
          <a:bodyPr anchor="ct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r>
              <a:rPr lang="en-US" altLang="en-US" sz="5000" b="1">
                <a:solidFill>
                  <a:srgbClr val="006699"/>
                </a:solidFill>
                <a:effectLst>
                  <a:outerShdw blurRad="38100" dist="38100" dir="2700000" algn="tl">
                    <a:srgbClr val="000000"/>
                  </a:outerShdw>
                </a:effectLst>
                <a:latin typeface="Verdana" pitchFamily="34" charset="0"/>
              </a:rPr>
              <a:t>A roadmap</a:t>
            </a:r>
          </a:p>
        </p:txBody>
      </p:sp>
      <p:sp>
        <p:nvSpPr>
          <p:cNvPr id="8" name="Rectangle 8"/>
          <p:cNvSpPr txBox="1">
            <a:spLocks noChangeArrowheads="1"/>
          </p:cNvSpPr>
          <p:nvPr/>
        </p:nvSpPr>
        <p:spPr>
          <a:xfrm>
            <a:off x="857250" y="1628775"/>
            <a:ext cx="7929563" cy="4800600"/>
          </a:xfrm>
          <a:prstGeom prst="rect">
            <a:avLst/>
          </a:prstGeom>
        </p:spPr>
        <p:txBody>
          <a:bodyPr/>
          <a:lstStyle/>
          <a:p>
            <a:pPr marL="725488" indent="-725488">
              <a:spcBef>
                <a:spcPct val="20000"/>
              </a:spcBef>
              <a:buClr>
                <a:srgbClr val="CC0000"/>
              </a:buClr>
              <a:defRPr/>
            </a:pPr>
            <a:r>
              <a:rPr lang="en-AU" sz="4800" kern="0" baseline="30000" dirty="0">
                <a:solidFill>
                  <a:srgbClr val="3366FF"/>
                </a:solidFill>
                <a:latin typeface="Verdana"/>
                <a:ea typeface="+mn-ea"/>
                <a:cs typeface="Verdana"/>
              </a:rPr>
              <a:t>Overburdened doctors</a:t>
            </a:r>
            <a:endParaRPr lang="en-AU" sz="4800" kern="0" dirty="0">
              <a:solidFill>
                <a:srgbClr val="3366FF"/>
              </a:solidFill>
              <a:latin typeface="Verdana"/>
              <a:ea typeface="+mn-ea"/>
              <a:cs typeface="Verdana"/>
            </a:endParaRPr>
          </a:p>
          <a:p>
            <a:pPr marL="725488" indent="-725488">
              <a:spcBef>
                <a:spcPct val="20000"/>
              </a:spcBef>
              <a:buClr>
                <a:srgbClr val="CC0000"/>
              </a:buClr>
              <a:defRPr/>
            </a:pPr>
            <a:r>
              <a:rPr lang="en-AU" sz="4800" b="1" kern="0" baseline="30000" dirty="0">
                <a:solidFill>
                  <a:srgbClr val="3366FF"/>
                </a:solidFill>
                <a:latin typeface="Verdana"/>
                <a:ea typeface="+mn-ea"/>
                <a:cs typeface="Verdana"/>
              </a:rPr>
              <a:t>Trusting </a:t>
            </a:r>
            <a:r>
              <a:rPr lang="en-AU" sz="4800" b="1" kern="0" baseline="30000" dirty="0">
                <a:solidFill>
                  <a:srgbClr val="3366FF"/>
                </a:solidFill>
                <a:latin typeface="Verdana"/>
                <a:ea typeface="+mn-ea"/>
                <a:cs typeface="Verdana"/>
              </a:rPr>
              <a:t>patients</a:t>
            </a:r>
          </a:p>
          <a:p>
            <a:pPr>
              <a:spcBef>
                <a:spcPct val="20000"/>
              </a:spcBef>
              <a:buClr>
                <a:srgbClr val="CC0000"/>
              </a:buClr>
              <a:defRPr/>
            </a:pPr>
            <a:r>
              <a:rPr lang="en-AU" sz="4800" kern="0" baseline="30000" dirty="0">
                <a:solidFill>
                  <a:srgbClr val="3366FF"/>
                </a:solidFill>
                <a:latin typeface="Verdana"/>
                <a:ea typeface="+mn-ea"/>
                <a:cs typeface="Verdana"/>
              </a:rPr>
              <a:t>Challenges on the horizon</a:t>
            </a:r>
          </a:p>
        </p:txBody>
      </p:sp>
    </p:spTree>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89" name="Picture 6" descr="http://christchurchcitylibraries.com/Heritage/Maps/ATL-Acc-1255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63" y="0"/>
            <a:ext cx="9223375" cy="684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7"/>
          <p:cNvSpPr txBox="1">
            <a:spLocks noChangeArrowheads="1"/>
          </p:cNvSpPr>
          <p:nvPr/>
        </p:nvSpPr>
        <p:spPr bwMode="auto">
          <a:xfrm>
            <a:off x="900113" y="333375"/>
            <a:ext cx="8491537" cy="990600"/>
          </a:xfrm>
          <a:prstGeom prst="rect">
            <a:avLst/>
          </a:prstGeom>
          <a:noFill/>
          <a:ln w="9525">
            <a:noFill/>
            <a:miter lim="800000"/>
            <a:headEnd/>
            <a:tailEnd/>
          </a:ln>
          <a:effectLst/>
        </p:spPr>
        <p:txBody>
          <a:bodyPr anchor="ct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r>
              <a:rPr lang="en-US" altLang="en-US" sz="5000" b="1">
                <a:solidFill>
                  <a:srgbClr val="006699"/>
                </a:solidFill>
                <a:effectLst>
                  <a:outerShdw blurRad="38100" dist="38100" dir="2700000" algn="tl">
                    <a:srgbClr val="000000"/>
                  </a:outerShdw>
                </a:effectLst>
                <a:latin typeface="AGaramond" pitchFamily="18" charset="0"/>
              </a:rPr>
              <a:t>A roadmap</a:t>
            </a:r>
          </a:p>
        </p:txBody>
      </p:sp>
      <p:sp>
        <p:nvSpPr>
          <p:cNvPr id="8" name="Rectangle 8"/>
          <p:cNvSpPr txBox="1">
            <a:spLocks noChangeArrowheads="1"/>
          </p:cNvSpPr>
          <p:nvPr/>
        </p:nvSpPr>
        <p:spPr>
          <a:xfrm>
            <a:off x="857250" y="1484313"/>
            <a:ext cx="7929563" cy="4945062"/>
          </a:xfrm>
          <a:prstGeom prst="rect">
            <a:avLst/>
          </a:prstGeom>
        </p:spPr>
        <p:txBody>
          <a:bodyPr/>
          <a:lstStyle/>
          <a:p>
            <a:pPr marL="725488" indent="-725488">
              <a:spcBef>
                <a:spcPct val="20000"/>
              </a:spcBef>
              <a:buClr>
                <a:srgbClr val="CC0000"/>
              </a:buClr>
              <a:defRPr/>
            </a:pPr>
            <a:r>
              <a:rPr lang="en-AU" sz="3200" kern="0" dirty="0">
                <a:solidFill>
                  <a:srgbClr val="3366FF"/>
                </a:solidFill>
                <a:latin typeface="+mn-lt"/>
                <a:ea typeface="+mn-ea"/>
                <a:cs typeface="ＭＳ Ｐゴシック" charset="0"/>
              </a:rPr>
              <a:t>Competence</a:t>
            </a:r>
          </a:p>
          <a:p>
            <a:pPr marL="725488" indent="-725488">
              <a:spcBef>
                <a:spcPct val="20000"/>
              </a:spcBef>
              <a:buClr>
                <a:srgbClr val="CC0000"/>
              </a:buClr>
              <a:defRPr/>
            </a:pPr>
            <a:r>
              <a:rPr lang="en-AU" sz="3200" b="1" kern="0" dirty="0">
                <a:solidFill>
                  <a:srgbClr val="3366FF"/>
                </a:solidFill>
                <a:latin typeface="+mn-lt"/>
                <a:ea typeface="+mn-ea"/>
                <a:cs typeface="ＭＳ Ｐゴシック" charset="0"/>
              </a:rPr>
              <a:t>Professionalism</a:t>
            </a:r>
          </a:p>
          <a:p>
            <a:pPr>
              <a:spcBef>
                <a:spcPct val="20000"/>
              </a:spcBef>
              <a:buClr>
                <a:srgbClr val="CC0000"/>
              </a:buClr>
              <a:defRPr/>
            </a:pPr>
            <a:r>
              <a:rPr lang="en-AU" sz="3200" kern="0" dirty="0">
                <a:solidFill>
                  <a:srgbClr val="3366FF"/>
                </a:solidFill>
                <a:latin typeface="+mn-lt"/>
                <a:ea typeface="+mn-ea"/>
                <a:cs typeface="ＭＳ Ｐゴシック" charset="0"/>
              </a:rPr>
              <a:t>Problem doctors</a:t>
            </a:r>
          </a:p>
          <a:p>
            <a:pPr>
              <a:spcBef>
                <a:spcPct val="20000"/>
              </a:spcBef>
              <a:buClr>
                <a:srgbClr val="CC0000"/>
              </a:buClr>
              <a:defRPr/>
            </a:pPr>
            <a:r>
              <a:rPr lang="en-AU" sz="3200" kern="0" dirty="0">
                <a:solidFill>
                  <a:srgbClr val="3366FF"/>
                </a:solidFill>
                <a:latin typeface="+mn-lt"/>
                <a:ea typeface="+mn-ea"/>
                <a:cs typeface="ＭＳ Ｐゴシック" charset="0"/>
              </a:rPr>
              <a:t>Prescription for change</a:t>
            </a:r>
          </a:p>
          <a:p>
            <a:pPr marL="725488" indent="-725488">
              <a:spcBef>
                <a:spcPct val="20000"/>
              </a:spcBef>
              <a:buClr>
                <a:srgbClr val="CC0000"/>
              </a:buClr>
              <a:buFont typeface="Wingdings" pitchFamily="2" charset="2"/>
              <a:buChar char="§"/>
              <a:defRPr/>
            </a:pPr>
            <a:endParaRPr lang="en-AU" sz="3600" kern="0" dirty="0">
              <a:latin typeface="+mn-lt"/>
              <a:ea typeface="+mn-ea"/>
              <a:cs typeface="ＭＳ Ｐゴシック" charset="0"/>
            </a:endParaRPr>
          </a:p>
        </p:txBody>
      </p:sp>
      <p:pic>
        <p:nvPicPr>
          <p:cNvPr id="37892" name="Picture 11" descr="konica80201373"/>
          <p:cNvPicPr>
            <a:picLocks noChangeAspect="1" noChangeArrowheads="1"/>
          </p:cNvPicPr>
          <p:nvPr>
            <p:ph sz="half" idx="4294967295"/>
          </p:nvPr>
        </p:nvPicPr>
        <p:blipFill>
          <a:blip r:embed="rId4">
            <a:extLst>
              <a:ext uri="{28A0092B-C50C-407E-A947-70E740481C1C}">
                <a14:useLocalDpi xmlns:a14="http://schemas.microsoft.com/office/drawing/2010/main" val="0"/>
              </a:ext>
            </a:extLst>
          </a:blip>
          <a:srcRect b="13240"/>
          <a:stretch>
            <a:fillRect/>
          </a:stretch>
        </p:blipFill>
        <p:spPr>
          <a:xfrm>
            <a:off x="0" y="0"/>
            <a:ext cx="9144000" cy="7191375"/>
          </a:xfrm>
          <a:noFill/>
        </p:spPr>
      </p:pic>
    </p:spTree>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7" name="Picture 5" descr="5"/>
          <p:cNvPicPr>
            <a:picLocks noChangeAspect="1" noChangeArrowheads="1"/>
          </p:cNvPicPr>
          <p:nvPr>
            <p:ph/>
          </p:nvPr>
        </p:nvPicPr>
        <p:blipFill>
          <a:blip r:embed="rId3">
            <a:extLst>
              <a:ext uri="{28A0092B-C50C-407E-A947-70E740481C1C}">
                <a14:useLocalDpi xmlns:a14="http://schemas.microsoft.com/office/drawing/2010/main" val="0"/>
              </a:ext>
            </a:extLst>
          </a:blip>
          <a:srcRect/>
          <a:stretch>
            <a:fillRect/>
          </a:stretch>
        </p:blipFill>
        <p:spPr>
          <a:xfrm>
            <a:off x="0" y="0"/>
            <a:ext cx="9144000" cy="6858000"/>
          </a:xfrm>
          <a:noFill/>
        </p:spPr>
      </p:pic>
    </p:spTree>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5"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720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9"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19250" y="-501650"/>
            <a:ext cx="5905500" cy="786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3" name="Picture 6" descr="http://christchurchcitylibraries.com/Heritage/Maps/ATL-Acc-1255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63" y="0"/>
            <a:ext cx="9223375" cy="684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7"/>
          <p:cNvSpPr txBox="1">
            <a:spLocks noChangeArrowheads="1"/>
          </p:cNvSpPr>
          <p:nvPr/>
        </p:nvSpPr>
        <p:spPr bwMode="auto">
          <a:xfrm>
            <a:off x="900113" y="333375"/>
            <a:ext cx="8491537" cy="990600"/>
          </a:xfrm>
          <a:prstGeom prst="rect">
            <a:avLst/>
          </a:prstGeom>
          <a:noFill/>
          <a:ln w="9525">
            <a:noFill/>
            <a:miter lim="800000"/>
            <a:headEnd/>
            <a:tailEnd/>
          </a:ln>
          <a:effectLst/>
        </p:spPr>
        <p:txBody>
          <a:bodyPr anchor="ct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r>
              <a:rPr lang="en-US" altLang="en-US" sz="5000" b="1">
                <a:solidFill>
                  <a:srgbClr val="006699"/>
                </a:solidFill>
                <a:effectLst>
                  <a:outerShdw blurRad="38100" dist="38100" dir="2700000" algn="tl">
                    <a:srgbClr val="000000"/>
                  </a:outerShdw>
                </a:effectLst>
                <a:latin typeface="Verdana" pitchFamily="34" charset="0"/>
              </a:rPr>
              <a:t>A roadmap</a:t>
            </a:r>
          </a:p>
        </p:txBody>
      </p:sp>
      <p:sp>
        <p:nvSpPr>
          <p:cNvPr id="8" name="Rectangle 8"/>
          <p:cNvSpPr txBox="1">
            <a:spLocks noChangeArrowheads="1"/>
          </p:cNvSpPr>
          <p:nvPr/>
        </p:nvSpPr>
        <p:spPr>
          <a:xfrm>
            <a:off x="857250" y="1628775"/>
            <a:ext cx="7929563" cy="4800600"/>
          </a:xfrm>
          <a:prstGeom prst="rect">
            <a:avLst/>
          </a:prstGeom>
        </p:spPr>
        <p:txBody>
          <a:bodyPr/>
          <a:lstStyle/>
          <a:p>
            <a:pPr marL="725488" indent="-725488">
              <a:spcBef>
                <a:spcPct val="20000"/>
              </a:spcBef>
              <a:buClr>
                <a:srgbClr val="CC0000"/>
              </a:buClr>
              <a:defRPr/>
            </a:pPr>
            <a:r>
              <a:rPr lang="en-AU" sz="4800" kern="0" baseline="30000" dirty="0">
                <a:solidFill>
                  <a:srgbClr val="3366FF"/>
                </a:solidFill>
                <a:latin typeface="Verdana"/>
                <a:ea typeface="+mn-ea"/>
                <a:cs typeface="Verdana"/>
              </a:rPr>
              <a:t>Overburdened doctors</a:t>
            </a:r>
            <a:endParaRPr lang="en-AU" sz="4800" kern="0" dirty="0">
              <a:solidFill>
                <a:srgbClr val="3366FF"/>
              </a:solidFill>
              <a:latin typeface="Verdana"/>
              <a:ea typeface="+mn-ea"/>
              <a:cs typeface="Verdana"/>
            </a:endParaRPr>
          </a:p>
          <a:p>
            <a:pPr marL="725488" indent="-725488">
              <a:spcBef>
                <a:spcPct val="20000"/>
              </a:spcBef>
              <a:buClr>
                <a:srgbClr val="CC0000"/>
              </a:buClr>
              <a:defRPr/>
            </a:pPr>
            <a:r>
              <a:rPr lang="en-AU" sz="4800" kern="0" baseline="30000" dirty="0">
                <a:solidFill>
                  <a:srgbClr val="3366FF"/>
                </a:solidFill>
                <a:latin typeface="Verdana"/>
                <a:ea typeface="+mn-ea"/>
                <a:cs typeface="Verdana"/>
              </a:rPr>
              <a:t>Trusting </a:t>
            </a:r>
            <a:r>
              <a:rPr lang="en-AU" sz="4800" kern="0" baseline="30000" dirty="0">
                <a:solidFill>
                  <a:srgbClr val="3366FF"/>
                </a:solidFill>
                <a:latin typeface="Verdana"/>
                <a:ea typeface="+mn-ea"/>
                <a:cs typeface="Verdana"/>
              </a:rPr>
              <a:t>patients</a:t>
            </a:r>
          </a:p>
          <a:p>
            <a:pPr>
              <a:spcBef>
                <a:spcPct val="20000"/>
              </a:spcBef>
              <a:buClr>
                <a:srgbClr val="CC0000"/>
              </a:buClr>
              <a:defRPr/>
            </a:pPr>
            <a:r>
              <a:rPr lang="en-AU" sz="4800" b="1" kern="0" baseline="30000" dirty="0">
                <a:solidFill>
                  <a:srgbClr val="3366FF"/>
                </a:solidFill>
                <a:latin typeface="Verdana"/>
                <a:ea typeface="+mn-ea"/>
                <a:cs typeface="Verdana"/>
              </a:rPr>
              <a:t>Challenges on the horizon</a:t>
            </a:r>
          </a:p>
        </p:txBody>
      </p:sp>
    </p:spTree>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0" y="1125538"/>
            <a:ext cx="9144000" cy="2951162"/>
          </a:xfrm>
        </p:spPr>
        <p:txBody>
          <a:bodyPr>
            <a:normAutofit/>
          </a:bodyPr>
          <a:lstStyle/>
          <a:p>
            <a:pPr eaLnBrk="1" hangingPunct="1"/>
            <a:r>
              <a:rPr lang="en-US" altLang="en-US" sz="4800" b="1" smtClean="0">
                <a:solidFill>
                  <a:srgbClr val="006699"/>
                </a:solidFill>
                <a:effectLst>
                  <a:outerShdw blurRad="38100" dist="38100" dir="2700000" algn="tl">
                    <a:srgbClr val="000000"/>
                  </a:outerShdw>
                </a:effectLst>
                <a:latin typeface="Verdana" pitchFamily="34" charset="0"/>
              </a:rPr>
              <a:t>Indentured labourers? </a:t>
            </a:r>
            <a:br>
              <a:rPr lang="en-US" altLang="en-US" sz="4800" b="1" smtClean="0">
                <a:solidFill>
                  <a:srgbClr val="006699"/>
                </a:solidFill>
                <a:effectLst>
                  <a:outerShdw blurRad="38100" dist="38100" dir="2700000" algn="tl">
                    <a:srgbClr val="000000"/>
                  </a:outerShdw>
                </a:effectLst>
                <a:latin typeface="Verdana" pitchFamily="34" charset="0"/>
              </a:rPr>
            </a:br>
            <a:r>
              <a:rPr lang="en-US" altLang="en-US" sz="4800" b="1" smtClean="0">
                <a:solidFill>
                  <a:srgbClr val="006699"/>
                </a:solidFill>
                <a:effectLst>
                  <a:outerShdw blurRad="38100" dist="38100" dir="2700000" algn="tl">
                    <a:srgbClr val="000000"/>
                  </a:outerShdw>
                </a:effectLst>
                <a:latin typeface="Verdana" pitchFamily="34" charset="0"/>
              </a:rPr>
              <a:t>Doctors under siege</a:t>
            </a:r>
          </a:p>
        </p:txBody>
      </p:sp>
      <p:sp>
        <p:nvSpPr>
          <p:cNvPr id="16386" name="Rectangle 4"/>
          <p:cNvSpPr>
            <a:spLocks noChangeArrowheads="1"/>
          </p:cNvSpPr>
          <p:nvPr/>
        </p:nvSpPr>
        <p:spPr bwMode="auto">
          <a:xfrm>
            <a:off x="179388" y="4437063"/>
            <a:ext cx="8636000" cy="1049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lgn="ctr" eaLnBrk="1" hangingPunct="1"/>
            <a:r>
              <a:rPr lang="en-US" altLang="en-US" b="1">
                <a:solidFill>
                  <a:srgbClr val="3366CC"/>
                </a:solidFill>
                <a:latin typeface="Verdana" pitchFamily="34" charset="0"/>
              </a:rPr>
              <a:t>GPCME Conference</a:t>
            </a:r>
          </a:p>
          <a:p>
            <a:pPr algn="ctr" eaLnBrk="1" hangingPunct="1"/>
            <a:r>
              <a:rPr lang="en-US" altLang="en-US" b="1">
                <a:solidFill>
                  <a:srgbClr val="3366CC"/>
                </a:solidFill>
                <a:latin typeface="Verdana" pitchFamily="34" charset="0"/>
              </a:rPr>
              <a:t> Dunedin, 16 August 2013</a:t>
            </a:r>
          </a:p>
          <a:p>
            <a:pPr algn="ctr" eaLnBrk="1" hangingPunct="1"/>
            <a:endParaRPr lang="en-US" altLang="en-US" sz="2000" b="1">
              <a:solidFill>
                <a:srgbClr val="3366CC"/>
              </a:solidFill>
              <a:latin typeface="Verdana" pitchFamily="34" charset="0"/>
            </a:endParaRPr>
          </a:p>
          <a:p>
            <a:pPr algn="ctr" eaLnBrk="1" hangingPunct="1"/>
            <a:r>
              <a:rPr lang="en-US" altLang="en-US" b="1">
                <a:solidFill>
                  <a:srgbClr val="3366CC"/>
                </a:solidFill>
                <a:latin typeface="Verdana" pitchFamily="34" charset="0"/>
              </a:rPr>
              <a:t>Ron Paterson</a:t>
            </a:r>
          </a:p>
          <a:p>
            <a:pPr algn="ctr" eaLnBrk="1" hangingPunct="1"/>
            <a:r>
              <a:rPr lang="en-US" altLang="en-US" b="1">
                <a:solidFill>
                  <a:srgbClr val="3366CC"/>
                </a:solidFill>
                <a:latin typeface="Verdana" pitchFamily="34" charset="0"/>
              </a:rPr>
              <a:t>Ombudsman</a:t>
            </a:r>
          </a:p>
          <a:p>
            <a:pPr eaLnBrk="1" hangingPunct="1">
              <a:spcBef>
                <a:spcPct val="20000"/>
              </a:spcBef>
            </a:pPr>
            <a:endParaRPr lang="en-US" altLang="en-US" sz="2000" b="1">
              <a:latin typeface="Verdana" pitchFamily="34" charset="0"/>
            </a:endParaRPr>
          </a:p>
        </p:txBody>
      </p:sp>
      <p:pic>
        <p:nvPicPr>
          <p:cNvPr id="16387" name="Picture 4" descr="image001"/>
          <p:cNvPicPr>
            <a:picLocks noChangeAspect="1" noChangeArrowheads="1"/>
          </p:cNvPicPr>
          <p:nvPr/>
        </p:nvPicPr>
        <p:blipFill>
          <a:blip r:embed="rId3">
            <a:extLst>
              <a:ext uri="{28A0092B-C50C-407E-A947-70E740481C1C}">
                <a14:useLocalDpi xmlns:a14="http://schemas.microsoft.com/office/drawing/2010/main" val="0"/>
              </a:ext>
            </a:extLst>
          </a:blip>
          <a:srcRect r="47374"/>
          <a:stretch>
            <a:fillRect/>
          </a:stretch>
        </p:blipFill>
        <p:spPr bwMode="auto">
          <a:xfrm>
            <a:off x="539750" y="476250"/>
            <a:ext cx="2076450"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659563" y="476250"/>
            <a:ext cx="1728787"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1" name="Picture 2" descr="Why NHS England is launching 'TripAdvisor' for patients - Telegraph.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42988" y="0"/>
            <a:ext cx="6681787" cy="945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5" name="Picture 3"/>
          <p:cNvPicPr>
            <a:picLocks noChangeAspect="1"/>
          </p:cNvPicPr>
          <p:nvPr/>
        </p:nvPicPr>
        <p:blipFill>
          <a:blip r:embed="rId2">
            <a:extLst>
              <a:ext uri="{28A0092B-C50C-407E-A947-70E740481C1C}">
                <a14:useLocalDpi xmlns:a14="http://schemas.microsoft.com/office/drawing/2010/main" val="0"/>
              </a:ext>
            </a:extLst>
          </a:blip>
          <a:srcRect t="1813" r="5138"/>
          <a:stretch>
            <a:fillRect/>
          </a:stretch>
        </p:blipFill>
        <p:spPr bwMode="auto">
          <a:xfrm>
            <a:off x="1874838" y="-254000"/>
            <a:ext cx="5145087" cy="753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6" name="Picture 4"/>
          <p:cNvPicPr>
            <a:picLocks noChangeAspect="1"/>
          </p:cNvPicPr>
          <p:nvPr/>
        </p:nvPicPr>
        <p:blipFill>
          <a:blip r:embed="rId3">
            <a:extLst>
              <a:ext uri="{28A0092B-C50C-407E-A947-70E740481C1C}">
                <a14:useLocalDpi xmlns:a14="http://schemas.microsoft.com/office/drawing/2010/main" val="0"/>
              </a:ext>
            </a:extLst>
          </a:blip>
          <a:srcRect t="1813" r="5138"/>
          <a:stretch>
            <a:fillRect/>
          </a:stretch>
        </p:blipFill>
        <p:spPr bwMode="auto">
          <a:xfrm>
            <a:off x="2085975" y="-171450"/>
            <a:ext cx="4933950" cy="722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2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500" y="190500"/>
            <a:ext cx="5715000" cy="647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4213" y="0"/>
            <a:ext cx="7772400" cy="2547938"/>
          </a:xfrm>
        </p:spPr>
        <p:txBody>
          <a:bodyPr rtlCol="0">
            <a:normAutofit/>
          </a:bodyPr>
          <a:lstStyle/>
          <a:p>
            <a:pPr eaLnBrk="1" fontAlgn="auto" hangingPunct="1">
              <a:spcAft>
                <a:spcPts val="0"/>
              </a:spcAft>
              <a:defRPr/>
            </a:pPr>
            <a:r>
              <a:rPr lang="en-US" sz="4800" b="1" dirty="0" smtClean="0">
                <a:effectLst>
                  <a:outerShdw blurRad="38100" dist="38100" dir="2700000" algn="tl">
                    <a:srgbClr val="DDDDDD"/>
                  </a:outerShdw>
                </a:effectLst>
                <a:latin typeface="Arial Unicode MS" charset="0"/>
                <a:ea typeface="+mj-ea"/>
                <a:cs typeface="+mj-cs"/>
              </a:rPr>
              <a:t>Good Doctors: Competence and Professionalism</a:t>
            </a:r>
            <a:endParaRPr lang="en-US" b="1" dirty="0">
              <a:latin typeface="Verdana" charset="0"/>
              <a:ea typeface="+mj-ea"/>
              <a:cs typeface="+mj-cs"/>
            </a:endParaRPr>
          </a:p>
        </p:txBody>
      </p:sp>
      <p:sp>
        <p:nvSpPr>
          <p:cNvPr id="3075" name="Rectangle 3"/>
          <p:cNvSpPr>
            <a:spLocks noGrp="1" noChangeArrowheads="1"/>
          </p:cNvSpPr>
          <p:nvPr>
            <p:ph type="subTitle" idx="1"/>
          </p:nvPr>
        </p:nvSpPr>
        <p:spPr>
          <a:xfrm>
            <a:off x="685800" y="2895600"/>
            <a:ext cx="7772400" cy="1524000"/>
          </a:xfrm>
        </p:spPr>
        <p:txBody>
          <a:bodyPr rtlCol="0">
            <a:normAutofit/>
          </a:bodyPr>
          <a:lstStyle/>
          <a:p>
            <a:pPr eaLnBrk="1" fontAlgn="auto" hangingPunct="1">
              <a:spcAft>
                <a:spcPts val="0"/>
              </a:spcAft>
              <a:defRPr/>
            </a:pPr>
            <a:endParaRPr lang="en-US" sz="2800" dirty="0">
              <a:effectLst>
                <a:outerShdw blurRad="38100" dist="38100" dir="2700000" algn="tl">
                  <a:srgbClr val="DDDDDD"/>
                </a:outerShdw>
              </a:effectLst>
              <a:latin typeface="Arial Unicode MS" charset="0"/>
              <a:ea typeface="+mn-ea"/>
              <a:cs typeface="+mn-cs"/>
            </a:endParaRPr>
          </a:p>
        </p:txBody>
      </p:sp>
      <p:sp>
        <p:nvSpPr>
          <p:cNvPr id="49155" name="Rectangle 4"/>
          <p:cNvSpPr>
            <a:spLocks noChangeArrowheads="1"/>
          </p:cNvSpPr>
          <p:nvPr/>
        </p:nvSpPr>
        <p:spPr bwMode="auto">
          <a:xfrm>
            <a:off x="685800" y="4800600"/>
            <a:ext cx="7772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lgn="ctr" eaLnBrk="1" hangingPunct="1"/>
            <a:r>
              <a:rPr lang="en-US" altLang="en-US" sz="2000" b="1">
                <a:solidFill>
                  <a:srgbClr val="FFFF00"/>
                </a:solidFill>
                <a:latin typeface="Verdana" pitchFamily="34" charset="0"/>
              </a:rPr>
              <a:t>Inaugural lecture</a:t>
            </a:r>
          </a:p>
          <a:p>
            <a:pPr algn="ctr" eaLnBrk="1" hangingPunct="1"/>
            <a:endParaRPr lang="en-US" altLang="en-US" sz="2000" b="1">
              <a:solidFill>
                <a:srgbClr val="FFFF00"/>
              </a:solidFill>
              <a:latin typeface="Verdana" pitchFamily="34" charset="0"/>
            </a:endParaRPr>
          </a:p>
          <a:p>
            <a:pPr algn="ctr" eaLnBrk="1" hangingPunct="1"/>
            <a:r>
              <a:rPr lang="en-US" altLang="en-US" sz="2000" b="1">
                <a:solidFill>
                  <a:srgbClr val="FFFF00"/>
                </a:solidFill>
                <a:latin typeface="Verdana" pitchFamily="34" charset="0"/>
              </a:rPr>
              <a:t>Ron Paterson</a:t>
            </a:r>
          </a:p>
          <a:p>
            <a:pPr algn="ctr" eaLnBrk="1" hangingPunct="1"/>
            <a:r>
              <a:rPr lang="en-US" altLang="en-US" sz="2000" b="1">
                <a:solidFill>
                  <a:srgbClr val="FFFF00"/>
                </a:solidFill>
                <a:latin typeface="Verdana" pitchFamily="34" charset="0"/>
              </a:rPr>
              <a:t>University of Auckland</a:t>
            </a:r>
          </a:p>
          <a:p>
            <a:pPr eaLnBrk="1" hangingPunct="1">
              <a:spcBef>
                <a:spcPct val="20000"/>
              </a:spcBef>
            </a:pPr>
            <a:endParaRPr lang="en-US" altLang="en-US" sz="2000" b="1">
              <a:latin typeface="Verdana" pitchFamily="34" charset="0"/>
            </a:endParaRPr>
          </a:p>
        </p:txBody>
      </p:sp>
      <p:pic>
        <p:nvPicPr>
          <p:cNvPr id="49156" name="Picture 1" descr="Paterson-the-good-doctor-cove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438" y="0"/>
            <a:ext cx="9286876" cy="674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4" descr="8"/>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0"/>
            <a:ext cx="9144000" cy="6858000"/>
          </a:xfrm>
          <a:noFill/>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6" descr="http://christchurchcitylibraries.com/Heritage/Maps/ATL-Acc-1255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63" y="0"/>
            <a:ext cx="9223375" cy="684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7"/>
          <p:cNvSpPr txBox="1">
            <a:spLocks noChangeArrowheads="1"/>
          </p:cNvSpPr>
          <p:nvPr/>
        </p:nvSpPr>
        <p:spPr bwMode="auto">
          <a:xfrm>
            <a:off x="900113" y="333375"/>
            <a:ext cx="8491537" cy="990600"/>
          </a:xfrm>
          <a:prstGeom prst="rect">
            <a:avLst/>
          </a:prstGeom>
          <a:noFill/>
          <a:ln w="9525">
            <a:noFill/>
            <a:miter lim="800000"/>
            <a:headEnd/>
            <a:tailEnd/>
          </a:ln>
          <a:effectLst/>
        </p:spPr>
        <p:txBody>
          <a:bodyPr anchor="ct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r>
              <a:rPr lang="en-US" altLang="en-US" sz="5000" b="1">
                <a:solidFill>
                  <a:srgbClr val="006699"/>
                </a:solidFill>
                <a:effectLst>
                  <a:outerShdw blurRad="38100" dist="38100" dir="2700000" algn="tl">
                    <a:srgbClr val="000000"/>
                  </a:outerShdw>
                </a:effectLst>
                <a:latin typeface="Verdana" pitchFamily="34" charset="0"/>
              </a:rPr>
              <a:t>A roadmap</a:t>
            </a:r>
          </a:p>
        </p:txBody>
      </p:sp>
      <p:sp>
        <p:nvSpPr>
          <p:cNvPr id="8" name="Rectangle 8"/>
          <p:cNvSpPr txBox="1">
            <a:spLocks noChangeArrowheads="1"/>
          </p:cNvSpPr>
          <p:nvPr/>
        </p:nvSpPr>
        <p:spPr>
          <a:xfrm>
            <a:off x="857250" y="1628775"/>
            <a:ext cx="7929563" cy="4800600"/>
          </a:xfrm>
          <a:prstGeom prst="rect">
            <a:avLst/>
          </a:prstGeom>
        </p:spPr>
        <p:txBody>
          <a:bodyPr/>
          <a:lstStyle/>
          <a:p>
            <a:pPr marL="725488" indent="-725488">
              <a:spcBef>
                <a:spcPct val="20000"/>
              </a:spcBef>
              <a:buClr>
                <a:srgbClr val="CC0000"/>
              </a:buClr>
              <a:defRPr/>
            </a:pPr>
            <a:r>
              <a:rPr lang="en-AU" sz="4800" b="1" kern="0" baseline="30000" dirty="0">
                <a:solidFill>
                  <a:srgbClr val="3366FF"/>
                </a:solidFill>
                <a:latin typeface="Verdana"/>
                <a:ea typeface="+mn-ea"/>
                <a:cs typeface="Verdana"/>
              </a:rPr>
              <a:t>Overburdened doctors</a:t>
            </a:r>
            <a:endParaRPr lang="en-AU" sz="4800" b="1" kern="0" dirty="0">
              <a:solidFill>
                <a:srgbClr val="3366FF"/>
              </a:solidFill>
              <a:latin typeface="Verdana"/>
              <a:ea typeface="+mn-ea"/>
              <a:cs typeface="Verdana"/>
            </a:endParaRPr>
          </a:p>
          <a:p>
            <a:pPr marL="725488" indent="-725488">
              <a:spcBef>
                <a:spcPct val="20000"/>
              </a:spcBef>
              <a:buClr>
                <a:srgbClr val="CC0000"/>
              </a:buClr>
              <a:defRPr/>
            </a:pPr>
            <a:r>
              <a:rPr lang="en-AU" sz="4800" kern="0" baseline="30000" dirty="0">
                <a:solidFill>
                  <a:srgbClr val="3366FF"/>
                </a:solidFill>
                <a:latin typeface="Verdana"/>
                <a:ea typeface="+mn-ea"/>
                <a:cs typeface="Verdana"/>
              </a:rPr>
              <a:t>Trusting </a:t>
            </a:r>
            <a:r>
              <a:rPr lang="en-AU" sz="4800" kern="0" baseline="30000" dirty="0">
                <a:solidFill>
                  <a:srgbClr val="3366FF"/>
                </a:solidFill>
                <a:latin typeface="Verdana"/>
                <a:ea typeface="+mn-ea"/>
                <a:cs typeface="Verdana"/>
              </a:rPr>
              <a:t>patients</a:t>
            </a:r>
          </a:p>
          <a:p>
            <a:pPr>
              <a:spcBef>
                <a:spcPct val="20000"/>
              </a:spcBef>
              <a:buClr>
                <a:srgbClr val="CC0000"/>
              </a:buClr>
              <a:defRPr/>
            </a:pPr>
            <a:r>
              <a:rPr lang="en-AU" sz="4800" kern="0" baseline="30000" dirty="0">
                <a:solidFill>
                  <a:srgbClr val="3366FF"/>
                </a:solidFill>
                <a:latin typeface="Verdana"/>
                <a:ea typeface="+mn-ea"/>
                <a:cs typeface="Verdana"/>
              </a:rPr>
              <a:t>Challenges on the horizon</a:t>
            </a:r>
          </a:p>
        </p:txBody>
      </p:sp>
    </p:spTree>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5" descr="G140813445.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16150" y="0"/>
            <a:ext cx="48466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Picture 3" descr="konica80201058"/>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l="1930" t="10648" r="45273" b="16258"/>
          <a:stretch>
            <a:fillRect/>
          </a:stretch>
        </p:blipFill>
        <p:spPr>
          <a:xfrm rot="21015134">
            <a:off x="995363" y="492125"/>
            <a:ext cx="3786187" cy="5886450"/>
          </a:xfrm>
          <a:noFill/>
        </p:spPr>
      </p:pic>
      <p:pic>
        <p:nvPicPr>
          <p:cNvPr id="22530" name="Picture 5" descr="konica80201072"/>
          <p:cNvPicPr>
            <a:picLocks noChangeAspect="1" noChangeArrowheads="1"/>
          </p:cNvPicPr>
          <p:nvPr>
            <p:ph sz="half" idx="2"/>
          </p:nvPr>
        </p:nvPicPr>
        <p:blipFill>
          <a:blip r:embed="rId4">
            <a:extLst>
              <a:ext uri="{28A0092B-C50C-407E-A947-70E740481C1C}">
                <a14:useLocalDpi xmlns:a14="http://schemas.microsoft.com/office/drawing/2010/main" val="0"/>
              </a:ext>
            </a:extLst>
          </a:blip>
          <a:srcRect l="29178" r="25471"/>
          <a:stretch>
            <a:fillRect/>
          </a:stretch>
        </p:blipFill>
        <p:spPr>
          <a:xfrm>
            <a:off x="5076825" y="0"/>
            <a:ext cx="3598863" cy="6524625"/>
          </a:xfrm>
          <a:noFill/>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Picture 3" descr="cropped NHS sake stop blaming GPs.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76375" y="0"/>
            <a:ext cx="6323013" cy="703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78242" name="Text Box 2"/>
          <p:cNvSpPr txBox="1">
            <a:spLocks noChangeArrowheads="1"/>
          </p:cNvSpPr>
          <p:nvPr/>
        </p:nvSpPr>
        <p:spPr bwMode="auto">
          <a:xfrm>
            <a:off x="663575" y="1216025"/>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endParaRPr lang="en-US">
              <a:latin typeface="Arial" charset="0"/>
              <a:ea typeface="ＭＳ Ｐゴシック" charset="0"/>
            </a:endParaRPr>
          </a:p>
        </p:txBody>
      </p:sp>
      <p:sp>
        <p:nvSpPr>
          <p:cNvPr id="778247" name="Rectangle 7"/>
          <p:cNvSpPr>
            <a:spLocks noChangeArrowheads="1"/>
          </p:cNvSpPr>
          <p:nvPr/>
        </p:nvSpPr>
        <p:spPr bwMode="auto">
          <a:xfrm>
            <a:off x="0" y="692150"/>
            <a:ext cx="9144000" cy="649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lgn="ctr" eaLnBrk="1" hangingPunct="1"/>
            <a:r>
              <a:rPr lang="en-US" altLang="en-US" sz="5400" b="1">
                <a:solidFill>
                  <a:srgbClr val="006699"/>
                </a:solidFill>
                <a:effectLst>
                  <a:outerShdw blurRad="38100" dist="38100" dir="2700000" algn="tl">
                    <a:srgbClr val="000000"/>
                  </a:outerShdw>
                </a:effectLst>
                <a:latin typeface="Verdana" pitchFamily="34" charset="0"/>
              </a:rPr>
              <a:t>Patient pathway: electives</a:t>
            </a:r>
          </a:p>
        </p:txBody>
      </p:sp>
      <p:graphicFrame>
        <p:nvGraphicFramePr>
          <p:cNvPr id="25603" name="Object 13"/>
          <p:cNvGraphicFramePr>
            <a:graphicFrameLocks noChangeAspect="1"/>
          </p:cNvGraphicFramePr>
          <p:nvPr/>
        </p:nvGraphicFramePr>
        <p:xfrm>
          <a:off x="0" y="2276475"/>
          <a:ext cx="9144000" cy="3600450"/>
        </p:xfrm>
        <a:graphic>
          <a:graphicData uri="http://schemas.openxmlformats.org/presentationml/2006/ole">
            <mc:AlternateContent xmlns:mc="http://schemas.openxmlformats.org/markup-compatibility/2006">
              <mc:Choice xmlns:v="urn:schemas-microsoft-com:vml" Requires="v">
                <p:oleObj spid="_x0000_s25605" name="Photo Editor Photo" r:id="rId3" imgW="11612596" imgH="8306960" progId="MSPhotoEd.3">
                  <p:embed/>
                </p:oleObj>
              </mc:Choice>
              <mc:Fallback>
                <p:oleObj name="Photo Editor Photo" r:id="rId3" imgW="11612596" imgH="8306960" progId="MSPhotoEd.3">
                  <p:embed/>
                  <p:pic>
                    <p:nvPicPr>
                      <p:cNvPr id="0" name="Object 13"/>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t="44286" r="2744" b="14996"/>
                      <a:stretch>
                        <a:fillRect/>
                      </a:stretch>
                    </p:blipFill>
                    <p:spPr bwMode="auto">
                      <a:xfrm>
                        <a:off x="0" y="2276475"/>
                        <a:ext cx="9144000" cy="3600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Tree>
  </p:cSld>
  <p:clrMapOvr>
    <a:masterClrMapping/>
  </p:clrMapOvr>
  <p:transition spd="slow" advClick="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noChangeArrowheads="1"/>
          </p:cNvSpPr>
          <p:nvPr>
            <p:ph type="title"/>
          </p:nvPr>
        </p:nvSpPr>
        <p:spPr/>
        <p:txBody>
          <a:bodyPr/>
          <a:lstStyle/>
          <a:p>
            <a:pPr eaLnBrk="1" hangingPunct="1"/>
            <a:r>
              <a:rPr lang="en-US" altLang="en-US" b="1" smtClean="0">
                <a:solidFill>
                  <a:srgbClr val="006699"/>
                </a:solidFill>
                <a:latin typeface="Verdana" pitchFamily="34" charset="0"/>
              </a:rPr>
              <a:t>Cull or care?</a:t>
            </a:r>
          </a:p>
        </p:txBody>
      </p:sp>
      <p:pic>
        <p:nvPicPr>
          <p:cNvPr id="817156" name="Picture 4" descr="Eileen Anderson photo 1"/>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l="26170" r="35519" b="46681"/>
          <a:stretch>
            <a:fillRect/>
          </a:stretch>
        </p:blipFill>
        <p:spPr>
          <a:xfrm>
            <a:off x="5076825" y="1371600"/>
            <a:ext cx="3240088" cy="4724400"/>
          </a:xfrm>
          <a:extLst>
            <a:ext uri="{AF507438-7753-43E0-B8FC-AC1667EBCBE1}">
              <a14:hiddenEffects xmlns:a14="http://schemas.microsoft.com/office/drawing/2010/main">
                <a:effectLst>
                  <a:outerShdw blurRad="63500" dist="38099" dir="2700000" algn="ctr" rotWithShape="0">
                    <a:srgbClr val="808080">
                      <a:alpha val="74997"/>
                    </a:srgbClr>
                  </a:outerShdw>
                </a:effectLst>
              </a14:hiddenEffects>
            </a:ext>
          </a:extLst>
        </p:spPr>
      </p:pic>
      <p:pic>
        <p:nvPicPr>
          <p:cNvPr id="817158" name="Picture 6" descr="loganjim_75231"/>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900113" y="1371600"/>
            <a:ext cx="3543300" cy="4724400"/>
          </a:xfrm>
          <a:extLst>
            <a:ext uri="{AF507438-7753-43E0-B8FC-AC1667EBCBE1}">
              <a14:hiddenEffects xmlns:a14="http://schemas.microsoft.com/office/drawing/2010/main">
                <a:effectLst>
                  <a:outerShdw blurRad="63500" dist="38099" dir="2700000" algn="ctr" rotWithShape="0">
                    <a:srgbClr val="808080">
                      <a:alpha val="74997"/>
                    </a:srgbClr>
                  </a:outerShdw>
                </a:effectLst>
              </a14:hiddenEffects>
            </a:ext>
          </a:extLst>
        </p:spPr>
      </p:pic>
    </p:spTree>
  </p:cSld>
  <p:clrMapOvr>
    <a:masterClrMapping/>
  </p:clrMapOvr>
  <p:transition spd="slow" advClick="0"/>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3459</TotalTime>
  <Words>512</Words>
  <Application>Microsoft Office PowerPoint</Application>
  <PresentationFormat>On-screen Show (4:3)</PresentationFormat>
  <Paragraphs>73</Paragraphs>
  <Slides>23</Slides>
  <Notes>12</Notes>
  <HiddenSlides>0</HiddenSlides>
  <MMClips>0</MMClips>
  <ScaleCrop>false</ScaleCrop>
  <HeadingPairs>
    <vt:vector size="8" baseType="variant">
      <vt:variant>
        <vt:lpstr>Fonts Used</vt:lpstr>
      </vt:variant>
      <vt:variant>
        <vt:i4>10</vt:i4>
      </vt:variant>
      <vt:variant>
        <vt:lpstr>Theme</vt:lpstr>
      </vt:variant>
      <vt:variant>
        <vt:i4>2</vt:i4>
      </vt:variant>
      <vt:variant>
        <vt:lpstr>Embedded OLE Servers</vt:lpstr>
      </vt:variant>
      <vt:variant>
        <vt:i4>1</vt:i4>
      </vt:variant>
      <vt:variant>
        <vt:lpstr>Slide Titles</vt:lpstr>
      </vt:variant>
      <vt:variant>
        <vt:i4>23</vt:i4>
      </vt:variant>
    </vt:vector>
  </HeadingPairs>
  <TitlesOfParts>
    <vt:vector size="36" baseType="lpstr">
      <vt:lpstr>Arial</vt:lpstr>
      <vt:lpstr>MS PGothic</vt:lpstr>
      <vt:lpstr>Calibri</vt:lpstr>
      <vt:lpstr>Verdana</vt:lpstr>
      <vt:lpstr>AGaramond</vt:lpstr>
      <vt:lpstr>Arial Unicode MS</vt:lpstr>
      <vt:lpstr>Wingdings</vt:lpstr>
      <vt:lpstr>Times</vt:lpstr>
      <vt:lpstr>Times New Roman</vt:lpstr>
      <vt:lpstr>Bodoni Book</vt:lpstr>
      <vt:lpstr>Office Theme</vt:lpstr>
      <vt:lpstr>Default Design</vt:lpstr>
      <vt:lpstr>Microsoft Photo Editor 3.0 Photo</vt:lpstr>
      <vt:lpstr>PowerPoint Presentation</vt:lpstr>
      <vt:lpstr>Indentured labourers?  Doctors under siege</vt:lpstr>
      <vt:lpstr>PowerPoint Presentation</vt:lpstr>
      <vt:lpstr>PowerPoint Presentation</vt:lpstr>
      <vt:lpstr>PowerPoint Presentation</vt:lpstr>
      <vt:lpstr>PowerPoint Presentation</vt:lpstr>
      <vt:lpstr>PowerPoint Presentation</vt:lpstr>
      <vt:lpstr>PowerPoint Presentation</vt:lpstr>
      <vt:lpstr>Cull or care?</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Good Doctors: Competence and Professionalism</vt:lpstr>
    </vt:vector>
  </TitlesOfParts>
  <Company>Health and Disability Commissioner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Depo Provera</dc:title>
  <dc:creator>ElizabethB</dc:creator>
  <cp:lastModifiedBy>Shipleys Show Server</cp:lastModifiedBy>
  <cp:revision>200</cp:revision>
  <dcterms:created xsi:type="dcterms:W3CDTF">2008-04-09T21:32:46Z</dcterms:created>
  <dcterms:modified xsi:type="dcterms:W3CDTF">2013-08-15T22:47:46Z</dcterms:modified>
</cp:coreProperties>
</file>