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</p:sldMasterIdLst>
  <p:sldIdLst>
    <p:sldId id="291" r:id="rId3"/>
    <p:sldId id="256" r:id="rId4"/>
    <p:sldId id="272" r:id="rId5"/>
    <p:sldId id="273" r:id="rId6"/>
    <p:sldId id="277" r:id="rId7"/>
    <p:sldId id="280" r:id="rId8"/>
    <p:sldId id="278" r:id="rId9"/>
    <p:sldId id="276" r:id="rId10"/>
    <p:sldId id="275" r:id="rId11"/>
    <p:sldId id="257" r:id="rId12"/>
    <p:sldId id="258" r:id="rId13"/>
    <p:sldId id="281" r:id="rId14"/>
    <p:sldId id="271" r:id="rId15"/>
    <p:sldId id="259" r:id="rId16"/>
    <p:sldId id="260" r:id="rId17"/>
    <p:sldId id="261" r:id="rId18"/>
    <p:sldId id="262" r:id="rId19"/>
    <p:sldId id="284" r:id="rId20"/>
    <p:sldId id="285" r:id="rId21"/>
    <p:sldId id="286" r:id="rId22"/>
    <p:sldId id="263" r:id="rId23"/>
    <p:sldId id="264" r:id="rId24"/>
    <p:sldId id="265" r:id="rId25"/>
    <p:sldId id="266" r:id="rId26"/>
    <p:sldId id="267" r:id="rId27"/>
    <p:sldId id="290" r:id="rId28"/>
    <p:sldId id="268" r:id="rId29"/>
    <p:sldId id="289" r:id="rId30"/>
    <p:sldId id="288" r:id="rId31"/>
    <p:sldId id="269" r:id="rId3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2" d="100"/>
          <a:sy n="122" d="100"/>
        </p:scale>
        <p:origin x="-131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heme" Target="theme/theme1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Sue%20Ineson\Documents\Copy%20of%20Midwife%20and%20Nurse%20Age%20Profiles.xls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NZ" sz="1100"/>
              <a:t>Number and age of nurses</a:t>
            </a:r>
            <a:r>
              <a:rPr lang="en-NZ" sz="1100" baseline="0"/>
              <a:t> in workforce in Octonber 2011</a:t>
            </a:r>
            <a:endParaRPr lang="en-NZ" sz="1100"/>
          </a:p>
        </c:rich>
      </c:tx>
      <c:layout/>
      <c:overlay val="0"/>
    </c:title>
    <c:autoTitleDeleted val="0"/>
    <c:plotArea>
      <c:layout/>
      <c:lineChart>
        <c:grouping val="standard"/>
        <c:varyColors val="0"/>
        <c:ser>
          <c:idx val="1"/>
          <c:order val="0"/>
          <c:marker>
            <c:symbol val="none"/>
          </c:marker>
          <c:cat>
            <c:numRef>
              <c:f>Nurses!$A$3:$A$69</c:f>
              <c:numCache>
                <c:formatCode>General</c:formatCode>
                <c:ptCount val="67"/>
                <c:pt idx="0">
                  <c:v>18</c:v>
                </c:pt>
                <c:pt idx="1">
                  <c:v>19</c:v>
                </c:pt>
                <c:pt idx="2">
                  <c:v>20</c:v>
                </c:pt>
                <c:pt idx="3">
                  <c:v>21</c:v>
                </c:pt>
                <c:pt idx="4">
                  <c:v>22</c:v>
                </c:pt>
                <c:pt idx="5">
                  <c:v>23</c:v>
                </c:pt>
                <c:pt idx="6">
                  <c:v>24</c:v>
                </c:pt>
                <c:pt idx="7">
                  <c:v>25</c:v>
                </c:pt>
                <c:pt idx="8">
                  <c:v>26</c:v>
                </c:pt>
                <c:pt idx="9">
                  <c:v>27</c:v>
                </c:pt>
                <c:pt idx="10">
                  <c:v>28</c:v>
                </c:pt>
                <c:pt idx="11">
                  <c:v>29</c:v>
                </c:pt>
                <c:pt idx="12">
                  <c:v>30</c:v>
                </c:pt>
                <c:pt idx="13">
                  <c:v>31</c:v>
                </c:pt>
                <c:pt idx="14">
                  <c:v>32</c:v>
                </c:pt>
                <c:pt idx="15">
                  <c:v>33</c:v>
                </c:pt>
                <c:pt idx="16">
                  <c:v>34</c:v>
                </c:pt>
                <c:pt idx="17">
                  <c:v>35</c:v>
                </c:pt>
                <c:pt idx="18">
                  <c:v>36</c:v>
                </c:pt>
                <c:pt idx="19">
                  <c:v>37</c:v>
                </c:pt>
                <c:pt idx="20">
                  <c:v>38</c:v>
                </c:pt>
                <c:pt idx="21">
                  <c:v>39</c:v>
                </c:pt>
                <c:pt idx="22">
                  <c:v>40</c:v>
                </c:pt>
                <c:pt idx="23">
                  <c:v>41</c:v>
                </c:pt>
                <c:pt idx="24">
                  <c:v>42</c:v>
                </c:pt>
                <c:pt idx="25">
                  <c:v>43</c:v>
                </c:pt>
                <c:pt idx="26">
                  <c:v>44</c:v>
                </c:pt>
                <c:pt idx="27">
                  <c:v>45</c:v>
                </c:pt>
                <c:pt idx="28">
                  <c:v>46</c:v>
                </c:pt>
                <c:pt idx="29">
                  <c:v>47</c:v>
                </c:pt>
                <c:pt idx="30">
                  <c:v>48</c:v>
                </c:pt>
                <c:pt idx="31">
                  <c:v>49</c:v>
                </c:pt>
                <c:pt idx="32">
                  <c:v>50</c:v>
                </c:pt>
                <c:pt idx="33">
                  <c:v>51</c:v>
                </c:pt>
                <c:pt idx="34">
                  <c:v>52</c:v>
                </c:pt>
                <c:pt idx="35">
                  <c:v>53</c:v>
                </c:pt>
                <c:pt idx="36">
                  <c:v>54</c:v>
                </c:pt>
                <c:pt idx="37">
                  <c:v>55</c:v>
                </c:pt>
                <c:pt idx="38">
                  <c:v>56</c:v>
                </c:pt>
                <c:pt idx="39">
                  <c:v>57</c:v>
                </c:pt>
                <c:pt idx="40">
                  <c:v>58</c:v>
                </c:pt>
                <c:pt idx="41">
                  <c:v>59</c:v>
                </c:pt>
                <c:pt idx="42">
                  <c:v>60</c:v>
                </c:pt>
                <c:pt idx="43">
                  <c:v>61</c:v>
                </c:pt>
                <c:pt idx="44">
                  <c:v>62</c:v>
                </c:pt>
                <c:pt idx="45">
                  <c:v>63</c:v>
                </c:pt>
                <c:pt idx="46">
                  <c:v>64</c:v>
                </c:pt>
                <c:pt idx="47">
                  <c:v>65</c:v>
                </c:pt>
                <c:pt idx="48">
                  <c:v>66</c:v>
                </c:pt>
                <c:pt idx="49">
                  <c:v>67</c:v>
                </c:pt>
                <c:pt idx="50">
                  <c:v>68</c:v>
                </c:pt>
                <c:pt idx="51">
                  <c:v>69</c:v>
                </c:pt>
                <c:pt idx="52">
                  <c:v>70</c:v>
                </c:pt>
                <c:pt idx="53">
                  <c:v>71</c:v>
                </c:pt>
                <c:pt idx="54">
                  <c:v>72</c:v>
                </c:pt>
                <c:pt idx="55">
                  <c:v>73</c:v>
                </c:pt>
                <c:pt idx="56">
                  <c:v>74</c:v>
                </c:pt>
                <c:pt idx="57">
                  <c:v>75</c:v>
                </c:pt>
                <c:pt idx="58">
                  <c:v>76</c:v>
                </c:pt>
                <c:pt idx="59">
                  <c:v>77</c:v>
                </c:pt>
                <c:pt idx="60">
                  <c:v>78</c:v>
                </c:pt>
                <c:pt idx="61">
                  <c:v>79</c:v>
                </c:pt>
                <c:pt idx="62">
                  <c:v>80</c:v>
                </c:pt>
                <c:pt idx="63">
                  <c:v>81</c:v>
                </c:pt>
                <c:pt idx="64">
                  <c:v>82</c:v>
                </c:pt>
                <c:pt idx="65">
                  <c:v>83</c:v>
                </c:pt>
                <c:pt idx="66">
                  <c:v>85</c:v>
                </c:pt>
              </c:numCache>
            </c:numRef>
          </c:cat>
          <c:val>
            <c:numRef>
              <c:f>Nurses!$B$3:$B$69</c:f>
              <c:numCache>
                <c:formatCode>General</c:formatCode>
                <c:ptCount val="67"/>
                <c:pt idx="0">
                  <c:v>1</c:v>
                </c:pt>
                <c:pt idx="1">
                  <c:v>2</c:v>
                </c:pt>
                <c:pt idx="2">
                  <c:v>7</c:v>
                </c:pt>
                <c:pt idx="3">
                  <c:v>71</c:v>
                </c:pt>
                <c:pt idx="4">
                  <c:v>245</c:v>
                </c:pt>
                <c:pt idx="5">
                  <c:v>372</c:v>
                </c:pt>
                <c:pt idx="6">
                  <c:v>442</c:v>
                </c:pt>
                <c:pt idx="7">
                  <c:v>600</c:v>
                </c:pt>
                <c:pt idx="8">
                  <c:v>718</c:v>
                </c:pt>
                <c:pt idx="9">
                  <c:v>706</c:v>
                </c:pt>
                <c:pt idx="10">
                  <c:v>750</c:v>
                </c:pt>
                <c:pt idx="11">
                  <c:v>634</c:v>
                </c:pt>
                <c:pt idx="12">
                  <c:v>699</c:v>
                </c:pt>
                <c:pt idx="13">
                  <c:v>653</c:v>
                </c:pt>
                <c:pt idx="14">
                  <c:v>654</c:v>
                </c:pt>
                <c:pt idx="15">
                  <c:v>759</c:v>
                </c:pt>
                <c:pt idx="16">
                  <c:v>786</c:v>
                </c:pt>
                <c:pt idx="17">
                  <c:v>892</c:v>
                </c:pt>
                <c:pt idx="18">
                  <c:v>975</c:v>
                </c:pt>
                <c:pt idx="19">
                  <c:v>1113</c:v>
                </c:pt>
                <c:pt idx="20">
                  <c:v>1138</c:v>
                </c:pt>
                <c:pt idx="21">
                  <c:v>1190</c:v>
                </c:pt>
                <c:pt idx="22">
                  <c:v>1181</c:v>
                </c:pt>
                <c:pt idx="23">
                  <c:v>1191</c:v>
                </c:pt>
                <c:pt idx="24">
                  <c:v>1161</c:v>
                </c:pt>
                <c:pt idx="25">
                  <c:v>1205</c:v>
                </c:pt>
                <c:pt idx="26">
                  <c:v>1253</c:v>
                </c:pt>
                <c:pt idx="27">
                  <c:v>1274</c:v>
                </c:pt>
                <c:pt idx="28">
                  <c:v>1433</c:v>
                </c:pt>
                <c:pt idx="29">
                  <c:v>1441</c:v>
                </c:pt>
                <c:pt idx="30">
                  <c:v>1557</c:v>
                </c:pt>
                <c:pt idx="31">
                  <c:v>1615</c:v>
                </c:pt>
                <c:pt idx="32">
                  <c:v>1702</c:v>
                </c:pt>
                <c:pt idx="33">
                  <c:v>1679</c:v>
                </c:pt>
                <c:pt idx="34">
                  <c:v>1632</c:v>
                </c:pt>
                <c:pt idx="35">
                  <c:v>1593</c:v>
                </c:pt>
                <c:pt idx="36">
                  <c:v>1527</c:v>
                </c:pt>
                <c:pt idx="37">
                  <c:v>1461</c:v>
                </c:pt>
                <c:pt idx="38">
                  <c:v>1330</c:v>
                </c:pt>
                <c:pt idx="39">
                  <c:v>1173</c:v>
                </c:pt>
                <c:pt idx="40">
                  <c:v>1080</c:v>
                </c:pt>
                <c:pt idx="41">
                  <c:v>1025</c:v>
                </c:pt>
                <c:pt idx="42">
                  <c:v>941</c:v>
                </c:pt>
                <c:pt idx="43">
                  <c:v>881</c:v>
                </c:pt>
                <c:pt idx="44">
                  <c:v>813</c:v>
                </c:pt>
                <c:pt idx="45">
                  <c:v>739</c:v>
                </c:pt>
                <c:pt idx="46">
                  <c:v>683</c:v>
                </c:pt>
                <c:pt idx="47">
                  <c:v>520</c:v>
                </c:pt>
                <c:pt idx="48">
                  <c:v>357</c:v>
                </c:pt>
                <c:pt idx="49">
                  <c:v>286</c:v>
                </c:pt>
                <c:pt idx="50">
                  <c:v>251</c:v>
                </c:pt>
                <c:pt idx="51">
                  <c:v>228</c:v>
                </c:pt>
                <c:pt idx="52">
                  <c:v>159</c:v>
                </c:pt>
                <c:pt idx="53">
                  <c:v>97</c:v>
                </c:pt>
                <c:pt idx="54">
                  <c:v>77</c:v>
                </c:pt>
                <c:pt idx="55">
                  <c:v>49</c:v>
                </c:pt>
                <c:pt idx="56">
                  <c:v>33</c:v>
                </c:pt>
                <c:pt idx="57">
                  <c:v>27</c:v>
                </c:pt>
                <c:pt idx="58">
                  <c:v>24</c:v>
                </c:pt>
                <c:pt idx="59">
                  <c:v>18</c:v>
                </c:pt>
                <c:pt idx="60">
                  <c:v>11</c:v>
                </c:pt>
                <c:pt idx="61">
                  <c:v>3</c:v>
                </c:pt>
                <c:pt idx="62">
                  <c:v>5</c:v>
                </c:pt>
                <c:pt idx="63">
                  <c:v>2</c:v>
                </c:pt>
                <c:pt idx="64">
                  <c:v>2</c:v>
                </c:pt>
                <c:pt idx="65">
                  <c:v>1</c:v>
                </c:pt>
                <c:pt idx="66">
                  <c:v>1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03926144"/>
        <c:axId val="35655680"/>
      </c:lineChart>
      <c:catAx>
        <c:axId val="20392614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/>
                </a:pPr>
                <a:r>
                  <a:rPr lang="en-NZ"/>
                  <a:t>age</a:t>
                </a:r>
                <a:r>
                  <a:rPr lang="en-NZ" baseline="0"/>
                  <a:t> of nurses </a:t>
                </a:r>
                <a:endParaRPr lang="en-NZ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35655680"/>
        <c:crosses val="autoZero"/>
        <c:auto val="1"/>
        <c:lblAlgn val="ctr"/>
        <c:lblOffset val="100"/>
        <c:noMultiLvlLbl val="0"/>
      </c:catAx>
      <c:valAx>
        <c:axId val="35655680"/>
        <c:scaling>
          <c:orientation val="minMax"/>
        </c:scaling>
        <c:delete val="0"/>
        <c:axPos val="l"/>
        <c:majorGridlines/>
        <c:title>
          <c:tx>
            <c:rich>
              <a:bodyPr rot="0" vert="horz"/>
              <a:lstStyle/>
              <a:p>
                <a:pPr>
                  <a:defRPr/>
                </a:pPr>
                <a:r>
                  <a:rPr lang="en-NZ"/>
                  <a:t>number</a:t>
                </a:r>
                <a:r>
                  <a:rPr lang="en-NZ" baseline="0"/>
                  <a:t> of nurses </a:t>
                </a:r>
                <a:endParaRPr lang="en-NZ"/>
              </a:p>
            </c:rich>
          </c:tx>
          <c:layout/>
          <c:overlay val="0"/>
        </c:title>
        <c:numFmt formatCode="General" sourceLinked="1"/>
        <c:majorTickMark val="out"/>
        <c:minorTickMark val="none"/>
        <c:tickLblPos val="nextTo"/>
        <c:crossAx val="203926144"/>
        <c:crosses val="autoZero"/>
        <c:crossBetween val="between"/>
      </c:valAx>
    </c:plotArea>
    <c:plotVisOnly val="1"/>
    <c:dispBlanksAs val="gap"/>
    <c:showDLblsOverMax val="0"/>
  </c:chart>
  <c:spPr>
    <a:ln cmpd="sng">
      <a:solidFill>
        <a:schemeClr val="accent1"/>
      </a:solidFill>
    </a:ln>
  </c:sp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EDC3463-8A51-417C-B60D-CC21B36DD9F7}" type="doc">
      <dgm:prSet loTypeId="urn:microsoft.com/office/officeart/2005/8/layout/pyramid1" loCatId="pyramid" qsTypeId="urn:microsoft.com/office/officeart/2005/8/quickstyle/simple1" qsCatId="simple" csTypeId="urn:microsoft.com/office/officeart/2005/8/colors/accent1_2" csCatId="accent1" phldr="1"/>
      <dgm:spPr/>
    </dgm:pt>
    <dgm:pt modelId="{93F0C695-96BF-4F1A-9B6A-D1DC520F0568}">
      <dgm:prSet phldrT="[Text]"/>
      <dgm:spPr/>
      <dgm:t>
        <a:bodyPr/>
        <a:lstStyle/>
        <a:p>
          <a:r>
            <a:rPr lang="en-NZ" dirty="0" smtClean="0"/>
            <a:t>Hospital based care</a:t>
          </a:r>
          <a:endParaRPr lang="en-NZ" dirty="0"/>
        </a:p>
      </dgm:t>
    </dgm:pt>
    <dgm:pt modelId="{6FD8D5B7-FB26-46D0-908A-D593967B75A4}" type="parTrans" cxnId="{D474C9A1-AB62-4821-A3AB-27C72FF79D76}">
      <dgm:prSet/>
      <dgm:spPr/>
      <dgm:t>
        <a:bodyPr/>
        <a:lstStyle/>
        <a:p>
          <a:endParaRPr lang="en-NZ"/>
        </a:p>
      </dgm:t>
    </dgm:pt>
    <dgm:pt modelId="{55C06C0C-1AE9-4112-894E-05999B04010D}" type="sibTrans" cxnId="{D474C9A1-AB62-4821-A3AB-27C72FF79D76}">
      <dgm:prSet/>
      <dgm:spPr/>
      <dgm:t>
        <a:bodyPr/>
        <a:lstStyle/>
        <a:p>
          <a:endParaRPr lang="en-NZ"/>
        </a:p>
      </dgm:t>
    </dgm:pt>
    <dgm:pt modelId="{F727422B-82CB-4274-88EA-7AA0531B0E90}">
      <dgm:prSet phldrT="[Text]"/>
      <dgm:spPr/>
      <dgm:t>
        <a:bodyPr/>
        <a:lstStyle/>
        <a:p>
          <a:r>
            <a:rPr lang="en-NZ" dirty="0" smtClean="0"/>
            <a:t>Care in community based residential facilities</a:t>
          </a:r>
          <a:endParaRPr lang="en-NZ" dirty="0"/>
        </a:p>
      </dgm:t>
    </dgm:pt>
    <dgm:pt modelId="{E5946345-8449-492E-9655-11D13A33FDF0}" type="parTrans" cxnId="{8A5BA548-F1A6-46CB-8926-246C53D8E21D}">
      <dgm:prSet/>
      <dgm:spPr/>
      <dgm:t>
        <a:bodyPr/>
        <a:lstStyle/>
        <a:p>
          <a:endParaRPr lang="en-NZ"/>
        </a:p>
      </dgm:t>
    </dgm:pt>
    <dgm:pt modelId="{426F4423-24F9-4984-B75F-60E8183162BA}" type="sibTrans" cxnId="{8A5BA548-F1A6-46CB-8926-246C53D8E21D}">
      <dgm:prSet/>
      <dgm:spPr/>
      <dgm:t>
        <a:bodyPr/>
        <a:lstStyle/>
        <a:p>
          <a:endParaRPr lang="en-NZ"/>
        </a:p>
      </dgm:t>
    </dgm:pt>
    <dgm:pt modelId="{041C2C85-5042-49FE-BB2D-D1CEF5D9FE65}">
      <dgm:prSet phldrT="[Text]"/>
      <dgm:spPr/>
      <dgm:t>
        <a:bodyPr/>
        <a:lstStyle/>
        <a:p>
          <a:r>
            <a:rPr lang="en-NZ" dirty="0" smtClean="0"/>
            <a:t>Care at home with and without special assistance</a:t>
          </a:r>
          <a:endParaRPr lang="en-NZ" dirty="0"/>
        </a:p>
      </dgm:t>
    </dgm:pt>
    <dgm:pt modelId="{74999CA5-AE20-41D6-B49A-225CF8FD2E63}" type="parTrans" cxnId="{06BDD212-3B29-4AB0-820C-FD96E80DA177}">
      <dgm:prSet/>
      <dgm:spPr/>
      <dgm:t>
        <a:bodyPr/>
        <a:lstStyle/>
        <a:p>
          <a:endParaRPr lang="en-NZ"/>
        </a:p>
      </dgm:t>
    </dgm:pt>
    <dgm:pt modelId="{62CF8630-008E-470F-A269-19E2543E1699}" type="sibTrans" cxnId="{06BDD212-3B29-4AB0-820C-FD96E80DA177}">
      <dgm:prSet/>
      <dgm:spPr/>
      <dgm:t>
        <a:bodyPr/>
        <a:lstStyle/>
        <a:p>
          <a:endParaRPr lang="en-NZ"/>
        </a:p>
      </dgm:t>
    </dgm:pt>
    <dgm:pt modelId="{8AA4EA7C-B66D-4950-9821-E869D3CC06C5}" type="pres">
      <dgm:prSet presAssocID="{FEDC3463-8A51-417C-B60D-CC21B36DD9F7}" presName="Name0" presStyleCnt="0">
        <dgm:presLayoutVars>
          <dgm:dir/>
          <dgm:animLvl val="lvl"/>
          <dgm:resizeHandles val="exact"/>
        </dgm:presLayoutVars>
      </dgm:prSet>
      <dgm:spPr/>
    </dgm:pt>
    <dgm:pt modelId="{6425277A-CB23-4135-9548-5672C6768C37}" type="pres">
      <dgm:prSet presAssocID="{93F0C695-96BF-4F1A-9B6A-D1DC520F0568}" presName="Name8" presStyleCnt="0"/>
      <dgm:spPr/>
    </dgm:pt>
    <dgm:pt modelId="{127331C5-9D00-4ED8-954B-E023EED58D52}" type="pres">
      <dgm:prSet presAssocID="{93F0C695-96BF-4F1A-9B6A-D1DC520F0568}" presName="level" presStyleLbl="node1" presStyleIdx="0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4E4E5054-5F56-4B4C-B0C3-91DD48BBBAB1}" type="pres">
      <dgm:prSet presAssocID="{93F0C695-96BF-4F1A-9B6A-D1DC520F0568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7C718C8-882E-4D0F-ACC0-A728A1C7713A}" type="pres">
      <dgm:prSet presAssocID="{F727422B-82CB-4274-88EA-7AA0531B0E90}" presName="Name8" presStyleCnt="0"/>
      <dgm:spPr/>
    </dgm:pt>
    <dgm:pt modelId="{A3E150F9-96DE-4C5D-A6C6-1D405E1F7A74}" type="pres">
      <dgm:prSet presAssocID="{F727422B-82CB-4274-88EA-7AA0531B0E90}" presName="level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BD2A02C4-B478-4377-8C25-65AF54692380}" type="pres">
      <dgm:prSet presAssocID="{F727422B-82CB-4274-88EA-7AA0531B0E90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246F7A73-B0C6-4B54-895A-6A5D0FF4EB08}" type="pres">
      <dgm:prSet presAssocID="{041C2C85-5042-49FE-BB2D-D1CEF5D9FE65}" presName="Name8" presStyleCnt="0"/>
      <dgm:spPr/>
    </dgm:pt>
    <dgm:pt modelId="{67DA5548-00AC-423F-AE88-306C37D065D8}" type="pres">
      <dgm:prSet presAssocID="{041C2C85-5042-49FE-BB2D-D1CEF5D9FE65}" presName="level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  <dgm:pt modelId="{3361D5FA-9128-4DAD-9DAE-14D95C883A14}" type="pres">
      <dgm:prSet presAssocID="{041C2C85-5042-49FE-BB2D-D1CEF5D9FE65}" presName="levelTx" presStyleLbl="revTx" presStyleIdx="0" presStyleCnt="0">
        <dgm:presLayoutVars>
          <dgm:chMax val="1"/>
          <dgm:bulletEnabled val="1"/>
        </dgm:presLayoutVars>
      </dgm:prSet>
      <dgm:spPr/>
      <dgm:t>
        <a:bodyPr/>
        <a:lstStyle/>
        <a:p>
          <a:endParaRPr lang="en-NZ"/>
        </a:p>
      </dgm:t>
    </dgm:pt>
  </dgm:ptLst>
  <dgm:cxnLst>
    <dgm:cxn modelId="{D474C9A1-AB62-4821-A3AB-27C72FF79D76}" srcId="{FEDC3463-8A51-417C-B60D-CC21B36DD9F7}" destId="{93F0C695-96BF-4F1A-9B6A-D1DC520F0568}" srcOrd="0" destOrd="0" parTransId="{6FD8D5B7-FB26-46D0-908A-D593967B75A4}" sibTransId="{55C06C0C-1AE9-4112-894E-05999B04010D}"/>
    <dgm:cxn modelId="{CB4863D0-D797-D841-A0FB-37F8910F0BEE}" type="presOf" srcId="{FEDC3463-8A51-417C-B60D-CC21B36DD9F7}" destId="{8AA4EA7C-B66D-4950-9821-E869D3CC06C5}" srcOrd="0" destOrd="0" presId="urn:microsoft.com/office/officeart/2005/8/layout/pyramid1"/>
    <dgm:cxn modelId="{C89646EA-A820-FA4B-8831-3D864FC038FB}" type="presOf" srcId="{F727422B-82CB-4274-88EA-7AA0531B0E90}" destId="{A3E150F9-96DE-4C5D-A6C6-1D405E1F7A74}" srcOrd="0" destOrd="0" presId="urn:microsoft.com/office/officeart/2005/8/layout/pyramid1"/>
    <dgm:cxn modelId="{06BDD212-3B29-4AB0-820C-FD96E80DA177}" srcId="{FEDC3463-8A51-417C-B60D-CC21B36DD9F7}" destId="{041C2C85-5042-49FE-BB2D-D1CEF5D9FE65}" srcOrd="2" destOrd="0" parTransId="{74999CA5-AE20-41D6-B49A-225CF8FD2E63}" sibTransId="{62CF8630-008E-470F-A269-19E2543E1699}"/>
    <dgm:cxn modelId="{BAF6D141-8882-D140-B934-D1C1E8AF4319}" type="presOf" srcId="{93F0C695-96BF-4F1A-9B6A-D1DC520F0568}" destId="{4E4E5054-5F56-4B4C-B0C3-91DD48BBBAB1}" srcOrd="1" destOrd="0" presId="urn:microsoft.com/office/officeart/2005/8/layout/pyramid1"/>
    <dgm:cxn modelId="{8A5BA548-F1A6-46CB-8926-246C53D8E21D}" srcId="{FEDC3463-8A51-417C-B60D-CC21B36DD9F7}" destId="{F727422B-82CB-4274-88EA-7AA0531B0E90}" srcOrd="1" destOrd="0" parTransId="{E5946345-8449-492E-9655-11D13A33FDF0}" sibTransId="{426F4423-24F9-4984-B75F-60E8183162BA}"/>
    <dgm:cxn modelId="{31AEB0D2-70D8-E141-A682-B2D1290D16E8}" type="presOf" srcId="{F727422B-82CB-4274-88EA-7AA0531B0E90}" destId="{BD2A02C4-B478-4377-8C25-65AF54692380}" srcOrd="1" destOrd="0" presId="urn:microsoft.com/office/officeart/2005/8/layout/pyramid1"/>
    <dgm:cxn modelId="{2193206D-727A-F84F-AECE-31ED63999282}" type="presOf" srcId="{93F0C695-96BF-4F1A-9B6A-D1DC520F0568}" destId="{127331C5-9D00-4ED8-954B-E023EED58D52}" srcOrd="0" destOrd="0" presId="urn:microsoft.com/office/officeart/2005/8/layout/pyramid1"/>
    <dgm:cxn modelId="{2048D4ED-C4C2-BB47-AFB9-B5D98898D93D}" type="presOf" srcId="{041C2C85-5042-49FE-BB2D-D1CEF5D9FE65}" destId="{3361D5FA-9128-4DAD-9DAE-14D95C883A14}" srcOrd="1" destOrd="0" presId="urn:microsoft.com/office/officeart/2005/8/layout/pyramid1"/>
    <dgm:cxn modelId="{4ACC5DEB-FCD6-624D-8FF1-C9F0E4315FE4}" type="presOf" srcId="{041C2C85-5042-49FE-BB2D-D1CEF5D9FE65}" destId="{67DA5548-00AC-423F-AE88-306C37D065D8}" srcOrd="0" destOrd="0" presId="urn:microsoft.com/office/officeart/2005/8/layout/pyramid1"/>
    <dgm:cxn modelId="{0B51E088-7157-F24E-9D4F-1DC56F3D4CF2}" type="presParOf" srcId="{8AA4EA7C-B66D-4950-9821-E869D3CC06C5}" destId="{6425277A-CB23-4135-9548-5672C6768C37}" srcOrd="0" destOrd="0" presId="urn:microsoft.com/office/officeart/2005/8/layout/pyramid1"/>
    <dgm:cxn modelId="{A2FE8429-B226-3446-9A28-DA099EAE9C50}" type="presParOf" srcId="{6425277A-CB23-4135-9548-5672C6768C37}" destId="{127331C5-9D00-4ED8-954B-E023EED58D52}" srcOrd="0" destOrd="0" presId="urn:microsoft.com/office/officeart/2005/8/layout/pyramid1"/>
    <dgm:cxn modelId="{62D98F54-F94E-7A4B-B27F-A90FD8727E05}" type="presParOf" srcId="{6425277A-CB23-4135-9548-5672C6768C37}" destId="{4E4E5054-5F56-4B4C-B0C3-91DD48BBBAB1}" srcOrd="1" destOrd="0" presId="urn:microsoft.com/office/officeart/2005/8/layout/pyramid1"/>
    <dgm:cxn modelId="{1A96B404-1F5B-BA45-A44E-70FA507BE221}" type="presParOf" srcId="{8AA4EA7C-B66D-4950-9821-E869D3CC06C5}" destId="{37C718C8-882E-4D0F-ACC0-A728A1C7713A}" srcOrd="1" destOrd="0" presId="urn:microsoft.com/office/officeart/2005/8/layout/pyramid1"/>
    <dgm:cxn modelId="{90F77EA0-78A6-CD44-81EA-A934CA236DE3}" type="presParOf" srcId="{37C718C8-882E-4D0F-ACC0-A728A1C7713A}" destId="{A3E150F9-96DE-4C5D-A6C6-1D405E1F7A74}" srcOrd="0" destOrd="0" presId="urn:microsoft.com/office/officeart/2005/8/layout/pyramid1"/>
    <dgm:cxn modelId="{BE127E62-6CE0-EE48-B484-B5F9A7A1DD70}" type="presParOf" srcId="{37C718C8-882E-4D0F-ACC0-A728A1C7713A}" destId="{BD2A02C4-B478-4377-8C25-65AF54692380}" srcOrd="1" destOrd="0" presId="urn:microsoft.com/office/officeart/2005/8/layout/pyramid1"/>
    <dgm:cxn modelId="{1292EB80-9A53-CF47-A981-F9CAD286FDF9}" type="presParOf" srcId="{8AA4EA7C-B66D-4950-9821-E869D3CC06C5}" destId="{246F7A73-B0C6-4B54-895A-6A5D0FF4EB08}" srcOrd="2" destOrd="0" presId="urn:microsoft.com/office/officeart/2005/8/layout/pyramid1"/>
    <dgm:cxn modelId="{001C2D91-6550-9440-BBFA-F3624A84990C}" type="presParOf" srcId="{246F7A73-B0C6-4B54-895A-6A5D0FF4EB08}" destId="{67DA5548-00AC-423F-AE88-306C37D065D8}" srcOrd="0" destOrd="0" presId="urn:microsoft.com/office/officeart/2005/8/layout/pyramid1"/>
    <dgm:cxn modelId="{960B12F9-398C-0745-90BA-BB96872F714D}" type="presParOf" srcId="{246F7A73-B0C6-4B54-895A-6A5D0FF4EB08}" destId="{3361D5FA-9128-4DAD-9DAE-14D95C883A14}" srcOrd="1" destOrd="0" presId="urn:microsoft.com/office/officeart/2005/8/layout/pyramid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yramid1">
  <dgm:title val=""/>
  <dgm:desc val=""/>
  <dgm:catLst>
    <dgm:cat type="pyramid" pri="1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pyra">
          <dgm:param type="linDir" val="fromB"/>
          <dgm:param type="txDir" val="fromT"/>
          <dgm:param type="pyraAcctPos" val="aft"/>
          <dgm:param type="pyraAcctTxMar" val="step"/>
          <dgm:param type="pyraAcctBkgdNode" val="acctBkgd"/>
          <dgm:param type="pyraAcctTxNode" val="acctTx"/>
          <dgm:param type="pyraLvlNode" val="level"/>
        </dgm:alg>
      </dgm:if>
      <dgm:else name="Name3">
        <dgm:alg type="pyra">
          <dgm:param type="linDir" val="fromB"/>
          <dgm:param type="txDir" val="fromT"/>
          <dgm:param type="pyraAcctPos" val="bef"/>
          <dgm:param type="pyraAcctTxMar" val="step"/>
          <dgm:param type="pyraAcctBkgdNode" val="acctBkgd"/>
          <dgm:param type="pyraAcctTxNode" val="acctTx"/>
          <dgm:param type="pyraLvlNode" val="level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ptType="all node" func="maxDepth" op="gte" val="2">
        <dgm:constrLst>
          <dgm:constr type="primFontSz" for="des" forName="levelTx" op="equ"/>
          <dgm:constr type="secFontSz" for="des" forName="acctTx" op="equ"/>
          <dgm:constr type="pyraAcctRatio" val="0.32"/>
        </dgm:constrLst>
      </dgm:if>
      <dgm:else name="Name6">
        <dgm:constrLst>
          <dgm:constr type="primFontSz" for="des" forName="levelTx" op="equ"/>
          <dgm:constr type="secFontSz" for="des" forName="acctTx" op="equ"/>
          <dgm:constr type="pyraAcctRatio"/>
        </dgm:constrLst>
      </dgm:else>
    </dgm:choose>
    <dgm:ruleLst/>
    <dgm:forEach name="Name7" axis="ch" ptType="node">
      <dgm:layoutNode name="Name8">
        <dgm:alg type="composite">
          <dgm:param type="horzAlign" val="none"/>
        </dgm:alg>
        <dgm:shape xmlns:r="http://schemas.openxmlformats.org/officeDocument/2006/relationships" r:blip="">
          <dgm:adjLst/>
        </dgm:shape>
        <dgm:presOf/>
        <dgm:choose name="Name9">
          <dgm:if name="Name10" axis="self" ptType="node" func="pos" op="equ" val="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/>
              <dgm:constr type="h" for="ch" forName="levelTx" refType="h" refFor="ch" refForName="level"/>
            </dgm:constrLst>
          </dgm:if>
          <dgm:else name="Name11">
            <dgm:constrLst>
              <dgm:constr type="ctrX" for="ch" forName="acctBkgd" val="1"/>
              <dgm:constr type="ctrY" for="ch" forName="acctBkgd" val="1"/>
              <dgm:constr type="w" for="ch" forName="acctBkgd" val="1"/>
              <dgm:constr type="h" for="ch" forName="acctBkgd" val="1"/>
              <dgm:constr type="ctrX" for="ch" forName="acctTx" val="1"/>
              <dgm:constr type="ctrY" for="ch" forName="acctTx" val="1"/>
              <dgm:constr type="w" for="ch" forName="acctTx" val="1"/>
              <dgm:constr type="h" for="ch" forName="acctTx" val="1"/>
              <dgm:constr type="ctrX" for="ch" forName="level" val="1"/>
              <dgm:constr type="ctrY" for="ch" forName="level" val="1"/>
              <dgm:constr type="w" for="ch" forName="level" val="1"/>
              <dgm:constr type="h" for="ch" forName="level" val="1"/>
              <dgm:constr type="ctrX" for="ch" forName="levelTx" refType="ctrX" refFor="ch" refForName="level"/>
              <dgm:constr type="ctrY" for="ch" forName="levelTx" refType="ctrY" refFor="ch" refForName="level"/>
              <dgm:constr type="w" for="ch" forName="levelTx" refType="w" refFor="ch" refForName="level" fact="0.65"/>
              <dgm:constr type="h" for="ch" forName="levelTx" refType="h" refFor="ch" refForName="level"/>
            </dgm:constrLst>
          </dgm:else>
        </dgm:choose>
        <dgm:ruleLst/>
        <dgm:choose name="Name12">
          <dgm:if name="Name13" axis="ch" ptType="node" func="cnt" op="gte" val="1">
            <dgm:layoutNode name="acctBkgd" styleLbl="alignAcc1">
              <dgm:alg type="sp"/>
              <dgm:shape xmlns:r="http://schemas.openxmlformats.org/officeDocument/2006/relationships" type="nonIsoscelesTrapezoid" r:blip="">
                <dgm:adjLst/>
              </dgm:shape>
              <dgm:presOf axis="des" ptType="node"/>
              <dgm:constrLst/>
              <dgm:ruleLst/>
            </dgm:layoutNode>
            <dgm:layoutNode name="acctTx" styleLbl="alignAcc1">
              <dgm:varLst>
                <dgm:bulletEnabled val="1"/>
              </dgm:varLst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type="nonIsoscelesTrapezoid" r:blip="" hideGeom="1">
                <dgm:adjLst/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3"/>
                <dgm:constr type="bMarg" refType="secFontSz" fact="0.3"/>
                <dgm:constr type="lMarg" refType="secFontSz" fact="0.3"/>
                <dgm:constr type="rMarg" refType="secFontSz" fact="0.3"/>
              </dgm:constrLst>
              <dgm:ruleLst>
                <dgm:rule type="secFontSz" val="5" fact="NaN" max="NaN"/>
              </dgm:ruleLst>
            </dgm:layoutNode>
          </dgm:if>
          <dgm:else name="Name14"/>
        </dgm:choose>
        <dgm:layoutNode name="level">
          <dgm:varLst>
            <dgm:chMax val="1"/>
            <dgm:bulletEnabled val="1"/>
          </dgm:varLst>
          <dgm:alg type="sp"/>
          <dgm:shape xmlns:r="http://schemas.openxmlformats.org/officeDocument/2006/relationships" type="trapezoid" r:blip="">
            <dgm:adjLst/>
          </dgm:shape>
          <dgm:presOf axis="self"/>
          <dgm:constrLst>
            <dgm:constr type="h" val="500"/>
            <dgm:constr type="w" val="1"/>
          </dgm:constrLst>
          <dgm:ruleLst/>
        </dgm:layoutNode>
        <dgm:layoutNode name="levelTx" styleLbl="revTx">
          <dgm:varLst>
            <dgm:chMax val="1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AU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95347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83755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83245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1676759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81527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8682647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33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92212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38684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290616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0556894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790927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69859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89968952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5389494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86550" y="274638"/>
            <a:ext cx="207645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7695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81147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987434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08781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9913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39931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35162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2503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9741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AU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F0994A5-BA0D-2046-8184-CFF9F120F375}" type="datetimeFigureOut">
              <a:rPr lang="en-US" smtClean="0"/>
              <a:t>8/16/2013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BE5CD-DCFA-0D4D-A0D0-6FAF0A88575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33010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334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pic>
        <p:nvPicPr>
          <p:cNvPr id="1033" name="Picture 9"/>
          <p:cNvPicPr>
            <a:picLocks noChangeAspect="1" noChangeArrowheads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889625"/>
            <a:ext cx="9144000" cy="968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6473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wmf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hyperlink" Target="http://www.healthworkforce.govt.nz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9" name="Rectangle 293"/>
          <p:cNvSpPr>
            <a:spLocks noChangeArrowheads="1"/>
          </p:cNvSpPr>
          <p:nvPr/>
        </p:nvSpPr>
        <p:spPr bwMode="auto">
          <a:xfrm>
            <a:off x="3200400" y="1143000"/>
            <a:ext cx="5030788" cy="1835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5770" tIns="47886" rIns="95770" bIns="47886"/>
          <a:lstStyle>
            <a:lvl1pPr defTabSz="957263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77875" indent="-298450" defTabSz="957263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96975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76400" indent="-239713" defTabSz="957263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154238" indent="-238125" defTabSz="957263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6114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30686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5258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983038" indent="-238125" defTabSz="957263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3400" smtClean="0">
                <a:solidFill>
                  <a:srgbClr val="000000"/>
                </a:solidFill>
              </a:rPr>
              <a:t>Prof Des Gorman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1900" smtClean="0">
                <a:solidFill>
                  <a:srgbClr val="000000"/>
                </a:solidFill>
              </a:rPr>
              <a:t>Professor of Medicine &amp; Associate Dean </a:t>
            </a:r>
          </a:p>
          <a:p>
            <a:pPr fontAlgn="base">
              <a:spcBef>
                <a:spcPct val="20000"/>
              </a:spcBef>
              <a:spcAft>
                <a:spcPct val="0"/>
              </a:spcAft>
            </a:pPr>
            <a:r>
              <a:rPr lang="en-US" altLang="en-US" sz="1900" smtClean="0">
                <a:solidFill>
                  <a:srgbClr val="000000"/>
                </a:solidFill>
              </a:rPr>
              <a:t>University of Auckland’s Faculty of Medical &amp; Health Sciences </a:t>
            </a:r>
          </a:p>
        </p:txBody>
      </p:sp>
      <p:pic>
        <p:nvPicPr>
          <p:cNvPr id="16398" name="Picture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0600" y="1143000"/>
            <a:ext cx="1828800" cy="2133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99" name="Picture 1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51"/>
          <a:stretch>
            <a:fillRect/>
          </a:stretch>
        </p:blipFill>
        <p:spPr bwMode="auto">
          <a:xfrm>
            <a:off x="533400" y="4343400"/>
            <a:ext cx="8077200" cy="635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89493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Themes and principles underlying the 2013/2014 HWNZ work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 smtClean="0"/>
              <a:t>Implementing and improving on an accountable, transparent and (as much as is possible) contestable purchasing process.</a:t>
            </a:r>
          </a:p>
          <a:p>
            <a:pPr marL="514350" indent="-514350">
              <a:buAutoNum type="arabicPeriod"/>
            </a:pPr>
            <a:r>
              <a:rPr lang="en-US" dirty="0" smtClean="0"/>
              <a:t>Creating and maintaining an environment in which (disruptive) innovations are business as usual.</a:t>
            </a:r>
          </a:p>
          <a:p>
            <a:pPr marL="514350" indent="-514350">
              <a:buAutoNum type="arabicPeriod"/>
            </a:pPr>
            <a:r>
              <a:rPr lang="en-US" dirty="0" smtClean="0"/>
              <a:t>Improving the standard of clinician leadership and health system intelligence.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5626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Themes and principles underlying the 2013/2014 HWNZ work plan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Ensuring that the “systems” for health workforce training are fit for purpose and sustainable</a:t>
            </a:r>
            <a:r>
              <a:rPr lang="en-US" dirty="0" smtClean="0"/>
              <a:t>.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Preferential investment in the healthcare workforce necessary to underpin national health targets and priorities.</a:t>
            </a:r>
            <a:endParaRPr lang="en-AU" dirty="0"/>
          </a:p>
          <a:p>
            <a:pPr marL="514350" indent="-514350">
              <a:buFont typeface="Arial"/>
              <a:buAutoNum type="arabicPeriod" startAt="4"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6074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Themes and principles underlying the 2013/2014 HWNZ work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6"/>
            </a:pPr>
            <a:r>
              <a:rPr lang="en-US" dirty="0"/>
              <a:t>Preferential investment in practitioners with a general scope of practice and a shift in investment to community-based healthcare workforces.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50020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Healthcare Triple Aim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Don Berwick and the IHI.</a:t>
            </a:r>
          </a:p>
          <a:p>
            <a:r>
              <a:rPr lang="en-US" dirty="0"/>
              <a:t>Increased employment of optometrists in glaucoma and macular degeneration </a:t>
            </a:r>
            <a:r>
              <a:rPr lang="en-US" dirty="0" smtClean="0"/>
              <a:t>healthcare as </a:t>
            </a:r>
            <a:r>
              <a:rPr lang="en-US" dirty="0"/>
              <a:t>an exemplar of the H</a:t>
            </a:r>
            <a:r>
              <a:rPr lang="en-US" dirty="0" smtClean="0"/>
              <a:t>ealthcare Triple Aim </a:t>
            </a:r>
            <a:r>
              <a:rPr lang="en-US" dirty="0"/>
              <a:t>in practice.</a:t>
            </a:r>
          </a:p>
        </p:txBody>
      </p:sp>
    </p:spTree>
    <p:extLst>
      <p:ext uri="{BB962C8B-B14F-4D97-AF65-F5344CB8AC3E}">
        <p14:creationId xmlns:p14="http://schemas.microsoft.com/office/powerpoint/2010/main" val="2749980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purchasing process</a:t>
            </a:r>
            <a:endParaRPr lang="en-US" b="1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HWNZ has: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a</a:t>
            </a:r>
            <a:r>
              <a:rPr lang="en-US" dirty="0" smtClean="0"/>
              <a:t>n oversight responsibility for “cradle to grave” planning of the entire healthcare and disability workforce; and</a:t>
            </a:r>
          </a:p>
          <a:p>
            <a:pPr marL="457200" indent="-457200">
              <a:buAutoNum type="arabicPeriod"/>
            </a:pPr>
            <a:r>
              <a:rPr lang="en-US" dirty="0" smtClean="0"/>
              <a:t>funding to purchase </a:t>
            </a:r>
            <a:r>
              <a:rPr lang="en-US" dirty="0"/>
              <a:t>postgraduate </a:t>
            </a:r>
            <a:r>
              <a:rPr lang="en-US" dirty="0" smtClean="0"/>
              <a:t>healthcare workforce education</a:t>
            </a:r>
            <a:r>
              <a:rPr lang="en-US" dirty="0"/>
              <a:t>.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dirty="0" smtClean="0"/>
              <a:t>HWNZ does not have: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pPr marL="457200" indent="-457200">
              <a:buAutoNum type="arabicPeriod"/>
            </a:pPr>
            <a:r>
              <a:rPr lang="en-US" dirty="0"/>
              <a:t>f</a:t>
            </a:r>
            <a:r>
              <a:rPr lang="en-US" dirty="0" smtClean="0"/>
              <a:t>unding to purchase undergraduate healthcare workforce education; or</a:t>
            </a:r>
          </a:p>
          <a:p>
            <a:pPr marL="457200" indent="-457200">
              <a:buAutoNum type="arabicPeriod"/>
            </a:pPr>
            <a:r>
              <a:rPr lang="en-US" dirty="0"/>
              <a:t>a</a:t>
            </a:r>
            <a:r>
              <a:rPr lang="en-US" dirty="0" smtClean="0"/>
              <a:t>n employment or healthcare provision </a:t>
            </a:r>
            <a:r>
              <a:rPr lang="en-US" dirty="0"/>
              <a:t>role.</a:t>
            </a:r>
          </a:p>
        </p:txBody>
      </p:sp>
    </p:spTree>
    <p:extLst>
      <p:ext uri="{BB962C8B-B14F-4D97-AF65-F5344CB8AC3E}">
        <p14:creationId xmlns:p14="http://schemas.microsoft.com/office/powerpoint/2010/main" val="2337766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purchasing process</a:t>
            </a:r>
            <a:endParaRPr lang="en-US" b="1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Up until 2009: “bulk funding” of DHBs by the CTA.</a:t>
            </a:r>
          </a:p>
          <a:p>
            <a:r>
              <a:rPr lang="en-US" dirty="0" smtClean="0"/>
              <a:t>2009-2012: transition to a new funding model.</a:t>
            </a:r>
          </a:p>
          <a:p>
            <a:r>
              <a:rPr lang="en-US" dirty="0" smtClean="0"/>
              <a:t>2012 onward: an accountable, transparent and contestable purchasing process.</a:t>
            </a:r>
          </a:p>
        </p:txBody>
      </p:sp>
    </p:spTree>
    <p:extLst>
      <p:ext uri="{BB962C8B-B14F-4D97-AF65-F5344CB8AC3E}">
        <p14:creationId xmlns:p14="http://schemas.microsoft.com/office/powerpoint/2010/main" val="2398882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The purchasing process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2012 onward: an accountable, transparent and contestable purchasing process.</a:t>
            </a:r>
          </a:p>
          <a:p>
            <a:pPr lvl="1"/>
            <a:r>
              <a:rPr lang="en-US" dirty="0" smtClean="0"/>
              <a:t>70% upfront on agreement of trainee numbers, appropriate service and workforce plans, and </a:t>
            </a:r>
            <a:r>
              <a:rPr lang="en-US" dirty="0"/>
              <a:t>necessary</a:t>
            </a:r>
            <a:r>
              <a:rPr lang="en-US" dirty="0" smtClean="0"/>
              <a:t> support resources.</a:t>
            </a:r>
          </a:p>
          <a:p>
            <a:pPr lvl="1"/>
            <a:r>
              <a:rPr lang="en-US" dirty="0"/>
              <a:t>20% six months later </a:t>
            </a:r>
            <a:r>
              <a:rPr lang="en-US" dirty="0" smtClean="0"/>
              <a:t>based on performance (recruitment </a:t>
            </a:r>
            <a:r>
              <a:rPr lang="en-US" dirty="0"/>
              <a:t>of agreed </a:t>
            </a:r>
            <a:r>
              <a:rPr lang="en-US" dirty="0" smtClean="0"/>
              <a:t>trainee numbers, trainee </a:t>
            </a:r>
            <a:r>
              <a:rPr lang="en-US" dirty="0"/>
              <a:t>and professional body </a:t>
            </a:r>
            <a:r>
              <a:rPr lang="en-US" dirty="0" smtClean="0"/>
              <a:t>satisfaction).</a:t>
            </a:r>
          </a:p>
          <a:p>
            <a:pPr lvl="1"/>
            <a:r>
              <a:rPr lang="en-US" dirty="0"/>
              <a:t>10% contestable for critical and vulnerable workforce investment.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5692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 origins of the second and third themes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NZIER (2013) conservatively predicts 8% </a:t>
            </a:r>
            <a:r>
              <a:rPr lang="en-US" i="1" dirty="0" smtClean="0"/>
              <a:t>per annum</a:t>
            </a:r>
            <a:r>
              <a:rPr lang="en-US" dirty="0" smtClean="0"/>
              <a:t> growth in the costs of healthcare in New Zealand over the next decade.  </a:t>
            </a:r>
          </a:p>
          <a:p>
            <a:pPr lvl="1"/>
            <a:r>
              <a:rPr lang="en-US" dirty="0" smtClean="0"/>
              <a:t>The two major drivers are the ageing of the community and the cost of recruiting and retaining an also ageing healthcare and disability workforce to meet that demand.</a:t>
            </a:r>
          </a:p>
          <a:p>
            <a:r>
              <a:rPr lang="en-US" dirty="0"/>
              <a:t>The </a:t>
            </a:r>
            <a:r>
              <a:rPr lang="en-US" i="1" dirty="0"/>
              <a:t>status quo </a:t>
            </a:r>
            <a:r>
              <a:rPr lang="en-US" dirty="0"/>
              <a:t>of healthcare models and service configurations is not a tenable response to this challenge.</a:t>
            </a:r>
          </a:p>
        </p:txBody>
      </p:sp>
    </p:spTree>
    <p:extLst>
      <p:ext uri="{BB962C8B-B14F-4D97-AF65-F5344CB8AC3E}">
        <p14:creationId xmlns:p14="http://schemas.microsoft.com/office/powerpoint/2010/main" val="13011260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ChangeArrowheads="1"/>
          </p:cNvSpPr>
          <p:nvPr/>
        </p:nvSpPr>
        <p:spPr bwMode="auto">
          <a:xfrm>
            <a:off x="0" y="241300"/>
            <a:ext cx="9143999" cy="990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 algn="ctr">
              <a:lnSpc>
                <a:spcPct val="82000"/>
              </a:lnSpc>
            </a:pPr>
            <a:r>
              <a:rPr lang="en-NZ" sz="3200" b="1" baseline="0" dirty="0"/>
              <a:t>NZIER (2005) </a:t>
            </a:r>
            <a:br>
              <a:rPr lang="en-NZ" sz="3200" b="1" baseline="0" dirty="0"/>
            </a:br>
            <a:r>
              <a:rPr lang="en-NZ" b="1" baseline="0" dirty="0">
                <a:cs typeface="Arial" charset="0"/>
              </a:rPr>
              <a:t>NZ Population Projections by Age Cohort</a:t>
            </a:r>
            <a:br>
              <a:rPr lang="en-NZ" b="1" baseline="0" dirty="0">
                <a:cs typeface="Arial" charset="0"/>
              </a:rPr>
            </a:br>
            <a:r>
              <a:rPr lang="en-NZ" b="1" baseline="0" dirty="0">
                <a:cs typeface="Arial" charset="0"/>
              </a:rPr>
              <a:t>(Assuming medium population growth)</a:t>
            </a:r>
            <a:endParaRPr lang="en-GB" b="1" baseline="0" dirty="0">
              <a:cs typeface="Arial" charset="0"/>
            </a:endParaRPr>
          </a:p>
        </p:txBody>
      </p:sp>
      <p:sp>
        <p:nvSpPr>
          <p:cNvPr id="4" name="Rectangle 6"/>
          <p:cNvSpPr>
            <a:spLocks noChangeArrowheads="1"/>
          </p:cNvSpPr>
          <p:nvPr/>
        </p:nvSpPr>
        <p:spPr bwMode="auto">
          <a:xfrm>
            <a:off x="2190750" y="1966913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endParaRPr lang="en-NZ"/>
          </a:p>
        </p:txBody>
      </p:sp>
      <p:sp>
        <p:nvSpPr>
          <p:cNvPr id="5" name="Rectangle 7"/>
          <p:cNvSpPr>
            <a:spLocks noChangeArrowheads="1"/>
          </p:cNvSpPr>
          <p:nvPr/>
        </p:nvSpPr>
        <p:spPr bwMode="auto">
          <a:xfrm>
            <a:off x="1652588" y="1824038"/>
            <a:ext cx="6567487" cy="3798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" name="Rectangle 8"/>
          <p:cNvSpPr>
            <a:spLocks noChangeArrowheads="1"/>
          </p:cNvSpPr>
          <p:nvPr/>
        </p:nvSpPr>
        <p:spPr bwMode="auto">
          <a:xfrm>
            <a:off x="1652588" y="1824038"/>
            <a:ext cx="6567487" cy="379888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" name="Rectangle 9"/>
          <p:cNvSpPr>
            <a:spLocks noChangeArrowheads="1"/>
          </p:cNvSpPr>
          <p:nvPr/>
        </p:nvSpPr>
        <p:spPr bwMode="auto">
          <a:xfrm>
            <a:off x="1677988" y="2398713"/>
            <a:ext cx="98425" cy="32242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" name="Rectangle 10"/>
          <p:cNvSpPr>
            <a:spLocks noChangeArrowheads="1"/>
          </p:cNvSpPr>
          <p:nvPr/>
        </p:nvSpPr>
        <p:spPr bwMode="auto">
          <a:xfrm>
            <a:off x="2024063" y="2339975"/>
            <a:ext cx="98425" cy="32829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" name="Rectangle 11"/>
          <p:cNvSpPr>
            <a:spLocks noChangeArrowheads="1"/>
          </p:cNvSpPr>
          <p:nvPr/>
        </p:nvSpPr>
        <p:spPr bwMode="auto">
          <a:xfrm>
            <a:off x="2370138" y="2347913"/>
            <a:ext cx="98425" cy="32750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0" name="Rectangle 12"/>
          <p:cNvSpPr>
            <a:spLocks noChangeArrowheads="1"/>
          </p:cNvSpPr>
          <p:nvPr/>
        </p:nvSpPr>
        <p:spPr bwMode="auto">
          <a:xfrm>
            <a:off x="2714625" y="2668588"/>
            <a:ext cx="100013" cy="29543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1" name="Rectangle 13"/>
          <p:cNvSpPr>
            <a:spLocks noChangeArrowheads="1"/>
          </p:cNvSpPr>
          <p:nvPr/>
        </p:nvSpPr>
        <p:spPr bwMode="auto">
          <a:xfrm>
            <a:off x="3060700" y="2933700"/>
            <a:ext cx="98425" cy="2689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2" name="Rectangle 14"/>
          <p:cNvSpPr>
            <a:spLocks noChangeArrowheads="1"/>
          </p:cNvSpPr>
          <p:nvPr/>
        </p:nvSpPr>
        <p:spPr bwMode="auto">
          <a:xfrm>
            <a:off x="3405188" y="2957513"/>
            <a:ext cx="98425" cy="26654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3" name="Rectangle 15"/>
          <p:cNvSpPr>
            <a:spLocks noChangeArrowheads="1"/>
          </p:cNvSpPr>
          <p:nvPr/>
        </p:nvSpPr>
        <p:spPr bwMode="auto">
          <a:xfrm>
            <a:off x="3751263" y="2671763"/>
            <a:ext cx="98425" cy="29511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4" name="Rectangle 16"/>
          <p:cNvSpPr>
            <a:spLocks noChangeArrowheads="1"/>
          </p:cNvSpPr>
          <p:nvPr/>
        </p:nvSpPr>
        <p:spPr bwMode="auto">
          <a:xfrm>
            <a:off x="4097338" y="2554288"/>
            <a:ext cx="98425" cy="3068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443413" y="2679700"/>
            <a:ext cx="98425" cy="294322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4787900" y="3051175"/>
            <a:ext cx="100013" cy="25717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5133975" y="3232150"/>
            <a:ext cx="98425" cy="23907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5480050" y="3787775"/>
            <a:ext cx="98425" cy="18351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9" name="Rectangle 21"/>
          <p:cNvSpPr>
            <a:spLocks noChangeArrowheads="1"/>
          </p:cNvSpPr>
          <p:nvPr/>
        </p:nvSpPr>
        <p:spPr bwMode="auto">
          <a:xfrm>
            <a:off x="5826125" y="4062413"/>
            <a:ext cx="98425" cy="15605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0" name="Rectangle 22"/>
          <p:cNvSpPr>
            <a:spLocks noChangeArrowheads="1"/>
          </p:cNvSpPr>
          <p:nvPr/>
        </p:nvSpPr>
        <p:spPr bwMode="auto">
          <a:xfrm>
            <a:off x="6172200" y="4359275"/>
            <a:ext cx="98425" cy="12636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1" name="Rectangle 23"/>
          <p:cNvSpPr>
            <a:spLocks noChangeArrowheads="1"/>
          </p:cNvSpPr>
          <p:nvPr/>
        </p:nvSpPr>
        <p:spPr bwMode="auto">
          <a:xfrm>
            <a:off x="6516688" y="4462463"/>
            <a:ext cx="100012" cy="116046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2" name="Rectangle 24"/>
          <p:cNvSpPr>
            <a:spLocks noChangeArrowheads="1"/>
          </p:cNvSpPr>
          <p:nvPr/>
        </p:nvSpPr>
        <p:spPr bwMode="auto">
          <a:xfrm>
            <a:off x="6861175" y="4695825"/>
            <a:ext cx="100013" cy="9271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3" name="Rectangle 25"/>
          <p:cNvSpPr>
            <a:spLocks noChangeArrowheads="1"/>
          </p:cNvSpPr>
          <p:nvPr/>
        </p:nvSpPr>
        <p:spPr bwMode="auto">
          <a:xfrm>
            <a:off x="7207250" y="5024438"/>
            <a:ext cx="98425" cy="59848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4" name="Rectangle 26"/>
          <p:cNvSpPr>
            <a:spLocks noChangeArrowheads="1"/>
          </p:cNvSpPr>
          <p:nvPr/>
        </p:nvSpPr>
        <p:spPr bwMode="auto">
          <a:xfrm>
            <a:off x="7553325" y="5292725"/>
            <a:ext cx="98425" cy="330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5" name="Rectangle 27"/>
          <p:cNvSpPr>
            <a:spLocks noChangeArrowheads="1"/>
          </p:cNvSpPr>
          <p:nvPr/>
        </p:nvSpPr>
        <p:spPr bwMode="auto">
          <a:xfrm>
            <a:off x="7899400" y="5476875"/>
            <a:ext cx="98425" cy="14605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6" name="Rectangle 28"/>
          <p:cNvSpPr>
            <a:spLocks noChangeArrowheads="1"/>
          </p:cNvSpPr>
          <p:nvPr/>
        </p:nvSpPr>
        <p:spPr bwMode="auto">
          <a:xfrm>
            <a:off x="1776413" y="2606675"/>
            <a:ext cx="98425" cy="301625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7" name="Rectangle 29"/>
          <p:cNvSpPr>
            <a:spLocks noChangeArrowheads="1"/>
          </p:cNvSpPr>
          <p:nvPr/>
        </p:nvSpPr>
        <p:spPr bwMode="auto">
          <a:xfrm>
            <a:off x="2122488" y="2470150"/>
            <a:ext cx="98425" cy="31527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8" name="Rectangle 30"/>
          <p:cNvSpPr>
            <a:spLocks noChangeArrowheads="1"/>
          </p:cNvSpPr>
          <p:nvPr/>
        </p:nvSpPr>
        <p:spPr bwMode="auto">
          <a:xfrm>
            <a:off x="2468563" y="2309813"/>
            <a:ext cx="98425" cy="331311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29" name="Rectangle 31"/>
          <p:cNvSpPr>
            <a:spLocks noChangeArrowheads="1"/>
          </p:cNvSpPr>
          <p:nvPr/>
        </p:nvSpPr>
        <p:spPr bwMode="auto">
          <a:xfrm>
            <a:off x="2814638" y="2170113"/>
            <a:ext cx="98425" cy="345281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0" name="Rectangle 32"/>
          <p:cNvSpPr>
            <a:spLocks noChangeArrowheads="1"/>
          </p:cNvSpPr>
          <p:nvPr/>
        </p:nvSpPr>
        <p:spPr bwMode="auto">
          <a:xfrm>
            <a:off x="3159125" y="2281238"/>
            <a:ext cx="98425" cy="3341687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1" name="Rectangle 33"/>
          <p:cNvSpPr>
            <a:spLocks noChangeArrowheads="1"/>
          </p:cNvSpPr>
          <p:nvPr/>
        </p:nvSpPr>
        <p:spPr bwMode="auto">
          <a:xfrm>
            <a:off x="3503613" y="3014663"/>
            <a:ext cx="100012" cy="26082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2" name="Rectangle 34"/>
          <p:cNvSpPr>
            <a:spLocks noChangeArrowheads="1"/>
          </p:cNvSpPr>
          <p:nvPr/>
        </p:nvSpPr>
        <p:spPr bwMode="auto">
          <a:xfrm>
            <a:off x="3849688" y="3086100"/>
            <a:ext cx="98425" cy="253682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3" name="Rectangle 35"/>
          <p:cNvSpPr>
            <a:spLocks noChangeArrowheads="1"/>
          </p:cNvSpPr>
          <p:nvPr/>
        </p:nvSpPr>
        <p:spPr bwMode="auto">
          <a:xfrm>
            <a:off x="4195763" y="2781300"/>
            <a:ext cx="98425" cy="284162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4" name="Rectangle 36"/>
          <p:cNvSpPr>
            <a:spLocks noChangeArrowheads="1"/>
          </p:cNvSpPr>
          <p:nvPr/>
        </p:nvSpPr>
        <p:spPr bwMode="auto">
          <a:xfrm>
            <a:off x="4541838" y="2528888"/>
            <a:ext cx="98425" cy="3094037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5" name="Rectangle 37"/>
          <p:cNvSpPr>
            <a:spLocks noChangeArrowheads="1"/>
          </p:cNvSpPr>
          <p:nvPr/>
        </p:nvSpPr>
        <p:spPr bwMode="auto">
          <a:xfrm>
            <a:off x="4887913" y="2487613"/>
            <a:ext cx="98425" cy="313531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6" name="Rectangle 38"/>
          <p:cNvSpPr>
            <a:spLocks noChangeArrowheads="1"/>
          </p:cNvSpPr>
          <p:nvPr/>
        </p:nvSpPr>
        <p:spPr bwMode="auto">
          <a:xfrm>
            <a:off x="5232400" y="2684463"/>
            <a:ext cx="100013" cy="29384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7" name="Rectangle 39"/>
          <p:cNvSpPr>
            <a:spLocks noChangeArrowheads="1"/>
          </p:cNvSpPr>
          <p:nvPr/>
        </p:nvSpPr>
        <p:spPr bwMode="auto">
          <a:xfrm>
            <a:off x="5578475" y="3117850"/>
            <a:ext cx="98425" cy="25050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8" name="Rectangle 40"/>
          <p:cNvSpPr>
            <a:spLocks noChangeArrowheads="1"/>
          </p:cNvSpPr>
          <p:nvPr/>
        </p:nvSpPr>
        <p:spPr bwMode="auto">
          <a:xfrm>
            <a:off x="5924550" y="3354388"/>
            <a:ext cx="98425" cy="2268537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39" name="Rectangle 41"/>
          <p:cNvSpPr>
            <a:spLocks noChangeArrowheads="1"/>
          </p:cNvSpPr>
          <p:nvPr/>
        </p:nvSpPr>
        <p:spPr bwMode="auto">
          <a:xfrm>
            <a:off x="6270625" y="3932238"/>
            <a:ext cx="98425" cy="1690687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0" name="Rectangle 42"/>
          <p:cNvSpPr>
            <a:spLocks noChangeArrowheads="1"/>
          </p:cNvSpPr>
          <p:nvPr/>
        </p:nvSpPr>
        <p:spPr bwMode="auto">
          <a:xfrm>
            <a:off x="6616700" y="4265613"/>
            <a:ext cx="96838" cy="135731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1" name="Rectangle 43"/>
          <p:cNvSpPr>
            <a:spLocks noChangeArrowheads="1"/>
          </p:cNvSpPr>
          <p:nvPr/>
        </p:nvSpPr>
        <p:spPr bwMode="auto">
          <a:xfrm>
            <a:off x="6961188" y="4619625"/>
            <a:ext cx="98425" cy="1003300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2" name="Rectangle 44"/>
          <p:cNvSpPr>
            <a:spLocks noChangeArrowheads="1"/>
          </p:cNvSpPr>
          <p:nvPr/>
        </p:nvSpPr>
        <p:spPr bwMode="auto">
          <a:xfrm>
            <a:off x="7305675" y="4830763"/>
            <a:ext cx="100013" cy="79216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3" name="Rectangle 45"/>
          <p:cNvSpPr>
            <a:spLocks noChangeArrowheads="1"/>
          </p:cNvSpPr>
          <p:nvPr/>
        </p:nvSpPr>
        <p:spPr bwMode="auto">
          <a:xfrm>
            <a:off x="7651750" y="5138738"/>
            <a:ext cx="100013" cy="484187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4" name="Rectangle 46"/>
          <p:cNvSpPr>
            <a:spLocks noChangeArrowheads="1"/>
          </p:cNvSpPr>
          <p:nvPr/>
        </p:nvSpPr>
        <p:spPr bwMode="auto">
          <a:xfrm>
            <a:off x="7997825" y="5365750"/>
            <a:ext cx="98425" cy="257175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5" name="Rectangle 47"/>
          <p:cNvSpPr>
            <a:spLocks noChangeArrowheads="1"/>
          </p:cNvSpPr>
          <p:nvPr/>
        </p:nvSpPr>
        <p:spPr bwMode="auto">
          <a:xfrm>
            <a:off x="1874838" y="2495550"/>
            <a:ext cx="100012" cy="3127375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6" name="Rectangle 48"/>
          <p:cNvSpPr>
            <a:spLocks noChangeArrowheads="1"/>
          </p:cNvSpPr>
          <p:nvPr/>
        </p:nvSpPr>
        <p:spPr bwMode="auto">
          <a:xfrm>
            <a:off x="2220913" y="2578100"/>
            <a:ext cx="98425" cy="3044825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7" name="Rectangle 49"/>
          <p:cNvSpPr>
            <a:spLocks noChangeArrowheads="1"/>
          </p:cNvSpPr>
          <p:nvPr/>
        </p:nvSpPr>
        <p:spPr bwMode="auto">
          <a:xfrm>
            <a:off x="2566988" y="2570163"/>
            <a:ext cx="98425" cy="3052762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8" name="Rectangle 50"/>
          <p:cNvSpPr>
            <a:spLocks noChangeArrowheads="1"/>
          </p:cNvSpPr>
          <p:nvPr/>
        </p:nvSpPr>
        <p:spPr bwMode="auto">
          <a:xfrm>
            <a:off x="2913063" y="2371725"/>
            <a:ext cx="98425" cy="325120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49" name="Rectangle 51"/>
          <p:cNvSpPr>
            <a:spLocks noChangeArrowheads="1"/>
          </p:cNvSpPr>
          <p:nvPr/>
        </p:nvSpPr>
        <p:spPr bwMode="auto">
          <a:xfrm>
            <a:off x="3257550" y="2370138"/>
            <a:ext cx="98425" cy="3252787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0" name="Rectangle 52"/>
          <p:cNvSpPr>
            <a:spLocks noChangeArrowheads="1"/>
          </p:cNvSpPr>
          <p:nvPr/>
        </p:nvSpPr>
        <p:spPr bwMode="auto">
          <a:xfrm>
            <a:off x="3603625" y="2746375"/>
            <a:ext cx="98425" cy="287655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1" name="Rectangle 53"/>
          <p:cNvSpPr>
            <a:spLocks noChangeArrowheads="1"/>
          </p:cNvSpPr>
          <p:nvPr/>
        </p:nvSpPr>
        <p:spPr bwMode="auto">
          <a:xfrm>
            <a:off x="3948113" y="2690813"/>
            <a:ext cx="100012" cy="2932112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2" name="Rectangle 54"/>
          <p:cNvSpPr>
            <a:spLocks noChangeArrowheads="1"/>
          </p:cNvSpPr>
          <p:nvPr/>
        </p:nvSpPr>
        <p:spPr bwMode="auto">
          <a:xfrm>
            <a:off x="4294188" y="2947988"/>
            <a:ext cx="98425" cy="2674937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3" name="Rectangle 55"/>
          <p:cNvSpPr>
            <a:spLocks noChangeArrowheads="1"/>
          </p:cNvSpPr>
          <p:nvPr/>
        </p:nvSpPr>
        <p:spPr bwMode="auto">
          <a:xfrm>
            <a:off x="4640263" y="3017838"/>
            <a:ext cx="98425" cy="2605087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4" name="Rectangle 56"/>
          <p:cNvSpPr>
            <a:spLocks noChangeArrowheads="1"/>
          </p:cNvSpPr>
          <p:nvPr/>
        </p:nvSpPr>
        <p:spPr bwMode="auto">
          <a:xfrm>
            <a:off x="4986338" y="2771775"/>
            <a:ext cx="98425" cy="285115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5" name="Rectangle 57"/>
          <p:cNvSpPr>
            <a:spLocks noChangeArrowheads="1"/>
          </p:cNvSpPr>
          <p:nvPr/>
        </p:nvSpPr>
        <p:spPr bwMode="auto">
          <a:xfrm>
            <a:off x="5332413" y="2570163"/>
            <a:ext cx="98425" cy="3052762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6" name="Rectangle 58"/>
          <p:cNvSpPr>
            <a:spLocks noChangeArrowheads="1"/>
          </p:cNvSpPr>
          <p:nvPr/>
        </p:nvSpPr>
        <p:spPr bwMode="auto">
          <a:xfrm>
            <a:off x="5676900" y="2581275"/>
            <a:ext cx="100013" cy="304165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7" name="Rectangle 59"/>
          <p:cNvSpPr>
            <a:spLocks noChangeArrowheads="1"/>
          </p:cNvSpPr>
          <p:nvPr/>
        </p:nvSpPr>
        <p:spPr bwMode="auto">
          <a:xfrm>
            <a:off x="6022975" y="2825750"/>
            <a:ext cx="100013" cy="2797175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8" name="Rectangle 60"/>
          <p:cNvSpPr>
            <a:spLocks noChangeArrowheads="1"/>
          </p:cNvSpPr>
          <p:nvPr/>
        </p:nvSpPr>
        <p:spPr bwMode="auto">
          <a:xfrm>
            <a:off x="6369050" y="3298825"/>
            <a:ext cx="98425" cy="232410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59" name="Rectangle 61"/>
          <p:cNvSpPr>
            <a:spLocks noChangeArrowheads="1"/>
          </p:cNvSpPr>
          <p:nvPr/>
        </p:nvSpPr>
        <p:spPr bwMode="auto">
          <a:xfrm>
            <a:off x="6713538" y="3609975"/>
            <a:ext cx="98425" cy="201295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0" name="Rectangle 62"/>
          <p:cNvSpPr>
            <a:spLocks noChangeArrowheads="1"/>
          </p:cNvSpPr>
          <p:nvPr/>
        </p:nvSpPr>
        <p:spPr bwMode="auto">
          <a:xfrm>
            <a:off x="7059613" y="4232275"/>
            <a:ext cx="98425" cy="1390650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1" name="Rectangle 63"/>
          <p:cNvSpPr>
            <a:spLocks noChangeArrowheads="1"/>
          </p:cNvSpPr>
          <p:nvPr/>
        </p:nvSpPr>
        <p:spPr bwMode="auto">
          <a:xfrm>
            <a:off x="7405688" y="4640263"/>
            <a:ext cx="98425" cy="982662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2" name="Rectangle 64"/>
          <p:cNvSpPr>
            <a:spLocks noChangeArrowheads="1"/>
          </p:cNvSpPr>
          <p:nvPr/>
        </p:nvSpPr>
        <p:spPr bwMode="auto">
          <a:xfrm>
            <a:off x="7751763" y="5049838"/>
            <a:ext cx="98425" cy="573087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3" name="Rectangle 65"/>
          <p:cNvSpPr>
            <a:spLocks noChangeArrowheads="1"/>
          </p:cNvSpPr>
          <p:nvPr/>
        </p:nvSpPr>
        <p:spPr bwMode="auto">
          <a:xfrm>
            <a:off x="8096250" y="5200650"/>
            <a:ext cx="100013" cy="422275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4" name="Line 66"/>
          <p:cNvSpPr>
            <a:spLocks noChangeShapeType="1"/>
          </p:cNvSpPr>
          <p:nvPr/>
        </p:nvSpPr>
        <p:spPr bwMode="auto">
          <a:xfrm>
            <a:off x="1652588" y="1824038"/>
            <a:ext cx="1587" cy="37988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5" name="Line 67"/>
          <p:cNvSpPr>
            <a:spLocks noChangeShapeType="1"/>
          </p:cNvSpPr>
          <p:nvPr/>
        </p:nvSpPr>
        <p:spPr bwMode="auto">
          <a:xfrm>
            <a:off x="1652588" y="5622925"/>
            <a:ext cx="508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6" name="Line 68"/>
          <p:cNvSpPr>
            <a:spLocks noChangeShapeType="1"/>
          </p:cNvSpPr>
          <p:nvPr/>
        </p:nvSpPr>
        <p:spPr bwMode="auto">
          <a:xfrm>
            <a:off x="1652588" y="5148263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7" name="Line 69"/>
          <p:cNvSpPr>
            <a:spLocks noChangeShapeType="1"/>
          </p:cNvSpPr>
          <p:nvPr/>
        </p:nvSpPr>
        <p:spPr bwMode="auto">
          <a:xfrm>
            <a:off x="1652588" y="4672013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8" name="Line 70"/>
          <p:cNvSpPr>
            <a:spLocks noChangeShapeType="1"/>
          </p:cNvSpPr>
          <p:nvPr/>
        </p:nvSpPr>
        <p:spPr bwMode="auto">
          <a:xfrm>
            <a:off x="1652588" y="4198938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69" name="Line 71"/>
          <p:cNvSpPr>
            <a:spLocks noChangeShapeType="1"/>
          </p:cNvSpPr>
          <p:nvPr/>
        </p:nvSpPr>
        <p:spPr bwMode="auto">
          <a:xfrm>
            <a:off x="1652588" y="3722688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0" name="Line 72"/>
          <p:cNvSpPr>
            <a:spLocks noChangeShapeType="1"/>
          </p:cNvSpPr>
          <p:nvPr/>
        </p:nvSpPr>
        <p:spPr bwMode="auto">
          <a:xfrm>
            <a:off x="1652588" y="3248025"/>
            <a:ext cx="508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1" name="Line 73"/>
          <p:cNvSpPr>
            <a:spLocks noChangeShapeType="1"/>
          </p:cNvSpPr>
          <p:nvPr/>
        </p:nvSpPr>
        <p:spPr bwMode="auto">
          <a:xfrm>
            <a:off x="1652588" y="2773363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2" name="Line 74"/>
          <p:cNvSpPr>
            <a:spLocks noChangeShapeType="1"/>
          </p:cNvSpPr>
          <p:nvPr/>
        </p:nvSpPr>
        <p:spPr bwMode="auto">
          <a:xfrm>
            <a:off x="1652588" y="2298700"/>
            <a:ext cx="50800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3" name="Line 75"/>
          <p:cNvSpPr>
            <a:spLocks noChangeShapeType="1"/>
          </p:cNvSpPr>
          <p:nvPr/>
        </p:nvSpPr>
        <p:spPr bwMode="auto">
          <a:xfrm>
            <a:off x="1652588" y="1824038"/>
            <a:ext cx="50800" cy="1587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4" name="Line 76"/>
          <p:cNvSpPr>
            <a:spLocks noChangeShapeType="1"/>
          </p:cNvSpPr>
          <p:nvPr/>
        </p:nvSpPr>
        <p:spPr bwMode="auto">
          <a:xfrm>
            <a:off x="1652588" y="5622925"/>
            <a:ext cx="6567487" cy="1588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5" name="Line 77"/>
          <p:cNvSpPr>
            <a:spLocks noChangeShapeType="1"/>
          </p:cNvSpPr>
          <p:nvPr/>
        </p:nvSpPr>
        <p:spPr bwMode="auto">
          <a:xfrm flipV="1">
            <a:off x="165258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6" name="Line 78"/>
          <p:cNvSpPr>
            <a:spLocks noChangeShapeType="1"/>
          </p:cNvSpPr>
          <p:nvPr/>
        </p:nvSpPr>
        <p:spPr bwMode="auto">
          <a:xfrm flipV="1">
            <a:off x="199866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7" name="Line 79"/>
          <p:cNvSpPr>
            <a:spLocks noChangeShapeType="1"/>
          </p:cNvSpPr>
          <p:nvPr/>
        </p:nvSpPr>
        <p:spPr bwMode="auto">
          <a:xfrm flipV="1">
            <a:off x="234473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8" name="Line 80"/>
          <p:cNvSpPr>
            <a:spLocks noChangeShapeType="1"/>
          </p:cNvSpPr>
          <p:nvPr/>
        </p:nvSpPr>
        <p:spPr bwMode="auto">
          <a:xfrm flipV="1">
            <a:off x="269081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79" name="Line 81"/>
          <p:cNvSpPr>
            <a:spLocks noChangeShapeType="1"/>
          </p:cNvSpPr>
          <p:nvPr/>
        </p:nvSpPr>
        <p:spPr bwMode="auto">
          <a:xfrm flipV="1">
            <a:off x="303688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0" name="Line 82"/>
          <p:cNvSpPr>
            <a:spLocks noChangeShapeType="1"/>
          </p:cNvSpPr>
          <p:nvPr/>
        </p:nvSpPr>
        <p:spPr bwMode="auto">
          <a:xfrm flipV="1">
            <a:off x="3381375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1" name="Line 83"/>
          <p:cNvSpPr>
            <a:spLocks noChangeShapeType="1"/>
          </p:cNvSpPr>
          <p:nvPr/>
        </p:nvSpPr>
        <p:spPr bwMode="auto">
          <a:xfrm flipV="1">
            <a:off x="372586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2" name="Line 84"/>
          <p:cNvSpPr>
            <a:spLocks noChangeShapeType="1"/>
          </p:cNvSpPr>
          <p:nvPr/>
        </p:nvSpPr>
        <p:spPr bwMode="auto">
          <a:xfrm flipV="1">
            <a:off x="407193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3" name="Line 85"/>
          <p:cNvSpPr>
            <a:spLocks noChangeShapeType="1"/>
          </p:cNvSpPr>
          <p:nvPr/>
        </p:nvSpPr>
        <p:spPr bwMode="auto">
          <a:xfrm flipV="1">
            <a:off x="441801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4" name="Line 86"/>
          <p:cNvSpPr>
            <a:spLocks noChangeShapeType="1"/>
          </p:cNvSpPr>
          <p:nvPr/>
        </p:nvSpPr>
        <p:spPr bwMode="auto">
          <a:xfrm flipV="1">
            <a:off x="476408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5" name="Line 87"/>
          <p:cNvSpPr>
            <a:spLocks noChangeShapeType="1"/>
          </p:cNvSpPr>
          <p:nvPr/>
        </p:nvSpPr>
        <p:spPr bwMode="auto">
          <a:xfrm flipV="1">
            <a:off x="511016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6" name="Line 88"/>
          <p:cNvSpPr>
            <a:spLocks noChangeShapeType="1"/>
          </p:cNvSpPr>
          <p:nvPr/>
        </p:nvSpPr>
        <p:spPr bwMode="auto">
          <a:xfrm flipV="1">
            <a:off x="5454650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7" name="Line 89"/>
          <p:cNvSpPr>
            <a:spLocks noChangeShapeType="1"/>
          </p:cNvSpPr>
          <p:nvPr/>
        </p:nvSpPr>
        <p:spPr bwMode="auto">
          <a:xfrm flipV="1">
            <a:off x="5800725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8" name="Line 90"/>
          <p:cNvSpPr>
            <a:spLocks noChangeShapeType="1"/>
          </p:cNvSpPr>
          <p:nvPr/>
        </p:nvSpPr>
        <p:spPr bwMode="auto">
          <a:xfrm flipV="1">
            <a:off x="6146800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89" name="Line 91"/>
          <p:cNvSpPr>
            <a:spLocks noChangeShapeType="1"/>
          </p:cNvSpPr>
          <p:nvPr/>
        </p:nvSpPr>
        <p:spPr bwMode="auto">
          <a:xfrm flipV="1">
            <a:off x="6492875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0" name="Line 92"/>
          <p:cNvSpPr>
            <a:spLocks noChangeShapeType="1"/>
          </p:cNvSpPr>
          <p:nvPr/>
        </p:nvSpPr>
        <p:spPr bwMode="auto">
          <a:xfrm flipV="1">
            <a:off x="6837363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1" name="Line 93"/>
          <p:cNvSpPr>
            <a:spLocks noChangeShapeType="1"/>
          </p:cNvSpPr>
          <p:nvPr/>
        </p:nvSpPr>
        <p:spPr bwMode="auto">
          <a:xfrm flipV="1">
            <a:off x="7183438" y="5572125"/>
            <a:ext cx="1587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2" name="Line 94"/>
          <p:cNvSpPr>
            <a:spLocks noChangeShapeType="1"/>
          </p:cNvSpPr>
          <p:nvPr/>
        </p:nvSpPr>
        <p:spPr bwMode="auto">
          <a:xfrm flipV="1">
            <a:off x="7527925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3" name="Line 95"/>
          <p:cNvSpPr>
            <a:spLocks noChangeShapeType="1"/>
          </p:cNvSpPr>
          <p:nvPr/>
        </p:nvSpPr>
        <p:spPr bwMode="auto">
          <a:xfrm flipV="1">
            <a:off x="7874000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4" name="Line 96"/>
          <p:cNvSpPr>
            <a:spLocks noChangeShapeType="1"/>
          </p:cNvSpPr>
          <p:nvPr/>
        </p:nvSpPr>
        <p:spPr bwMode="auto">
          <a:xfrm flipV="1">
            <a:off x="8220075" y="5572125"/>
            <a:ext cx="1588" cy="50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95" name="Rectangle 97"/>
          <p:cNvSpPr>
            <a:spLocks noChangeArrowheads="1"/>
          </p:cNvSpPr>
          <p:nvPr/>
        </p:nvSpPr>
        <p:spPr bwMode="auto">
          <a:xfrm>
            <a:off x="1436688" y="5527675"/>
            <a:ext cx="92075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0</a:t>
            </a:r>
            <a:endParaRPr lang="en-AU" sz="2400" baseline="0"/>
          </a:p>
        </p:txBody>
      </p:sp>
      <p:sp>
        <p:nvSpPr>
          <p:cNvPr id="96" name="Rectangle 98"/>
          <p:cNvSpPr>
            <a:spLocks noChangeArrowheads="1"/>
          </p:cNvSpPr>
          <p:nvPr/>
        </p:nvSpPr>
        <p:spPr bwMode="auto">
          <a:xfrm>
            <a:off x="1025525" y="5054600"/>
            <a:ext cx="506413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50,000</a:t>
            </a:r>
            <a:endParaRPr lang="en-AU" sz="2400" baseline="0"/>
          </a:p>
        </p:txBody>
      </p:sp>
      <p:sp>
        <p:nvSpPr>
          <p:cNvPr id="97" name="Rectangle 99"/>
          <p:cNvSpPr>
            <a:spLocks noChangeArrowheads="1"/>
          </p:cNvSpPr>
          <p:nvPr/>
        </p:nvSpPr>
        <p:spPr bwMode="auto">
          <a:xfrm>
            <a:off x="935038" y="4578350"/>
            <a:ext cx="59848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100,000</a:t>
            </a:r>
            <a:endParaRPr lang="en-AU" sz="2400" baseline="0"/>
          </a:p>
        </p:txBody>
      </p:sp>
      <p:sp>
        <p:nvSpPr>
          <p:cNvPr id="98" name="Rectangle 100"/>
          <p:cNvSpPr>
            <a:spLocks noChangeArrowheads="1"/>
          </p:cNvSpPr>
          <p:nvPr/>
        </p:nvSpPr>
        <p:spPr bwMode="auto">
          <a:xfrm>
            <a:off x="935038" y="4105275"/>
            <a:ext cx="59848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150,000</a:t>
            </a:r>
            <a:endParaRPr lang="en-AU" sz="2400" baseline="0"/>
          </a:p>
        </p:txBody>
      </p:sp>
      <p:sp>
        <p:nvSpPr>
          <p:cNvPr id="99" name="Rectangle 101"/>
          <p:cNvSpPr>
            <a:spLocks noChangeArrowheads="1"/>
          </p:cNvSpPr>
          <p:nvPr/>
        </p:nvSpPr>
        <p:spPr bwMode="auto">
          <a:xfrm>
            <a:off x="935038" y="3629025"/>
            <a:ext cx="59848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200,000</a:t>
            </a:r>
            <a:endParaRPr lang="en-AU" sz="2400" baseline="0"/>
          </a:p>
        </p:txBody>
      </p:sp>
      <p:sp>
        <p:nvSpPr>
          <p:cNvPr id="100" name="Rectangle 102"/>
          <p:cNvSpPr>
            <a:spLocks noChangeArrowheads="1"/>
          </p:cNvSpPr>
          <p:nvPr/>
        </p:nvSpPr>
        <p:spPr bwMode="auto">
          <a:xfrm>
            <a:off x="935038" y="3154363"/>
            <a:ext cx="598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250,000</a:t>
            </a:r>
            <a:endParaRPr lang="en-AU" sz="2400" baseline="0"/>
          </a:p>
        </p:txBody>
      </p:sp>
      <p:sp>
        <p:nvSpPr>
          <p:cNvPr id="101" name="Rectangle 103"/>
          <p:cNvSpPr>
            <a:spLocks noChangeArrowheads="1"/>
          </p:cNvSpPr>
          <p:nvPr/>
        </p:nvSpPr>
        <p:spPr bwMode="auto">
          <a:xfrm>
            <a:off x="935038" y="2679700"/>
            <a:ext cx="59848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300,000</a:t>
            </a:r>
            <a:endParaRPr lang="en-AU" sz="2400" baseline="0"/>
          </a:p>
        </p:txBody>
      </p:sp>
      <p:sp>
        <p:nvSpPr>
          <p:cNvPr id="102" name="Rectangle 104"/>
          <p:cNvSpPr>
            <a:spLocks noChangeArrowheads="1"/>
          </p:cNvSpPr>
          <p:nvPr/>
        </p:nvSpPr>
        <p:spPr bwMode="auto">
          <a:xfrm>
            <a:off x="935038" y="2205038"/>
            <a:ext cx="598487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350,000</a:t>
            </a:r>
            <a:endParaRPr lang="en-AU" sz="2400" baseline="0"/>
          </a:p>
        </p:txBody>
      </p:sp>
      <p:sp>
        <p:nvSpPr>
          <p:cNvPr id="103" name="Rectangle 105"/>
          <p:cNvSpPr>
            <a:spLocks noChangeArrowheads="1"/>
          </p:cNvSpPr>
          <p:nvPr/>
        </p:nvSpPr>
        <p:spPr bwMode="auto">
          <a:xfrm>
            <a:off x="935038" y="1730375"/>
            <a:ext cx="598487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400,000</a:t>
            </a:r>
            <a:endParaRPr lang="en-AU" sz="2400" baseline="0"/>
          </a:p>
        </p:txBody>
      </p:sp>
      <p:sp>
        <p:nvSpPr>
          <p:cNvPr id="104" name="Rectangle 106"/>
          <p:cNvSpPr>
            <a:spLocks noChangeArrowheads="1"/>
          </p:cNvSpPr>
          <p:nvPr/>
        </p:nvSpPr>
        <p:spPr bwMode="auto">
          <a:xfrm rot="16200000">
            <a:off x="1703388" y="5759450"/>
            <a:ext cx="23971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0-4</a:t>
            </a:r>
            <a:endParaRPr lang="en-AU" sz="2400" baseline="0"/>
          </a:p>
        </p:txBody>
      </p:sp>
      <p:sp>
        <p:nvSpPr>
          <p:cNvPr id="105" name="Rectangle 107"/>
          <p:cNvSpPr>
            <a:spLocks noChangeArrowheads="1"/>
          </p:cNvSpPr>
          <p:nvPr/>
        </p:nvSpPr>
        <p:spPr bwMode="auto">
          <a:xfrm rot="16200000">
            <a:off x="2049463" y="5759450"/>
            <a:ext cx="23971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5-9</a:t>
            </a:r>
            <a:endParaRPr lang="en-AU" sz="2400" baseline="0"/>
          </a:p>
        </p:txBody>
      </p:sp>
      <p:sp>
        <p:nvSpPr>
          <p:cNvPr id="106" name="Rectangle 108"/>
          <p:cNvSpPr>
            <a:spLocks noChangeArrowheads="1"/>
          </p:cNvSpPr>
          <p:nvPr/>
        </p:nvSpPr>
        <p:spPr bwMode="auto">
          <a:xfrm rot="16200000">
            <a:off x="2303463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10-14</a:t>
            </a:r>
            <a:endParaRPr lang="en-AU" sz="2400" baseline="0"/>
          </a:p>
        </p:txBody>
      </p:sp>
      <p:sp>
        <p:nvSpPr>
          <p:cNvPr id="107" name="Rectangle 109"/>
          <p:cNvSpPr>
            <a:spLocks noChangeArrowheads="1"/>
          </p:cNvSpPr>
          <p:nvPr/>
        </p:nvSpPr>
        <p:spPr bwMode="auto">
          <a:xfrm rot="16200000">
            <a:off x="2647951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15-19</a:t>
            </a:r>
            <a:endParaRPr lang="en-AU" sz="2400" baseline="0"/>
          </a:p>
        </p:txBody>
      </p:sp>
      <p:sp>
        <p:nvSpPr>
          <p:cNvPr id="108" name="Rectangle 110"/>
          <p:cNvSpPr>
            <a:spLocks noChangeArrowheads="1"/>
          </p:cNvSpPr>
          <p:nvPr/>
        </p:nvSpPr>
        <p:spPr bwMode="auto">
          <a:xfrm rot="16200000">
            <a:off x="2994026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20-24</a:t>
            </a:r>
            <a:endParaRPr lang="en-AU" sz="2400" baseline="0"/>
          </a:p>
        </p:txBody>
      </p:sp>
      <p:sp>
        <p:nvSpPr>
          <p:cNvPr id="109" name="Rectangle 111"/>
          <p:cNvSpPr>
            <a:spLocks noChangeArrowheads="1"/>
          </p:cNvSpPr>
          <p:nvPr/>
        </p:nvSpPr>
        <p:spPr bwMode="auto">
          <a:xfrm rot="16200000">
            <a:off x="3338513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25-29</a:t>
            </a:r>
            <a:endParaRPr lang="en-AU" sz="2400" baseline="0"/>
          </a:p>
        </p:txBody>
      </p:sp>
      <p:sp>
        <p:nvSpPr>
          <p:cNvPr id="110" name="Rectangle 112"/>
          <p:cNvSpPr>
            <a:spLocks noChangeArrowheads="1"/>
          </p:cNvSpPr>
          <p:nvPr/>
        </p:nvSpPr>
        <p:spPr bwMode="auto">
          <a:xfrm rot="16200000">
            <a:off x="3684588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30-34</a:t>
            </a:r>
            <a:endParaRPr lang="en-AU" sz="2400" baseline="0"/>
          </a:p>
        </p:txBody>
      </p:sp>
      <p:sp>
        <p:nvSpPr>
          <p:cNvPr id="111" name="Rectangle 113"/>
          <p:cNvSpPr>
            <a:spLocks noChangeArrowheads="1"/>
          </p:cNvSpPr>
          <p:nvPr/>
        </p:nvSpPr>
        <p:spPr bwMode="auto">
          <a:xfrm rot="16200000">
            <a:off x="4030663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35-39</a:t>
            </a:r>
            <a:endParaRPr lang="en-AU" sz="2400" baseline="0"/>
          </a:p>
        </p:txBody>
      </p:sp>
      <p:sp>
        <p:nvSpPr>
          <p:cNvPr id="112" name="Rectangle 114"/>
          <p:cNvSpPr>
            <a:spLocks noChangeArrowheads="1"/>
          </p:cNvSpPr>
          <p:nvPr/>
        </p:nvSpPr>
        <p:spPr bwMode="auto">
          <a:xfrm rot="16200000">
            <a:off x="4376738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40-44</a:t>
            </a:r>
            <a:endParaRPr lang="en-AU" sz="2400" baseline="0"/>
          </a:p>
        </p:txBody>
      </p:sp>
      <p:sp>
        <p:nvSpPr>
          <p:cNvPr id="113" name="Rectangle 115"/>
          <p:cNvSpPr>
            <a:spLocks noChangeArrowheads="1"/>
          </p:cNvSpPr>
          <p:nvPr/>
        </p:nvSpPr>
        <p:spPr bwMode="auto">
          <a:xfrm rot="16200000">
            <a:off x="4722813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45-49</a:t>
            </a:r>
            <a:endParaRPr lang="en-AU" sz="2400" baseline="0"/>
          </a:p>
        </p:txBody>
      </p:sp>
      <p:sp>
        <p:nvSpPr>
          <p:cNvPr id="114" name="Rectangle 116"/>
          <p:cNvSpPr>
            <a:spLocks noChangeArrowheads="1"/>
          </p:cNvSpPr>
          <p:nvPr/>
        </p:nvSpPr>
        <p:spPr bwMode="auto">
          <a:xfrm rot="16200000">
            <a:off x="5067301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50-54</a:t>
            </a:r>
            <a:endParaRPr lang="en-AU" sz="2400" baseline="0"/>
          </a:p>
        </p:txBody>
      </p:sp>
      <p:sp>
        <p:nvSpPr>
          <p:cNvPr id="115" name="Rectangle 117"/>
          <p:cNvSpPr>
            <a:spLocks noChangeArrowheads="1"/>
          </p:cNvSpPr>
          <p:nvPr/>
        </p:nvSpPr>
        <p:spPr bwMode="auto">
          <a:xfrm rot="16200000">
            <a:off x="5413376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55-59</a:t>
            </a:r>
            <a:endParaRPr lang="en-AU" sz="2400" baseline="0"/>
          </a:p>
        </p:txBody>
      </p:sp>
      <p:sp>
        <p:nvSpPr>
          <p:cNvPr id="116" name="Rectangle 118"/>
          <p:cNvSpPr>
            <a:spLocks noChangeArrowheads="1"/>
          </p:cNvSpPr>
          <p:nvPr/>
        </p:nvSpPr>
        <p:spPr bwMode="auto">
          <a:xfrm rot="16200000">
            <a:off x="5759451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60-64</a:t>
            </a:r>
            <a:endParaRPr lang="en-AU" sz="2400" baseline="0"/>
          </a:p>
        </p:txBody>
      </p:sp>
      <p:sp>
        <p:nvSpPr>
          <p:cNvPr id="117" name="Rectangle 119"/>
          <p:cNvSpPr>
            <a:spLocks noChangeArrowheads="1"/>
          </p:cNvSpPr>
          <p:nvPr/>
        </p:nvSpPr>
        <p:spPr bwMode="auto">
          <a:xfrm rot="16200000">
            <a:off x="6105526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65-69</a:t>
            </a:r>
            <a:endParaRPr lang="en-AU" sz="2400" baseline="0"/>
          </a:p>
        </p:txBody>
      </p:sp>
      <p:sp>
        <p:nvSpPr>
          <p:cNvPr id="118" name="Rectangle 120"/>
          <p:cNvSpPr>
            <a:spLocks noChangeArrowheads="1"/>
          </p:cNvSpPr>
          <p:nvPr/>
        </p:nvSpPr>
        <p:spPr bwMode="auto">
          <a:xfrm rot="16200000">
            <a:off x="6450013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70-74</a:t>
            </a:r>
            <a:endParaRPr lang="en-AU" sz="2400" baseline="0"/>
          </a:p>
        </p:txBody>
      </p:sp>
      <p:sp>
        <p:nvSpPr>
          <p:cNvPr id="119" name="Rectangle 121"/>
          <p:cNvSpPr>
            <a:spLocks noChangeArrowheads="1"/>
          </p:cNvSpPr>
          <p:nvPr/>
        </p:nvSpPr>
        <p:spPr bwMode="auto">
          <a:xfrm rot="16200000">
            <a:off x="6796088" y="5851525"/>
            <a:ext cx="423862" cy="198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75-79</a:t>
            </a:r>
            <a:endParaRPr lang="en-AU" sz="2400" baseline="0"/>
          </a:p>
        </p:txBody>
      </p:sp>
      <p:sp>
        <p:nvSpPr>
          <p:cNvPr id="120" name="Rectangle 122"/>
          <p:cNvSpPr>
            <a:spLocks noChangeArrowheads="1"/>
          </p:cNvSpPr>
          <p:nvPr/>
        </p:nvSpPr>
        <p:spPr bwMode="auto">
          <a:xfrm rot="16200000">
            <a:off x="7140576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80-84</a:t>
            </a:r>
            <a:endParaRPr lang="en-AU" sz="2400" baseline="0"/>
          </a:p>
        </p:txBody>
      </p:sp>
      <p:sp>
        <p:nvSpPr>
          <p:cNvPr id="121" name="Rectangle 123"/>
          <p:cNvSpPr>
            <a:spLocks noChangeArrowheads="1"/>
          </p:cNvSpPr>
          <p:nvPr/>
        </p:nvSpPr>
        <p:spPr bwMode="auto">
          <a:xfrm rot="16200000">
            <a:off x="7486651" y="5851525"/>
            <a:ext cx="423862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85-89</a:t>
            </a:r>
            <a:endParaRPr lang="en-AU" sz="2400" baseline="0"/>
          </a:p>
        </p:txBody>
      </p:sp>
      <p:sp>
        <p:nvSpPr>
          <p:cNvPr id="122" name="Rectangle 124"/>
          <p:cNvSpPr>
            <a:spLocks noChangeArrowheads="1"/>
          </p:cNvSpPr>
          <p:nvPr/>
        </p:nvSpPr>
        <p:spPr bwMode="auto">
          <a:xfrm rot="16200000">
            <a:off x="7904163" y="5781675"/>
            <a:ext cx="280988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90+</a:t>
            </a:r>
            <a:endParaRPr lang="en-AU" sz="2400" baseline="0"/>
          </a:p>
        </p:txBody>
      </p:sp>
      <p:sp>
        <p:nvSpPr>
          <p:cNvPr id="123" name="Rectangle 125"/>
          <p:cNvSpPr>
            <a:spLocks noChangeArrowheads="1"/>
          </p:cNvSpPr>
          <p:nvPr/>
        </p:nvSpPr>
        <p:spPr bwMode="auto">
          <a:xfrm>
            <a:off x="5827713" y="2058988"/>
            <a:ext cx="100012" cy="100012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24" name="Rectangle 126"/>
          <p:cNvSpPr>
            <a:spLocks noChangeArrowheads="1"/>
          </p:cNvSpPr>
          <p:nvPr/>
        </p:nvSpPr>
        <p:spPr bwMode="auto">
          <a:xfrm>
            <a:off x="5967413" y="2017713"/>
            <a:ext cx="3683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2001</a:t>
            </a:r>
          </a:p>
        </p:txBody>
      </p:sp>
      <p:sp>
        <p:nvSpPr>
          <p:cNvPr id="125" name="Rectangle 127"/>
          <p:cNvSpPr>
            <a:spLocks noChangeArrowheads="1"/>
          </p:cNvSpPr>
          <p:nvPr/>
        </p:nvSpPr>
        <p:spPr bwMode="auto">
          <a:xfrm>
            <a:off x="6551613" y="2058988"/>
            <a:ext cx="100012" cy="100012"/>
          </a:xfrm>
          <a:prstGeom prst="rect">
            <a:avLst/>
          </a:prstGeom>
          <a:solidFill>
            <a:srgbClr val="C0C0C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26" name="Rectangle 128"/>
          <p:cNvSpPr>
            <a:spLocks noChangeArrowheads="1"/>
          </p:cNvSpPr>
          <p:nvPr/>
        </p:nvSpPr>
        <p:spPr bwMode="auto">
          <a:xfrm>
            <a:off x="6691313" y="2017713"/>
            <a:ext cx="3683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2011</a:t>
            </a:r>
            <a:endParaRPr lang="en-AU" sz="2400" baseline="0"/>
          </a:p>
        </p:txBody>
      </p:sp>
      <p:sp>
        <p:nvSpPr>
          <p:cNvPr id="127" name="Rectangle 129"/>
          <p:cNvSpPr>
            <a:spLocks noChangeArrowheads="1"/>
          </p:cNvSpPr>
          <p:nvPr/>
        </p:nvSpPr>
        <p:spPr bwMode="auto">
          <a:xfrm>
            <a:off x="7275513" y="2058988"/>
            <a:ext cx="100012" cy="100012"/>
          </a:xfrm>
          <a:prstGeom prst="rect">
            <a:avLst/>
          </a:prstGeom>
          <a:solidFill>
            <a:srgbClr val="808080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endParaRPr lang="en-NZ"/>
          </a:p>
        </p:txBody>
      </p:sp>
      <p:sp>
        <p:nvSpPr>
          <p:cNvPr id="128" name="Rectangle 130"/>
          <p:cNvSpPr>
            <a:spLocks noChangeArrowheads="1"/>
          </p:cNvSpPr>
          <p:nvPr/>
        </p:nvSpPr>
        <p:spPr bwMode="auto">
          <a:xfrm>
            <a:off x="7415213" y="2017713"/>
            <a:ext cx="368300" cy="198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0" tIns="0" rIns="0" bIns="0">
            <a:spAutoFit/>
          </a:bodyPr>
          <a:lstStyle/>
          <a:p>
            <a:pPr algn="l" eaLnBrk="0" hangingPunct="0"/>
            <a:r>
              <a:rPr lang="en-AU" sz="1300" baseline="0"/>
              <a:t>2021</a:t>
            </a:r>
            <a:endParaRPr lang="en-AU" sz="2400" baseline="0"/>
          </a:p>
        </p:txBody>
      </p:sp>
    </p:spTree>
    <p:extLst>
      <p:ext uri="{BB962C8B-B14F-4D97-AF65-F5344CB8AC3E}">
        <p14:creationId xmlns:p14="http://schemas.microsoft.com/office/powerpoint/2010/main" val="1090540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NZ"/>
          </a:p>
        </p:txBody>
      </p:sp>
      <p:pic>
        <p:nvPicPr>
          <p:cNvPr id="3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692696"/>
            <a:ext cx="9121646" cy="4896000"/>
          </a:xfrm>
          <a:prstGeom prst="rect">
            <a:avLst/>
          </a:prstGeom>
          <a:noFill/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81806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Meeting the healthcare workforce challenge in 2013/2014</a:t>
            </a: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Professor Des Gorman MD PhD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99723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764704"/>
            <a:ext cx="5767388" cy="547211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val="9337234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Disruptive innovations as business as usual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Early phase of HWNZ investment in disruptive innovation demonstrations is now complete.</a:t>
            </a:r>
          </a:p>
          <a:p>
            <a:r>
              <a:rPr lang="en-US" dirty="0"/>
              <a:t>Ongoing and future </a:t>
            </a:r>
            <a:r>
              <a:rPr lang="en-US" dirty="0" smtClean="0"/>
              <a:t>HWNZ </a:t>
            </a:r>
            <a:r>
              <a:rPr lang="en-US" dirty="0"/>
              <a:t>investment in disruptive innovation demonstrations is and will be </a:t>
            </a:r>
            <a:r>
              <a:rPr lang="en-US" dirty="0" smtClean="0"/>
              <a:t>largely linked </a:t>
            </a:r>
            <a:r>
              <a:rPr lang="en-US" dirty="0"/>
              <a:t>to </a:t>
            </a:r>
            <a:r>
              <a:rPr lang="en-US" dirty="0" smtClean="0"/>
              <a:t>DHB </a:t>
            </a:r>
            <a:r>
              <a:rPr lang="en-US" dirty="0"/>
              <a:t>and regional service plans.</a:t>
            </a:r>
          </a:p>
        </p:txBody>
      </p:sp>
    </p:spTree>
    <p:extLst>
      <p:ext uri="{BB962C8B-B14F-4D97-AF65-F5344CB8AC3E}">
        <p14:creationId xmlns:p14="http://schemas.microsoft.com/office/powerpoint/2010/main" val="42681926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Investment in clinician leadership and healthcare intelligence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major barriers to health system reform identified as a shortfall in clinician leadership and poor health care intelligence (as compared to data).</a:t>
            </a:r>
          </a:p>
          <a:p>
            <a:r>
              <a:rPr lang="en-US" dirty="0"/>
              <a:t>First </a:t>
            </a:r>
            <a:r>
              <a:rPr lang="en-US" dirty="0" smtClean="0"/>
              <a:t>clinician leadership </a:t>
            </a:r>
            <a:r>
              <a:rPr lang="en-US" dirty="0"/>
              <a:t>initiative </a:t>
            </a:r>
            <a:r>
              <a:rPr lang="en-US" dirty="0" smtClean="0"/>
              <a:t>arose from public forum.</a:t>
            </a:r>
          </a:p>
          <a:p>
            <a:r>
              <a:rPr lang="en-US" dirty="0"/>
              <a:t>Underpinning policy work </a:t>
            </a:r>
            <a:r>
              <a:rPr lang="en-US" dirty="0" smtClean="0"/>
              <a:t>underway </a:t>
            </a:r>
            <a:r>
              <a:rPr lang="en-US" dirty="0"/>
              <a:t>to </a:t>
            </a:r>
            <a:r>
              <a:rPr lang="en-US" dirty="0" smtClean="0"/>
              <a:t>underpin HWNZ investment.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40228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Investment in clinician leadership and healthcare intelligence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514350" indent="-514350">
              <a:buAutoNum type="arabicPeriod"/>
            </a:pPr>
            <a:r>
              <a:rPr lang="en-US" dirty="0" smtClean="0"/>
              <a:t>‘Reform’ of RA’s designed to (1) improve the consistency and quality of workforce regulation, (2) to make the data collected useful, and (3) to achieve economies.</a:t>
            </a:r>
          </a:p>
          <a:p>
            <a:pPr marL="514350" indent="-514350">
              <a:buAutoNum type="arabicPeriod"/>
            </a:pPr>
            <a:r>
              <a:rPr lang="en-US" dirty="0"/>
              <a:t>Successful development and now widespread use of the service forecast approach to workforce planning </a:t>
            </a:r>
            <a:r>
              <a:rPr lang="en-US" dirty="0" smtClean="0"/>
              <a:t>(as </a:t>
            </a:r>
            <a:r>
              <a:rPr lang="en-US" dirty="0"/>
              <a:t>compared to craft group specific </a:t>
            </a:r>
            <a:r>
              <a:rPr lang="en-US" dirty="0" smtClean="0"/>
              <a:t>planning that is based on some pre-determined future health system </a:t>
            </a:r>
            <a:r>
              <a:rPr lang="en-US" i="1" dirty="0" smtClean="0"/>
              <a:t>milieu</a:t>
            </a:r>
            <a:r>
              <a:rPr lang="en-US" dirty="0" smtClean="0"/>
              <a:t>).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92874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Investment in clinician leadership and healthcare intelligence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AutoNum type="arabicPeriod" startAt="3"/>
            </a:pPr>
            <a:r>
              <a:rPr lang="en-US" dirty="0" smtClean="0"/>
              <a:t>International collaborations.  </a:t>
            </a:r>
          </a:p>
          <a:p>
            <a:pPr marL="914400" lvl="1" indent="-514350">
              <a:buAutoNum type="alphaLcPeriod"/>
            </a:pPr>
            <a:r>
              <a:rPr lang="en-US" dirty="0" smtClean="0"/>
              <a:t>Leadership role in IHWC.  </a:t>
            </a:r>
          </a:p>
          <a:p>
            <a:pPr marL="914400" lvl="1" indent="-514350">
              <a:buAutoNum type="alphaLcPeriod"/>
            </a:pPr>
            <a:r>
              <a:rPr lang="en-US" dirty="0" smtClean="0"/>
              <a:t>Close relationship with HWA.</a:t>
            </a:r>
          </a:p>
          <a:p>
            <a:pPr marL="1314450" lvl="2" indent="-514350">
              <a:buAutoNum type="romanLcPeriod"/>
            </a:pPr>
            <a:r>
              <a:rPr lang="en-US" dirty="0" smtClean="0"/>
              <a:t>Ongoing joint-venture to determine the New Zealand response to the ‘over-supply’ of medical graduates in Australia. </a:t>
            </a:r>
          </a:p>
          <a:p>
            <a:pPr marL="1314450" lvl="2" indent="-514350">
              <a:buAutoNum type="romanLcPeriod"/>
            </a:pPr>
            <a:r>
              <a:rPr lang="en-US" dirty="0"/>
              <a:t>Ongoing joint-venture to determine </a:t>
            </a:r>
            <a:r>
              <a:rPr lang="en-US" dirty="0" smtClean="0"/>
              <a:t>an Australasian </a:t>
            </a:r>
            <a:r>
              <a:rPr lang="en-US" dirty="0"/>
              <a:t>response to the predicted significant shortfall of nurses over the next decade or so.</a:t>
            </a:r>
            <a:r>
              <a:rPr lang="en-US" dirty="0" smtClean="0"/>
              <a:t> </a:t>
            </a:r>
          </a:p>
          <a:p>
            <a:pPr marL="514350" indent="-514350">
              <a:buAutoNum type="arabicPeriod" startAt="3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46136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Development and facilitation of regional training hubs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Medical </a:t>
            </a:r>
            <a:r>
              <a:rPr lang="en-US" dirty="0"/>
              <a:t>T</a:t>
            </a:r>
            <a:r>
              <a:rPr lang="en-US" dirty="0" smtClean="0"/>
              <a:t>raining Board’s and the RMO Commission’s recommendations.</a:t>
            </a:r>
          </a:p>
          <a:p>
            <a:r>
              <a:rPr lang="en-US" dirty="0"/>
              <a:t>Standards expected of the regional training hubs </a:t>
            </a:r>
            <a:r>
              <a:rPr lang="en-US" dirty="0" smtClean="0"/>
              <a:t>as </a:t>
            </a:r>
            <a:r>
              <a:rPr lang="en-US" dirty="0"/>
              <a:t>a prerequisite for </a:t>
            </a:r>
            <a:r>
              <a:rPr lang="en-US" dirty="0" smtClean="0"/>
              <a:t>HWNZ </a:t>
            </a:r>
            <a:r>
              <a:rPr lang="en-US" dirty="0"/>
              <a:t>funding</a:t>
            </a:r>
            <a:r>
              <a:rPr lang="en-US" dirty="0" smtClean="0"/>
              <a:t>.</a:t>
            </a:r>
          </a:p>
          <a:p>
            <a:r>
              <a:rPr lang="en-US" dirty="0"/>
              <a:t>A focus on appropriate </a:t>
            </a:r>
            <a:r>
              <a:rPr lang="en-US" dirty="0" smtClean="0"/>
              <a:t>apprenticeships (internships) </a:t>
            </a:r>
            <a:r>
              <a:rPr lang="en-US" dirty="0"/>
              <a:t>for doctors, nurses, midwives, </a:t>
            </a:r>
            <a:r>
              <a:rPr lang="en-US" dirty="0" smtClean="0"/>
              <a:t>psychologists, </a:t>
            </a:r>
            <a:r>
              <a:rPr lang="en-US" dirty="0"/>
              <a:t>and so on.</a:t>
            </a:r>
          </a:p>
        </p:txBody>
      </p:sp>
    </p:spTree>
    <p:extLst>
      <p:ext uri="{BB962C8B-B14F-4D97-AF65-F5344CB8AC3E}">
        <p14:creationId xmlns:p14="http://schemas.microsoft.com/office/powerpoint/2010/main" val="10197495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i="1" dirty="0"/>
              <a:t>N</a:t>
            </a:r>
            <a:r>
              <a:rPr lang="en-US" b="1" i="1" dirty="0" smtClean="0"/>
              <a:t>ational </a:t>
            </a:r>
            <a:r>
              <a:rPr lang="en-US" b="1" i="1" dirty="0"/>
              <a:t>health targets and </a:t>
            </a:r>
            <a:r>
              <a:rPr lang="en-US" b="1" i="1" dirty="0" smtClean="0"/>
              <a:t>priorities</a:t>
            </a:r>
            <a:r>
              <a:rPr lang="en-AU" dirty="0"/>
              <a:t/>
            </a:r>
            <a:br>
              <a:rPr lang="en-AU" dirty="0"/>
            </a:b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Preferential investment in the healthcare workforce necessary to underpin national health targets and priorities</a:t>
            </a:r>
            <a:r>
              <a:rPr lang="en-US" dirty="0" smtClean="0"/>
              <a:t>.</a:t>
            </a:r>
          </a:p>
          <a:p>
            <a:pPr marL="0" indent="0">
              <a:buNone/>
            </a:pPr>
            <a:endParaRPr lang="en-A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412175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A doctor-led, sub- specialised and hospital-based system was an appropriate response to an acute disease burden, which was often communicable.  The current and future healthcare burden is predominantly chronic and non-communicable.</a:t>
            </a:r>
          </a:p>
          <a:p>
            <a:r>
              <a:rPr lang="en-US" dirty="0" smtClean="0"/>
              <a:t>An </a:t>
            </a:r>
            <a:r>
              <a:rPr lang="en-US" dirty="0"/>
              <a:t>affordable health care system will depend upon slowing down the rate at which </a:t>
            </a:r>
            <a:r>
              <a:rPr lang="en-US" dirty="0" smtClean="0"/>
              <a:t>new hospitals are built.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Investment in generalism and community-based workforces</a:t>
            </a:r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4437034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/>
        </p:nvGraphicFramePr>
        <p:xfrm>
          <a:off x="1524000" y="1397000"/>
          <a:ext cx="6096000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3" name="Up Arrow 2"/>
          <p:cNvSpPr/>
          <p:nvPr/>
        </p:nvSpPr>
        <p:spPr>
          <a:xfrm>
            <a:off x="1403648" y="1700808"/>
            <a:ext cx="648072" cy="3744416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4" name="Down Arrow 3"/>
          <p:cNvSpPr/>
          <p:nvPr/>
        </p:nvSpPr>
        <p:spPr>
          <a:xfrm>
            <a:off x="7236296" y="1844824"/>
            <a:ext cx="648072" cy="3600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5" name="TextBox 4"/>
          <p:cNvSpPr txBox="1"/>
          <p:nvPr/>
        </p:nvSpPr>
        <p:spPr>
          <a:xfrm>
            <a:off x="251520" y="404664"/>
            <a:ext cx="302433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 smtClean="0">
                <a:solidFill>
                  <a:srgbClr val="C00000"/>
                </a:solidFill>
              </a:rPr>
              <a:t>Increased cost and reduced independence</a:t>
            </a:r>
            <a:endParaRPr lang="en-NZ" sz="2800" b="1" dirty="0">
              <a:solidFill>
                <a:srgbClr val="C00000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724128" y="332656"/>
            <a:ext cx="316835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NZ" sz="2800" b="1" dirty="0" smtClean="0">
                <a:solidFill>
                  <a:srgbClr val="002060"/>
                </a:solidFill>
              </a:rPr>
              <a:t>What is necessary to shift care in this direction?</a:t>
            </a:r>
            <a:endParaRPr lang="en-NZ" sz="28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013869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/>
              <a:t>Investment in generalism and community-based workforces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NZ" dirty="0"/>
              <a:t>A shared care record to underpin integrated care.</a:t>
            </a:r>
          </a:p>
          <a:p>
            <a:r>
              <a:rPr lang="en-NZ" dirty="0"/>
              <a:t>A new way of funding services and of rewarding providers and consumers.</a:t>
            </a:r>
          </a:p>
          <a:p>
            <a:r>
              <a:rPr lang="en-NZ" dirty="0"/>
              <a:t>A diversified and fit for purpose community based health workforce that works as much as is possible at the “top end of their licence.”</a:t>
            </a:r>
          </a:p>
          <a:p>
            <a:r>
              <a:rPr lang="en-NZ" dirty="0"/>
              <a:t>Genuine patient-directed and centred care.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012903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The HWNZ Mission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To </a:t>
            </a:r>
            <a:r>
              <a:rPr lang="en-US" dirty="0"/>
              <a:t>ensure a healthcare workforce in New Zealand that is both sustainable and fit-for-purpose.  Every element of the HWNZ work plan is expected to conform to the overall objectives of the National Health Board and consequently to result in: </a:t>
            </a:r>
            <a:endParaRPr lang="en-AU" sz="4400" dirty="0"/>
          </a:p>
          <a:p>
            <a:pPr lvl="1"/>
            <a:r>
              <a:rPr lang="en-US" dirty="0"/>
              <a:t>An improvement in individuals’ experience of their healthcare and better individual health outcomes; and</a:t>
            </a:r>
            <a:endParaRPr lang="en-AU" sz="4000" dirty="0"/>
          </a:p>
          <a:p>
            <a:pPr lvl="1"/>
            <a:r>
              <a:rPr lang="en-US" dirty="0"/>
              <a:t>An improvement in the health and wellbeing of New Zealand’s communities; and</a:t>
            </a:r>
            <a:endParaRPr lang="en-AU" sz="4000" dirty="0"/>
          </a:p>
          <a:p>
            <a:pPr lvl="1"/>
            <a:r>
              <a:rPr lang="en-US" dirty="0"/>
              <a:t>A reduction in the per-capita costs of healthcare.</a:t>
            </a:r>
            <a:endParaRPr lang="en-AU" sz="40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866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b="1" dirty="0" smtClean="0"/>
              <a:t>Themes and principles underlying the 2013/2014 HWNZ work plan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Details of HWNZ work plans are available at: </a:t>
            </a:r>
            <a:r>
              <a:rPr lang="en-US" dirty="0" smtClean="0">
                <a:hlinkClick r:id="rId2"/>
              </a:rPr>
              <a:t>www.healthworkforce.govt.nz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37428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 smtClean="0"/>
              <a:t>Core HWNZ Strategies 2013/2014</a:t>
            </a:r>
            <a:endParaRPr lang="en-US" b="1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sz="4100" dirty="0"/>
              <a:t>The primary strategy for 2013/14 is to shift the onus for workforce planning to the health system providers and </a:t>
            </a:r>
            <a:r>
              <a:rPr lang="en-US" sz="4100" dirty="0" smtClean="0"/>
              <a:t>employers. </a:t>
            </a:r>
            <a:r>
              <a:rPr lang="en-US" sz="4100" dirty="0"/>
              <a:t> </a:t>
            </a:r>
            <a:r>
              <a:rPr lang="en-US" dirty="0"/>
              <a:t> </a:t>
            </a:r>
            <a:endParaRPr lang="en-A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5921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Core HWNZ Strategies 2013/2014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There are a number of secondary strategies.  The first is to affirm the role of nursing across the continuum and to have systems in place to ensure a sustainable and fit-for-purpose nursing workforce over the next </a:t>
            </a:r>
            <a:r>
              <a:rPr lang="en-US" dirty="0" smtClean="0"/>
              <a:t>decade.</a:t>
            </a:r>
            <a:endParaRPr lang="en-A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7826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0" y="620688"/>
          <a:ext cx="9144000" cy="48965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8171274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Core HWNZ Strategies 2013/2014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second is to address the two major barriers to implementing workforce reform - the overall low standard of clinician leadership and the inadequate state of much of the necessary health system </a:t>
            </a:r>
            <a:r>
              <a:rPr lang="en-US" dirty="0" smtClean="0"/>
              <a:t>intelligence.</a:t>
            </a:r>
            <a:endParaRPr lang="en-A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6866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Core HWNZ Strategies 2013/2014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The third is to </a:t>
            </a:r>
            <a:r>
              <a:rPr lang="en-US" dirty="0" smtClean="0"/>
              <a:t>focus the </a:t>
            </a:r>
            <a:r>
              <a:rPr lang="en-US" dirty="0"/>
              <a:t>HWNZ innovation program and where the targets in 2013/14 will be; (a) to reinforce the necessity for regional service and workforce </a:t>
            </a:r>
            <a:r>
              <a:rPr lang="en-US" dirty="0" smtClean="0"/>
              <a:t>plans; </a:t>
            </a:r>
            <a:r>
              <a:rPr lang="en-US" dirty="0"/>
              <a:t>and, (b) to address the workforce shortfalls and other limitations to elective service throughputs and a national roll-out of bowel cancer </a:t>
            </a:r>
            <a:r>
              <a:rPr lang="en-US" dirty="0" smtClean="0"/>
              <a:t>screening.</a:t>
            </a:r>
            <a:endParaRPr lang="en-AU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807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i="1" dirty="0"/>
              <a:t>Core HWNZ Strategies 2013/2014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n-US" dirty="0" smtClean="0"/>
              <a:t>Finally, some deliverables are </a:t>
            </a:r>
            <a:r>
              <a:rPr lang="en-US" dirty="0"/>
              <a:t>direct and essential responses to the extraordinary change in medical workforce dynamics that have occurred over the last three </a:t>
            </a:r>
            <a:r>
              <a:rPr lang="en-US" dirty="0" smtClean="0"/>
              <a:t>years – and one is </a:t>
            </a:r>
            <a:r>
              <a:rPr lang="en-US" dirty="0"/>
              <a:t>the necessary ongoing work to ensure that the general practice medical workforce will enable a substantial shift of the point of care delivery from hospitals into the community, and, in turn, into the home.</a:t>
            </a:r>
            <a:endParaRPr lang="en-AU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817004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1226</Words>
  <Application>Microsoft Office PowerPoint</Application>
  <PresentationFormat>On-screen Show (4:3)</PresentationFormat>
  <Paragraphs>125</Paragraphs>
  <Slides>30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30</vt:i4>
      </vt:variant>
    </vt:vector>
  </HeadingPairs>
  <TitlesOfParts>
    <vt:vector size="32" baseType="lpstr">
      <vt:lpstr>Office Theme</vt:lpstr>
      <vt:lpstr>Default Design</vt:lpstr>
      <vt:lpstr>PowerPoint Presentation</vt:lpstr>
      <vt:lpstr>Meeting the healthcare workforce challenge in 2013/2014</vt:lpstr>
      <vt:lpstr>The HWNZ Mission</vt:lpstr>
      <vt:lpstr>Core HWNZ Strategies 2013/2014</vt:lpstr>
      <vt:lpstr>Core HWNZ Strategies 2013/2014</vt:lpstr>
      <vt:lpstr>PowerPoint Presentation</vt:lpstr>
      <vt:lpstr>Core HWNZ Strategies 2013/2014</vt:lpstr>
      <vt:lpstr>Core HWNZ Strategies 2013/2014</vt:lpstr>
      <vt:lpstr>Core HWNZ Strategies 2013/2014</vt:lpstr>
      <vt:lpstr>Themes and principles underlying the 2013/2014 HWNZ work plan</vt:lpstr>
      <vt:lpstr>Themes and principles underlying the 2013/2014 HWNZ work plan</vt:lpstr>
      <vt:lpstr>Themes and principles underlying the 2013/2014 HWNZ work plan</vt:lpstr>
      <vt:lpstr>The Healthcare Triple Aim</vt:lpstr>
      <vt:lpstr>The purchasing process</vt:lpstr>
      <vt:lpstr>The purchasing process</vt:lpstr>
      <vt:lpstr>The purchasing process</vt:lpstr>
      <vt:lpstr>The origins of the second and third themes</vt:lpstr>
      <vt:lpstr>PowerPoint Presentation</vt:lpstr>
      <vt:lpstr>PowerPoint Presentation</vt:lpstr>
      <vt:lpstr>PowerPoint Presentation</vt:lpstr>
      <vt:lpstr>Disruptive innovations as business as usual</vt:lpstr>
      <vt:lpstr>Investment in clinician leadership and healthcare intelligence </vt:lpstr>
      <vt:lpstr>Investment in clinician leadership and healthcare intelligence </vt:lpstr>
      <vt:lpstr>Investment in clinician leadership and healthcare intelligence</vt:lpstr>
      <vt:lpstr>Development and facilitation of regional training hubs</vt:lpstr>
      <vt:lpstr>National health targets and priorities </vt:lpstr>
      <vt:lpstr>Investment in generalism and community-based workforces</vt:lpstr>
      <vt:lpstr>PowerPoint Presentation</vt:lpstr>
      <vt:lpstr>Investment in generalism and community-based workforces</vt:lpstr>
      <vt:lpstr>Themes and principles underlying the 2013/2014 HWNZ work plan</vt:lpstr>
    </vt:vector>
  </TitlesOfParts>
  <Company>Gorman Health Services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HWNZ work plan 2013/2014</dc:title>
  <dc:creator>Des Gorman</dc:creator>
  <cp:lastModifiedBy>Shipleys Show Server</cp:lastModifiedBy>
  <cp:revision>14</cp:revision>
  <dcterms:created xsi:type="dcterms:W3CDTF">2013-05-18T02:05:23Z</dcterms:created>
  <dcterms:modified xsi:type="dcterms:W3CDTF">2013-08-15T19:30:01Z</dcterms:modified>
</cp:coreProperties>
</file>