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51" r:id="rId2"/>
    <p:sldMasterId id="2147483674" r:id="rId3"/>
  </p:sldMasterIdLst>
  <p:notesMasterIdLst>
    <p:notesMasterId r:id="rId36"/>
  </p:notesMasterIdLst>
  <p:sldIdLst>
    <p:sldId id="399" r:id="rId4"/>
    <p:sldId id="319" r:id="rId5"/>
    <p:sldId id="320" r:id="rId6"/>
    <p:sldId id="322" r:id="rId7"/>
    <p:sldId id="325" r:id="rId8"/>
    <p:sldId id="329" r:id="rId9"/>
    <p:sldId id="334" r:id="rId10"/>
    <p:sldId id="352" r:id="rId11"/>
    <p:sldId id="362" r:id="rId12"/>
    <p:sldId id="377" r:id="rId13"/>
    <p:sldId id="380" r:id="rId14"/>
    <p:sldId id="379" r:id="rId15"/>
    <p:sldId id="381" r:id="rId16"/>
    <p:sldId id="382" r:id="rId17"/>
    <p:sldId id="397" r:id="rId18"/>
    <p:sldId id="383" r:id="rId19"/>
    <p:sldId id="384" r:id="rId20"/>
    <p:sldId id="385" r:id="rId21"/>
    <p:sldId id="386" r:id="rId22"/>
    <p:sldId id="389" r:id="rId23"/>
    <p:sldId id="390" r:id="rId24"/>
    <p:sldId id="391" r:id="rId25"/>
    <p:sldId id="392" r:id="rId26"/>
    <p:sldId id="393" r:id="rId27"/>
    <p:sldId id="395" r:id="rId28"/>
    <p:sldId id="394" r:id="rId29"/>
    <p:sldId id="396" r:id="rId30"/>
    <p:sldId id="398" r:id="rId31"/>
    <p:sldId id="330" r:id="rId32"/>
    <p:sldId id="360" r:id="rId33"/>
    <p:sldId id="372" r:id="rId34"/>
    <p:sldId id="388" r:id="rId35"/>
  </p:sldIdLst>
  <p:sldSz cx="9144000" cy="6858000" type="screen4x3"/>
  <p:notesSz cx="6743700" cy="9893300"/>
  <p:custDataLst>
    <p:tags r:id="rId37"/>
  </p:custDataLst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uest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6699FF"/>
    <a:srgbClr val="FF9933"/>
    <a:srgbClr val="3366FF"/>
    <a:srgbClr val="CE349E"/>
    <a:srgbClr val="FF6600"/>
    <a:srgbClr val="FFFF00"/>
    <a:srgbClr val="0FD922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41" autoAdjust="0"/>
    <p:restoredTop sz="94683" autoAdjust="0"/>
  </p:normalViewPr>
  <p:slideViewPr>
    <p:cSldViewPr>
      <p:cViewPr varScale="1">
        <p:scale>
          <a:sx n="107" d="100"/>
          <a:sy n="107" d="100"/>
        </p:scale>
        <p:origin x="-84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54" y="-96"/>
      </p:cViewPr>
      <p:guideLst>
        <p:guide orient="horz" pos="3116"/>
        <p:guide pos="212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tags" Target="tags/tag1.xml"/><Relationship Id="rId40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22588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111" tIns="45555" rIns="91111" bIns="45555" numCol="1" anchor="t" anchorCtr="0" compatLnSpc="1">
            <a:prstTxWarp prst="textNoShape">
              <a:avLst/>
            </a:prstTxWarp>
          </a:bodyPr>
          <a:lstStyle>
            <a:lvl1pPr defTabSz="911225">
              <a:defRPr sz="1200"/>
            </a:lvl1pPr>
          </a:lstStyle>
          <a:p>
            <a:endParaRPr lang="en-GB" altLang="en-US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9525" y="0"/>
            <a:ext cx="2922588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111" tIns="45555" rIns="91111" bIns="45555" numCol="1" anchor="t" anchorCtr="0" compatLnSpc="1">
            <a:prstTxWarp prst="textNoShape">
              <a:avLst/>
            </a:prstTxWarp>
          </a:bodyPr>
          <a:lstStyle>
            <a:lvl1pPr algn="r" defTabSz="911225">
              <a:defRPr sz="1200"/>
            </a:lvl1pPr>
          </a:lstStyle>
          <a:p>
            <a:endParaRPr lang="en-GB" altLang="en-US"/>
          </a:p>
        </p:txBody>
      </p:sp>
      <p:sp>
        <p:nvSpPr>
          <p:cNvPr id="31748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898525" y="741363"/>
            <a:ext cx="4946650" cy="37099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17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4688" y="4699000"/>
            <a:ext cx="5394325" cy="4452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111" tIns="45555" rIns="91111" bIns="4555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317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98000"/>
            <a:ext cx="2922588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111" tIns="45555" rIns="91111" bIns="45555" numCol="1" anchor="b" anchorCtr="0" compatLnSpc="1">
            <a:prstTxWarp prst="textNoShape">
              <a:avLst/>
            </a:prstTxWarp>
          </a:bodyPr>
          <a:lstStyle>
            <a:lvl1pPr defTabSz="911225">
              <a:defRPr sz="1200"/>
            </a:lvl1pPr>
          </a:lstStyle>
          <a:p>
            <a:endParaRPr lang="en-GB" altLang="en-US"/>
          </a:p>
        </p:txBody>
      </p:sp>
      <p:sp>
        <p:nvSpPr>
          <p:cNvPr id="317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9525" y="9398000"/>
            <a:ext cx="2922588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111" tIns="45555" rIns="91111" bIns="45555" numCol="1" anchor="b" anchorCtr="0" compatLnSpc="1">
            <a:prstTxWarp prst="textNoShape">
              <a:avLst/>
            </a:prstTxWarp>
          </a:bodyPr>
          <a:lstStyle>
            <a:lvl1pPr algn="r" defTabSz="911225">
              <a:defRPr sz="1200"/>
            </a:lvl1pPr>
          </a:lstStyle>
          <a:p>
            <a:fld id="{5C5C34D2-3718-4B64-9990-3EF00B25AAF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2087767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4" name="Group 2"/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18435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>
                <a:gd name="T0" fmla="*/ 3193 w 5740"/>
                <a:gd name="T1" fmla="*/ 1816 h 3273"/>
                <a:gd name="T2" fmla="*/ 0 w 5740"/>
                <a:gd name="T3" fmla="*/ 0 h 3273"/>
                <a:gd name="T4" fmla="*/ 0 w 5740"/>
                <a:gd name="T5" fmla="*/ 522 h 3273"/>
                <a:gd name="T6" fmla="*/ 3037 w 5740"/>
                <a:gd name="T7" fmla="*/ 1978 h 3273"/>
                <a:gd name="T8" fmla="*/ 5740 w 5740"/>
                <a:gd name="T9" fmla="*/ 3273 h 3273"/>
                <a:gd name="T10" fmla="*/ 5740 w 5740"/>
                <a:gd name="T11" fmla="*/ 3267 h 3273"/>
                <a:gd name="T12" fmla="*/ 3193 w 5740"/>
                <a:gd name="T13" fmla="*/ 1816 h 3273"/>
                <a:gd name="T14" fmla="*/ 3193 w 5740"/>
                <a:gd name="T15" fmla="*/ 1816 h 3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36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>
                <a:gd name="T0" fmla="*/ 3163 w 5591"/>
                <a:gd name="T1" fmla="*/ 1714 h 3243"/>
                <a:gd name="T2" fmla="*/ 431 w 5591"/>
                <a:gd name="T3" fmla="*/ 0 h 3243"/>
                <a:gd name="T4" fmla="*/ 0 w 5591"/>
                <a:gd name="T5" fmla="*/ 0 h 3243"/>
                <a:gd name="T6" fmla="*/ 3086 w 5591"/>
                <a:gd name="T7" fmla="*/ 1786 h 3243"/>
                <a:gd name="T8" fmla="*/ 5591 w 5591"/>
                <a:gd name="T9" fmla="*/ 3243 h 3243"/>
                <a:gd name="T10" fmla="*/ 5591 w 5591"/>
                <a:gd name="T11" fmla="*/ 3237 h 3243"/>
                <a:gd name="T12" fmla="*/ 3163 w 5591"/>
                <a:gd name="T13" fmla="*/ 1714 h 3243"/>
                <a:gd name="T14" fmla="*/ 3163 w 5591"/>
                <a:gd name="T15" fmla="*/ 1714 h 3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37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>
                <a:gd name="T0" fmla="*/ 0 w 4042"/>
                <a:gd name="T1" fmla="*/ 156 h 192"/>
                <a:gd name="T2" fmla="*/ 4042 w 4042"/>
                <a:gd name="T3" fmla="*/ 192 h 192"/>
                <a:gd name="T4" fmla="*/ 4042 w 4042"/>
                <a:gd name="T5" fmla="*/ 144 h 192"/>
                <a:gd name="T6" fmla="*/ 0 w 4042"/>
                <a:gd name="T7" fmla="*/ 0 h 192"/>
                <a:gd name="T8" fmla="*/ 0 w 4042"/>
                <a:gd name="T9" fmla="*/ 156 h 192"/>
                <a:gd name="T10" fmla="*/ 0 w 4042"/>
                <a:gd name="T11" fmla="*/ 156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38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>
                <a:gd name="T0" fmla="*/ 1722 w 1722"/>
                <a:gd name="T1" fmla="*/ 66 h 66"/>
                <a:gd name="T2" fmla="*/ 1722 w 1722"/>
                <a:gd name="T3" fmla="*/ 60 h 66"/>
                <a:gd name="T4" fmla="*/ 0 w 1722"/>
                <a:gd name="T5" fmla="*/ 0 h 66"/>
                <a:gd name="T6" fmla="*/ 0 w 1722"/>
                <a:gd name="T7" fmla="*/ 48 h 66"/>
                <a:gd name="T8" fmla="*/ 1722 w 1722"/>
                <a:gd name="T9" fmla="*/ 66 h 66"/>
                <a:gd name="T10" fmla="*/ 1722 w 1722"/>
                <a:gd name="T1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39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>
                <a:gd name="T0" fmla="*/ 0 w 4789"/>
                <a:gd name="T1" fmla="*/ 329 h 329"/>
                <a:gd name="T2" fmla="*/ 4789 w 4789"/>
                <a:gd name="T3" fmla="*/ 77 h 329"/>
                <a:gd name="T4" fmla="*/ 4789 w 4789"/>
                <a:gd name="T5" fmla="*/ 0 h 329"/>
                <a:gd name="T6" fmla="*/ 0 w 4789"/>
                <a:gd name="T7" fmla="*/ 107 h 329"/>
                <a:gd name="T8" fmla="*/ 0 w 4789"/>
                <a:gd name="T9" fmla="*/ 329 h 329"/>
                <a:gd name="T10" fmla="*/ 0 w 4789"/>
                <a:gd name="T11" fmla="*/ 329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40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>
                <a:gd name="T0" fmla="*/ 975 w 975"/>
                <a:gd name="T1" fmla="*/ 48 h 101"/>
                <a:gd name="T2" fmla="*/ 975 w 975"/>
                <a:gd name="T3" fmla="*/ 0 h 101"/>
                <a:gd name="T4" fmla="*/ 0 w 975"/>
                <a:gd name="T5" fmla="*/ 24 h 101"/>
                <a:gd name="T6" fmla="*/ 0 w 975"/>
                <a:gd name="T7" fmla="*/ 101 h 101"/>
                <a:gd name="T8" fmla="*/ 975 w 975"/>
                <a:gd name="T9" fmla="*/ 48 h 101"/>
                <a:gd name="T10" fmla="*/ 975 w 975"/>
                <a:gd name="T11" fmla="*/ 48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41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>
                <a:gd name="T0" fmla="*/ 2141 w 2141"/>
                <a:gd name="T1" fmla="*/ 0 h 198"/>
                <a:gd name="T2" fmla="*/ 0 w 2141"/>
                <a:gd name="T3" fmla="*/ 156 h 198"/>
                <a:gd name="T4" fmla="*/ 0 w 2141"/>
                <a:gd name="T5" fmla="*/ 198 h 198"/>
                <a:gd name="T6" fmla="*/ 2141 w 2141"/>
                <a:gd name="T7" fmla="*/ 0 h 198"/>
                <a:gd name="T8" fmla="*/ 2141 w 2141"/>
                <a:gd name="T9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42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>
                <a:gd name="T0" fmla="*/ 0 w 3623"/>
                <a:gd name="T1" fmla="*/ 348 h 348"/>
                <a:gd name="T2" fmla="*/ 311 w 3623"/>
                <a:gd name="T3" fmla="*/ 348 h 348"/>
                <a:gd name="T4" fmla="*/ 3623 w 3623"/>
                <a:gd name="T5" fmla="*/ 42 h 348"/>
                <a:gd name="T6" fmla="*/ 3623 w 3623"/>
                <a:gd name="T7" fmla="*/ 0 h 348"/>
                <a:gd name="T8" fmla="*/ 0 w 3623"/>
                <a:gd name="T9" fmla="*/ 264 h 348"/>
                <a:gd name="T10" fmla="*/ 0 w 3623"/>
                <a:gd name="T11" fmla="*/ 348 h 348"/>
                <a:gd name="T12" fmla="*/ 0 w 3623"/>
                <a:gd name="T13" fmla="*/ 34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43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>
                <a:gd name="T0" fmla="*/ 2182 w 2517"/>
                <a:gd name="T1" fmla="*/ 276 h 276"/>
                <a:gd name="T2" fmla="*/ 2517 w 2517"/>
                <a:gd name="T3" fmla="*/ 204 h 276"/>
                <a:gd name="T4" fmla="*/ 2260 w 2517"/>
                <a:gd name="T5" fmla="*/ 0 h 276"/>
                <a:gd name="T6" fmla="*/ 0 w 2517"/>
                <a:gd name="T7" fmla="*/ 276 h 276"/>
                <a:gd name="T8" fmla="*/ 2182 w 2517"/>
                <a:gd name="T9" fmla="*/ 276 h 276"/>
                <a:gd name="T10" fmla="*/ 2182 w 2517"/>
                <a:gd name="T11" fmla="*/ 276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44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>
                <a:gd name="T0" fmla="*/ 1405 w 1405"/>
                <a:gd name="T1" fmla="*/ 126 h 378"/>
                <a:gd name="T2" fmla="*/ 1405 w 1405"/>
                <a:gd name="T3" fmla="*/ 0 h 378"/>
                <a:gd name="T4" fmla="*/ 0 w 1405"/>
                <a:gd name="T5" fmla="*/ 174 h 378"/>
                <a:gd name="T6" fmla="*/ 257 w 1405"/>
                <a:gd name="T7" fmla="*/ 378 h 378"/>
                <a:gd name="T8" fmla="*/ 1405 w 1405"/>
                <a:gd name="T9" fmla="*/ 126 h 378"/>
                <a:gd name="T10" fmla="*/ 1405 w 1405"/>
                <a:gd name="T11" fmla="*/ 126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45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>
                <a:gd name="T0" fmla="*/ 729 w 729"/>
                <a:gd name="T1" fmla="*/ 240 h 240"/>
                <a:gd name="T2" fmla="*/ 0 w 729"/>
                <a:gd name="T3" fmla="*/ 0 h 240"/>
                <a:gd name="T4" fmla="*/ 0 w 729"/>
                <a:gd name="T5" fmla="*/ 6 h 240"/>
                <a:gd name="T6" fmla="*/ 729 w 729"/>
                <a:gd name="T7" fmla="*/ 240 h 240"/>
                <a:gd name="T8" fmla="*/ 729 w 729"/>
                <a:gd name="T9" fmla="*/ 24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46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>
                <a:gd name="T0" fmla="*/ 0 w 5035"/>
                <a:gd name="T1" fmla="*/ 72 h 1672"/>
                <a:gd name="T2" fmla="*/ 5035 w 5035"/>
                <a:gd name="T3" fmla="*/ 1672 h 1672"/>
                <a:gd name="T4" fmla="*/ 5035 w 5035"/>
                <a:gd name="T5" fmla="*/ 1666 h 1672"/>
                <a:gd name="T6" fmla="*/ 0 w 5035"/>
                <a:gd name="T7" fmla="*/ 0 h 1672"/>
                <a:gd name="T8" fmla="*/ 0 w 5035"/>
                <a:gd name="T9" fmla="*/ 72 h 1672"/>
                <a:gd name="T10" fmla="*/ 0 w 5035"/>
                <a:gd name="T11" fmla="*/ 72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47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>
                <a:gd name="T0" fmla="*/ 729 w 729"/>
                <a:gd name="T1" fmla="*/ 318 h 318"/>
                <a:gd name="T2" fmla="*/ 729 w 729"/>
                <a:gd name="T3" fmla="*/ 312 h 318"/>
                <a:gd name="T4" fmla="*/ 0 w 729"/>
                <a:gd name="T5" fmla="*/ 0 h 318"/>
                <a:gd name="T6" fmla="*/ 0 w 729"/>
                <a:gd name="T7" fmla="*/ 54 h 318"/>
                <a:gd name="T8" fmla="*/ 729 w 729"/>
                <a:gd name="T9" fmla="*/ 318 h 318"/>
                <a:gd name="T10" fmla="*/ 729 w 729"/>
                <a:gd name="T11" fmla="*/ 318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48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>
                <a:gd name="T0" fmla="*/ 0 w 5035"/>
                <a:gd name="T1" fmla="*/ 396 h 2188"/>
                <a:gd name="T2" fmla="*/ 5035 w 5035"/>
                <a:gd name="T3" fmla="*/ 2188 h 2188"/>
                <a:gd name="T4" fmla="*/ 5035 w 5035"/>
                <a:gd name="T5" fmla="*/ 2134 h 2188"/>
                <a:gd name="T6" fmla="*/ 0 w 5035"/>
                <a:gd name="T7" fmla="*/ 0 h 2188"/>
                <a:gd name="T8" fmla="*/ 0 w 5035"/>
                <a:gd name="T9" fmla="*/ 396 h 2188"/>
                <a:gd name="T10" fmla="*/ 0 w 5035"/>
                <a:gd name="T11" fmla="*/ 396 h 2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49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>
                <a:gd name="T0" fmla="*/ 0 w 3163"/>
                <a:gd name="T1" fmla="*/ 0 h 2727"/>
                <a:gd name="T2" fmla="*/ 3145 w 3163"/>
                <a:gd name="T3" fmla="*/ 2727 h 2727"/>
                <a:gd name="T4" fmla="*/ 3163 w 3163"/>
                <a:gd name="T5" fmla="*/ 2704 h 2727"/>
                <a:gd name="T6" fmla="*/ 102 w 3163"/>
                <a:gd name="T7" fmla="*/ 0 h 2727"/>
                <a:gd name="T8" fmla="*/ 0 w 3163"/>
                <a:gd name="T9" fmla="*/ 0 h 2727"/>
                <a:gd name="T10" fmla="*/ 0 w 3163"/>
                <a:gd name="T11" fmla="*/ 0 h 2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50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>
                <a:gd name="T0" fmla="*/ 323 w 323"/>
                <a:gd name="T1" fmla="*/ 299 h 299"/>
                <a:gd name="T2" fmla="*/ 323 w 323"/>
                <a:gd name="T3" fmla="*/ 263 h 299"/>
                <a:gd name="T4" fmla="*/ 18 w 323"/>
                <a:gd name="T5" fmla="*/ 0 h 299"/>
                <a:gd name="T6" fmla="*/ 0 w 323"/>
                <a:gd name="T7" fmla="*/ 23 h 299"/>
                <a:gd name="T8" fmla="*/ 323 w 323"/>
                <a:gd name="T9" fmla="*/ 299 h 299"/>
                <a:gd name="T10" fmla="*/ 323 w 323"/>
                <a:gd name="T11" fmla="*/ 299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51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>
                <a:gd name="T0" fmla="*/ 281 w 281"/>
                <a:gd name="T1" fmla="*/ 335 h 335"/>
                <a:gd name="T2" fmla="*/ 281 w 281"/>
                <a:gd name="T3" fmla="*/ 173 h 335"/>
                <a:gd name="T4" fmla="*/ 96 w 281"/>
                <a:gd name="T5" fmla="*/ 0 h 335"/>
                <a:gd name="T6" fmla="*/ 0 w 281"/>
                <a:gd name="T7" fmla="*/ 90 h 335"/>
                <a:gd name="T8" fmla="*/ 281 w 281"/>
                <a:gd name="T9" fmla="*/ 335 h 335"/>
                <a:gd name="T10" fmla="*/ 281 w 281"/>
                <a:gd name="T11" fmla="*/ 335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52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>
                <a:gd name="T0" fmla="*/ 0 w 3122"/>
                <a:gd name="T1" fmla="*/ 0 h 2680"/>
                <a:gd name="T2" fmla="*/ 3026 w 3122"/>
                <a:gd name="T3" fmla="*/ 2680 h 2680"/>
                <a:gd name="T4" fmla="*/ 3122 w 3122"/>
                <a:gd name="T5" fmla="*/ 2590 h 2680"/>
                <a:gd name="T6" fmla="*/ 383 w 3122"/>
                <a:gd name="T7" fmla="*/ 0 h 2680"/>
                <a:gd name="T8" fmla="*/ 0 w 3122"/>
                <a:gd name="T9" fmla="*/ 0 h 2680"/>
                <a:gd name="T10" fmla="*/ 0 w 3122"/>
                <a:gd name="T11" fmla="*/ 0 h 2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53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>
                <a:gd name="T0" fmla="*/ 132 w 132"/>
                <a:gd name="T1" fmla="*/ 132 h 132"/>
                <a:gd name="T2" fmla="*/ 0 w 132"/>
                <a:gd name="T3" fmla="*/ 0 h 132"/>
                <a:gd name="T4" fmla="*/ 0 w 132"/>
                <a:gd name="T5" fmla="*/ 0 h 132"/>
                <a:gd name="T6" fmla="*/ 132 w 132"/>
                <a:gd name="T7" fmla="*/ 132 h 132"/>
                <a:gd name="T8" fmla="*/ 132 w 132"/>
                <a:gd name="T9" fmla="*/ 132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54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>
                <a:gd name="T0" fmla="*/ 0 w 2517"/>
                <a:gd name="T1" fmla="*/ 0 h 2536"/>
                <a:gd name="T2" fmla="*/ 2517 w 2517"/>
                <a:gd name="T3" fmla="*/ 2536 h 2536"/>
                <a:gd name="T4" fmla="*/ 2517 w 2517"/>
                <a:gd name="T5" fmla="*/ 2536 h 2536"/>
                <a:gd name="T6" fmla="*/ 66 w 2517"/>
                <a:gd name="T7" fmla="*/ 0 h 2536"/>
                <a:gd name="T8" fmla="*/ 0 w 2517"/>
                <a:gd name="T9" fmla="*/ 0 h 2536"/>
                <a:gd name="T10" fmla="*/ 0 w 2517"/>
                <a:gd name="T11" fmla="*/ 0 h 2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55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>
                <a:gd name="T0" fmla="*/ 0 w 2200"/>
                <a:gd name="T1" fmla="*/ 0 h 2482"/>
                <a:gd name="T2" fmla="*/ 2188 w 2200"/>
                <a:gd name="T3" fmla="*/ 2482 h 2482"/>
                <a:gd name="T4" fmla="*/ 2200 w 2200"/>
                <a:gd name="T5" fmla="*/ 2476 h 2482"/>
                <a:gd name="T6" fmla="*/ 317 w 2200"/>
                <a:gd name="T7" fmla="*/ 0 h 2482"/>
                <a:gd name="T8" fmla="*/ 0 w 2200"/>
                <a:gd name="T9" fmla="*/ 0 h 2482"/>
                <a:gd name="T10" fmla="*/ 0 w 2200"/>
                <a:gd name="T11" fmla="*/ 0 h 2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56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>
                <a:gd name="T0" fmla="*/ 84 w 84"/>
                <a:gd name="T1" fmla="*/ 96 h 96"/>
                <a:gd name="T2" fmla="*/ 84 w 84"/>
                <a:gd name="T3" fmla="*/ 90 h 96"/>
                <a:gd name="T4" fmla="*/ 12 w 84"/>
                <a:gd name="T5" fmla="*/ 0 h 96"/>
                <a:gd name="T6" fmla="*/ 0 w 84"/>
                <a:gd name="T7" fmla="*/ 6 h 96"/>
                <a:gd name="T8" fmla="*/ 84 w 84"/>
                <a:gd name="T9" fmla="*/ 96 h 96"/>
                <a:gd name="T10" fmla="*/ 84 w 84"/>
                <a:gd name="T11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57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>
                <a:gd name="T0" fmla="*/ 155 w 155"/>
                <a:gd name="T1" fmla="*/ 516 h 516"/>
                <a:gd name="T2" fmla="*/ 155 w 155"/>
                <a:gd name="T3" fmla="*/ 204 h 516"/>
                <a:gd name="T4" fmla="*/ 77 w 155"/>
                <a:gd name="T5" fmla="*/ 0 h 516"/>
                <a:gd name="T6" fmla="*/ 0 w 155"/>
                <a:gd name="T7" fmla="*/ 192 h 516"/>
                <a:gd name="T8" fmla="*/ 155 w 155"/>
                <a:gd name="T9" fmla="*/ 516 h 516"/>
                <a:gd name="T10" fmla="*/ 155 w 155"/>
                <a:gd name="T11" fmla="*/ 516 h 5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58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>
                <a:gd name="T0" fmla="*/ 0 w 574"/>
                <a:gd name="T1" fmla="*/ 0 h 1043"/>
                <a:gd name="T2" fmla="*/ 497 w 574"/>
                <a:gd name="T3" fmla="*/ 1043 h 1043"/>
                <a:gd name="T4" fmla="*/ 574 w 574"/>
                <a:gd name="T5" fmla="*/ 851 h 1043"/>
                <a:gd name="T6" fmla="*/ 251 w 574"/>
                <a:gd name="T7" fmla="*/ 0 h 1043"/>
                <a:gd name="T8" fmla="*/ 0 w 574"/>
                <a:gd name="T9" fmla="*/ 0 h 1043"/>
                <a:gd name="T10" fmla="*/ 0 w 574"/>
                <a:gd name="T11" fmla="*/ 0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59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>
                <a:gd name="T0" fmla="*/ 144 w 341"/>
                <a:gd name="T1" fmla="*/ 0 h 797"/>
                <a:gd name="T2" fmla="*/ 0 w 341"/>
                <a:gd name="T3" fmla="*/ 0 h 797"/>
                <a:gd name="T4" fmla="*/ 287 w 341"/>
                <a:gd name="T5" fmla="*/ 797 h 797"/>
                <a:gd name="T6" fmla="*/ 341 w 341"/>
                <a:gd name="T7" fmla="*/ 653 h 797"/>
                <a:gd name="T8" fmla="*/ 144 w 341"/>
                <a:gd name="T9" fmla="*/ 0 h 797"/>
                <a:gd name="T10" fmla="*/ 144 w 341"/>
                <a:gd name="T11" fmla="*/ 0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60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>
                <a:gd name="T0" fmla="*/ 0 w 60"/>
                <a:gd name="T1" fmla="*/ 144 h 312"/>
                <a:gd name="T2" fmla="*/ 60 w 60"/>
                <a:gd name="T3" fmla="*/ 312 h 312"/>
                <a:gd name="T4" fmla="*/ 60 w 60"/>
                <a:gd name="T5" fmla="*/ 6 h 312"/>
                <a:gd name="T6" fmla="*/ 54 w 60"/>
                <a:gd name="T7" fmla="*/ 0 h 312"/>
                <a:gd name="T8" fmla="*/ 0 w 60"/>
                <a:gd name="T9" fmla="*/ 144 h 312"/>
                <a:gd name="T10" fmla="*/ 0 w 60"/>
                <a:gd name="T11" fmla="*/ 144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61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>
                <a:gd name="T0" fmla="*/ 0 w 5740"/>
                <a:gd name="T1" fmla="*/ 371 h 1864"/>
                <a:gd name="T2" fmla="*/ 5740 w 5740"/>
                <a:gd name="T3" fmla="*/ 1864 h 1864"/>
                <a:gd name="T4" fmla="*/ 5740 w 5740"/>
                <a:gd name="T5" fmla="*/ 1834 h 1864"/>
                <a:gd name="T6" fmla="*/ 0 w 5740"/>
                <a:gd name="T7" fmla="*/ 0 h 1864"/>
                <a:gd name="T8" fmla="*/ 0 w 5740"/>
                <a:gd name="T9" fmla="*/ 371 h 1864"/>
                <a:gd name="T10" fmla="*/ 0 w 5740"/>
                <a:gd name="T11" fmla="*/ 371 h 1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62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>
                <a:gd name="T0" fmla="*/ 6 w 6"/>
                <a:gd name="T1" fmla="*/ 6 h 6"/>
                <a:gd name="T2" fmla="*/ 0 w 6"/>
                <a:gd name="T3" fmla="*/ 0 h 6"/>
                <a:gd name="T4" fmla="*/ 0 w 6"/>
                <a:gd name="T5" fmla="*/ 6 h 6"/>
                <a:gd name="T6" fmla="*/ 6 w 6"/>
                <a:gd name="T7" fmla="*/ 6 h 6"/>
                <a:gd name="T8" fmla="*/ 6 w 6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63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>
                <a:gd name="T0" fmla="*/ 0 w 5740"/>
                <a:gd name="T1" fmla="*/ 366 h 1337"/>
                <a:gd name="T2" fmla="*/ 5740 w 5740"/>
                <a:gd name="T3" fmla="*/ 1337 h 1337"/>
                <a:gd name="T4" fmla="*/ 5740 w 5740"/>
                <a:gd name="T5" fmla="*/ 1331 h 1337"/>
                <a:gd name="T6" fmla="*/ 0 w 5740"/>
                <a:gd name="T7" fmla="*/ 0 h 1337"/>
                <a:gd name="T8" fmla="*/ 0 w 5740"/>
                <a:gd name="T9" fmla="*/ 366 h 1337"/>
                <a:gd name="T10" fmla="*/ 0 w 5740"/>
                <a:gd name="T11" fmla="*/ 366 h 1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64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>
                <a:gd name="T0" fmla="*/ 0 w 5740"/>
                <a:gd name="T1" fmla="*/ 48 h 414"/>
                <a:gd name="T2" fmla="*/ 5740 w 5740"/>
                <a:gd name="T3" fmla="*/ 414 h 414"/>
                <a:gd name="T4" fmla="*/ 5740 w 5740"/>
                <a:gd name="T5" fmla="*/ 402 h 414"/>
                <a:gd name="T6" fmla="*/ 0 w 5740"/>
                <a:gd name="T7" fmla="*/ 0 h 414"/>
                <a:gd name="T8" fmla="*/ 0 w 5740"/>
                <a:gd name="T9" fmla="*/ 48 h 414"/>
                <a:gd name="T10" fmla="*/ 0 w 5740"/>
                <a:gd name="T11" fmla="*/ 48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65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>
                <a:gd name="T0" fmla="*/ 0 w 4448"/>
                <a:gd name="T1" fmla="*/ 0 h 3177"/>
                <a:gd name="T2" fmla="*/ 4448 w 4448"/>
                <a:gd name="T3" fmla="*/ 3177 h 3177"/>
                <a:gd name="T4" fmla="*/ 4448 w 4448"/>
                <a:gd name="T5" fmla="*/ 3153 h 3177"/>
                <a:gd name="T6" fmla="*/ 125 w 4448"/>
                <a:gd name="T7" fmla="*/ 0 h 3177"/>
                <a:gd name="T8" fmla="*/ 0 w 4448"/>
                <a:gd name="T9" fmla="*/ 0 h 3177"/>
                <a:gd name="T10" fmla="*/ 0 w 4448"/>
                <a:gd name="T11" fmla="*/ 0 h 3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66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>
                <a:gd name="T0" fmla="*/ 0 w 2428"/>
                <a:gd name="T1" fmla="*/ 0 h 2614"/>
                <a:gd name="T2" fmla="*/ 2428 w 2428"/>
                <a:gd name="T3" fmla="*/ 2614 h 2614"/>
                <a:gd name="T4" fmla="*/ 2428 w 2428"/>
                <a:gd name="T5" fmla="*/ 2608 h 2614"/>
                <a:gd name="T6" fmla="*/ 66 w 2428"/>
                <a:gd name="T7" fmla="*/ 0 h 2614"/>
                <a:gd name="T8" fmla="*/ 0 w 2428"/>
                <a:gd name="T9" fmla="*/ 0 h 2614"/>
                <a:gd name="T10" fmla="*/ 0 w 2428"/>
                <a:gd name="T11" fmla="*/ 0 h 2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67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>
                <a:gd name="T0" fmla="*/ 485 w 1800"/>
                <a:gd name="T1" fmla="*/ 0 h 2464"/>
                <a:gd name="T2" fmla="*/ 0 w 1800"/>
                <a:gd name="T3" fmla="*/ 0 h 2464"/>
                <a:gd name="T4" fmla="*/ 1800 w 1800"/>
                <a:gd name="T5" fmla="*/ 2464 h 2464"/>
                <a:gd name="T6" fmla="*/ 1800 w 1800"/>
                <a:gd name="T7" fmla="*/ 2248 h 2464"/>
                <a:gd name="T8" fmla="*/ 1794 w 1800"/>
                <a:gd name="T9" fmla="*/ 2248 h 2464"/>
                <a:gd name="T10" fmla="*/ 485 w 1800"/>
                <a:gd name="T11" fmla="*/ 0 h 2464"/>
                <a:gd name="T12" fmla="*/ 485 w 1800"/>
                <a:gd name="T13" fmla="*/ 0 h 2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68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>
                <a:gd name="T0" fmla="*/ 0 w 1232"/>
                <a:gd name="T1" fmla="*/ 0 h 2074"/>
                <a:gd name="T2" fmla="*/ 1232 w 1232"/>
                <a:gd name="T3" fmla="*/ 2074 h 2074"/>
                <a:gd name="T4" fmla="*/ 1232 w 1232"/>
                <a:gd name="T5" fmla="*/ 2038 h 2074"/>
                <a:gd name="T6" fmla="*/ 42 w 1232"/>
                <a:gd name="T7" fmla="*/ 0 h 2074"/>
                <a:gd name="T8" fmla="*/ 0 w 1232"/>
                <a:gd name="T9" fmla="*/ 0 h 2074"/>
                <a:gd name="T10" fmla="*/ 0 w 1232"/>
                <a:gd name="T11" fmla="*/ 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69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>
                <a:gd name="T0" fmla="*/ 0 w 1058"/>
                <a:gd name="T1" fmla="*/ 0 h 1936"/>
                <a:gd name="T2" fmla="*/ 1058 w 1058"/>
                <a:gd name="T3" fmla="*/ 1936 h 1936"/>
                <a:gd name="T4" fmla="*/ 1058 w 1058"/>
                <a:gd name="T5" fmla="*/ 1930 h 1936"/>
                <a:gd name="T6" fmla="*/ 54 w 1058"/>
                <a:gd name="T7" fmla="*/ 0 h 1936"/>
                <a:gd name="T8" fmla="*/ 0 w 1058"/>
                <a:gd name="T9" fmla="*/ 0 h 1936"/>
                <a:gd name="T10" fmla="*/ 0 w 1058"/>
                <a:gd name="T11" fmla="*/ 0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70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>
                <a:gd name="T0" fmla="*/ 771 w 771"/>
                <a:gd name="T1" fmla="*/ 1433 h 1487"/>
                <a:gd name="T2" fmla="*/ 42 w 771"/>
                <a:gd name="T3" fmla="*/ 0 h 1487"/>
                <a:gd name="T4" fmla="*/ 0 w 771"/>
                <a:gd name="T5" fmla="*/ 0 h 1487"/>
                <a:gd name="T6" fmla="*/ 771 w 771"/>
                <a:gd name="T7" fmla="*/ 1487 h 1487"/>
                <a:gd name="T8" fmla="*/ 771 w 771"/>
                <a:gd name="T9" fmla="*/ 1433 h 1487"/>
                <a:gd name="T10" fmla="*/ 771 w 771"/>
                <a:gd name="T11" fmla="*/ 1433 h 1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8471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18472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>
                  <a:gd name="T0" fmla="*/ 0 w 3659"/>
                  <a:gd name="T1" fmla="*/ 0 h 1313"/>
                  <a:gd name="T2" fmla="*/ 0 w 3659"/>
                  <a:gd name="T3" fmla="*/ 366 h 1313"/>
                  <a:gd name="T4" fmla="*/ 3635 w 3659"/>
                  <a:gd name="T5" fmla="*/ 1313 h 1313"/>
                  <a:gd name="T6" fmla="*/ 3647 w 3659"/>
                  <a:gd name="T7" fmla="*/ 1235 h 1313"/>
                  <a:gd name="T8" fmla="*/ 3659 w 3659"/>
                  <a:gd name="T9" fmla="*/ 1163 h 1313"/>
                  <a:gd name="T10" fmla="*/ 0 w 3659"/>
                  <a:gd name="T11" fmla="*/ 0 h 1313"/>
                  <a:gd name="T12" fmla="*/ 0 w 3659"/>
                  <a:gd name="T13" fmla="*/ 0 h 1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473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>
                  <a:gd name="T0" fmla="*/ 2105 w 2105"/>
                  <a:gd name="T1" fmla="*/ 665 h 695"/>
                  <a:gd name="T2" fmla="*/ 24 w 2105"/>
                  <a:gd name="T3" fmla="*/ 0 h 695"/>
                  <a:gd name="T4" fmla="*/ 12 w 2105"/>
                  <a:gd name="T5" fmla="*/ 72 h 695"/>
                  <a:gd name="T6" fmla="*/ 0 w 2105"/>
                  <a:gd name="T7" fmla="*/ 150 h 695"/>
                  <a:gd name="T8" fmla="*/ 2105 w 2105"/>
                  <a:gd name="T9" fmla="*/ 695 h 695"/>
                  <a:gd name="T10" fmla="*/ 2105 w 2105"/>
                  <a:gd name="T11" fmla="*/ 665 h 695"/>
                  <a:gd name="T12" fmla="*/ 2105 w 2105"/>
                  <a:gd name="T13" fmla="*/ 66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8474" name="Rectangle 4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600200"/>
            <a:ext cx="8229600" cy="1828800"/>
          </a:xfrm>
        </p:spPr>
        <p:txBody>
          <a:bodyPr/>
          <a:lstStyle>
            <a:lvl1pPr>
              <a:defRPr sz="3600" u="sng">
                <a:solidFill>
                  <a:srgbClr val="FFFF99"/>
                </a:solidFill>
                <a:effectLst/>
                <a:latin typeface="Constantia" pitchFamily="18" charset="0"/>
              </a:defRPr>
            </a:lvl1pPr>
          </a:lstStyle>
          <a:p>
            <a:pPr lvl="0"/>
            <a:r>
              <a:rPr lang="en-GB" altLang="en-US" noProof="0" smtClean="0"/>
              <a:t>Click to edit Master title style</a:t>
            </a:r>
          </a:p>
        </p:txBody>
      </p:sp>
      <p:sp>
        <p:nvSpPr>
          <p:cNvPr id="18475" name="Rectangle 4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>
                <a:latin typeface="Constantia" pitchFamily="18" charset="0"/>
              </a:defRPr>
            </a:lvl1pPr>
          </a:lstStyle>
          <a:p>
            <a:pPr lvl="0"/>
            <a:r>
              <a:rPr lang="en-GB" altLang="en-US" noProof="0" smtClean="0"/>
              <a:t>Click to edit Master subtitle style</a:t>
            </a:r>
          </a:p>
        </p:txBody>
      </p:sp>
      <p:sp>
        <p:nvSpPr>
          <p:cNvPr id="18476" name="Rectangle 44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18477" name="Rectangle 4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18478" name="Rectangle 4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008D4C76-EEE9-418E-A73A-A50C621A4AC4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Ovr>
    <a:masterClrMapping/>
  </p:clrMapOvr>
  <p:transition spd="med" advTm="0"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4CC69E-4AE1-47A7-B5AF-BDBD817492A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64295500"/>
      </p:ext>
    </p:extLst>
  </p:cSld>
  <p:clrMapOvr>
    <a:masterClrMapping/>
  </p:clrMapOvr>
  <p:transition spd="med" advTm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7EDD88-1E42-49CE-8EE0-FBF569F3582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62293435"/>
      </p:ext>
    </p:extLst>
  </p:cSld>
  <p:clrMapOvr>
    <a:masterClrMapping/>
  </p:clrMapOvr>
  <p:transition spd="med" advTm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A5A1C22D-71F6-42F0-AE8A-A6F546326AB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41351197"/>
      </p:ext>
    </p:extLst>
  </p:cSld>
  <p:clrMapOvr>
    <a:masterClrMapping/>
  </p:clrMapOvr>
  <p:transition spd="med" advTm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AFC34C-169F-4654-90FD-EB9ABAADEF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33764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CFF58B-ED60-44D6-B536-A44B03FB84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8699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9D88EB-BFB8-4897-B5C5-BCA1718014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6371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4CBA6C-A0F7-4F1C-9AB5-10E560E646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69432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B37E24-240B-4CC9-9378-D24372589B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586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019C50-2B37-4386-AE0A-31662528C8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7665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02E831-8A14-4672-9273-C373A74516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037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4D8CB9-DE49-4CAD-8328-C06774A9B3A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92202982"/>
      </p:ext>
    </p:extLst>
  </p:cSld>
  <p:clrMapOvr>
    <a:masterClrMapping/>
  </p:clrMapOvr>
  <p:transition spd="med" advTm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3EFAF-AA9F-40B6-8E8D-0E5F01A880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8026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F048BF-1AF2-41DB-A32E-E209FB42D1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8059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826B1A-464F-47BF-9DED-28B269FA65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0766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86AE80-4A91-4547-9F9C-7A99734DB8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97322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18681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03974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2508609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80318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0102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297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0FA2DB-9183-461E-8CFA-C243F2D02C2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48305846"/>
      </p:ext>
    </p:extLst>
  </p:cSld>
  <p:clrMapOvr>
    <a:masterClrMapping/>
  </p:clrMapOvr>
  <p:transition spd="med" advTm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511726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1748730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8138154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31465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274638"/>
            <a:ext cx="20764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769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862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E033DE-5FFB-4670-B4E4-CDFBB25DED1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31368830"/>
      </p:ext>
    </p:extLst>
  </p:cSld>
  <p:clrMapOvr>
    <a:masterClrMapping/>
  </p:clrMapOvr>
  <p:transition spd="med" advTm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2603B9-6C12-4E14-892D-AF2D69C8F64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73769214"/>
      </p:ext>
    </p:extLst>
  </p:cSld>
  <p:clrMapOvr>
    <a:masterClrMapping/>
  </p:clrMapOvr>
  <p:transition spd="med" advTm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4033AE-171C-4958-924B-122352144E8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56466785"/>
      </p:ext>
    </p:extLst>
  </p:cSld>
  <p:clrMapOvr>
    <a:masterClrMapping/>
  </p:clrMapOvr>
  <p:transition spd="med" advTm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A91D61-2427-435D-90E6-F937F321EB5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67197115"/>
      </p:ext>
    </p:extLst>
  </p:cSld>
  <p:clrMapOvr>
    <a:masterClrMapping/>
  </p:clrMapOvr>
  <p:transition spd="med" advTm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088240-08B6-4834-8C8C-9A7B8CFBC06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44797031"/>
      </p:ext>
    </p:extLst>
  </p:cSld>
  <p:clrMapOvr>
    <a:masterClrMapping/>
  </p:clrMapOvr>
  <p:transition spd="med" advTm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D68C19-B8E6-4CE5-B965-AA7D2E4E2A2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913731"/>
      </p:ext>
    </p:extLst>
  </p:cSld>
  <p:clrMapOvr>
    <a:masterClrMapping/>
  </p:clrMapOvr>
  <p:transition spd="med" advTm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57647"/>
                <a:invGamma/>
              </a:schemeClr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0" name="Group 2"/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17411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>
                <a:gd name="T0" fmla="*/ 3193 w 5740"/>
                <a:gd name="T1" fmla="*/ 1816 h 3273"/>
                <a:gd name="T2" fmla="*/ 0 w 5740"/>
                <a:gd name="T3" fmla="*/ 0 h 3273"/>
                <a:gd name="T4" fmla="*/ 0 w 5740"/>
                <a:gd name="T5" fmla="*/ 522 h 3273"/>
                <a:gd name="T6" fmla="*/ 3037 w 5740"/>
                <a:gd name="T7" fmla="*/ 1978 h 3273"/>
                <a:gd name="T8" fmla="*/ 5740 w 5740"/>
                <a:gd name="T9" fmla="*/ 3273 h 3273"/>
                <a:gd name="T10" fmla="*/ 5740 w 5740"/>
                <a:gd name="T11" fmla="*/ 3267 h 3273"/>
                <a:gd name="T12" fmla="*/ 3193 w 5740"/>
                <a:gd name="T13" fmla="*/ 1816 h 3273"/>
                <a:gd name="T14" fmla="*/ 3193 w 5740"/>
                <a:gd name="T15" fmla="*/ 1816 h 3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12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>
                <a:gd name="T0" fmla="*/ 3163 w 5591"/>
                <a:gd name="T1" fmla="*/ 1714 h 3243"/>
                <a:gd name="T2" fmla="*/ 431 w 5591"/>
                <a:gd name="T3" fmla="*/ 0 h 3243"/>
                <a:gd name="T4" fmla="*/ 0 w 5591"/>
                <a:gd name="T5" fmla="*/ 0 h 3243"/>
                <a:gd name="T6" fmla="*/ 3086 w 5591"/>
                <a:gd name="T7" fmla="*/ 1786 h 3243"/>
                <a:gd name="T8" fmla="*/ 5591 w 5591"/>
                <a:gd name="T9" fmla="*/ 3243 h 3243"/>
                <a:gd name="T10" fmla="*/ 5591 w 5591"/>
                <a:gd name="T11" fmla="*/ 3237 h 3243"/>
                <a:gd name="T12" fmla="*/ 3163 w 5591"/>
                <a:gd name="T13" fmla="*/ 1714 h 3243"/>
                <a:gd name="T14" fmla="*/ 3163 w 5591"/>
                <a:gd name="T15" fmla="*/ 1714 h 3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13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>
                <a:gd name="T0" fmla="*/ 0 w 4042"/>
                <a:gd name="T1" fmla="*/ 156 h 192"/>
                <a:gd name="T2" fmla="*/ 4042 w 4042"/>
                <a:gd name="T3" fmla="*/ 192 h 192"/>
                <a:gd name="T4" fmla="*/ 4042 w 4042"/>
                <a:gd name="T5" fmla="*/ 144 h 192"/>
                <a:gd name="T6" fmla="*/ 0 w 4042"/>
                <a:gd name="T7" fmla="*/ 0 h 192"/>
                <a:gd name="T8" fmla="*/ 0 w 4042"/>
                <a:gd name="T9" fmla="*/ 156 h 192"/>
                <a:gd name="T10" fmla="*/ 0 w 4042"/>
                <a:gd name="T11" fmla="*/ 156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14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>
                <a:gd name="T0" fmla="*/ 1722 w 1722"/>
                <a:gd name="T1" fmla="*/ 66 h 66"/>
                <a:gd name="T2" fmla="*/ 1722 w 1722"/>
                <a:gd name="T3" fmla="*/ 60 h 66"/>
                <a:gd name="T4" fmla="*/ 0 w 1722"/>
                <a:gd name="T5" fmla="*/ 0 h 66"/>
                <a:gd name="T6" fmla="*/ 0 w 1722"/>
                <a:gd name="T7" fmla="*/ 48 h 66"/>
                <a:gd name="T8" fmla="*/ 1722 w 1722"/>
                <a:gd name="T9" fmla="*/ 66 h 66"/>
                <a:gd name="T10" fmla="*/ 1722 w 1722"/>
                <a:gd name="T1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15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>
                <a:gd name="T0" fmla="*/ 0 w 4789"/>
                <a:gd name="T1" fmla="*/ 329 h 329"/>
                <a:gd name="T2" fmla="*/ 4789 w 4789"/>
                <a:gd name="T3" fmla="*/ 77 h 329"/>
                <a:gd name="T4" fmla="*/ 4789 w 4789"/>
                <a:gd name="T5" fmla="*/ 0 h 329"/>
                <a:gd name="T6" fmla="*/ 0 w 4789"/>
                <a:gd name="T7" fmla="*/ 107 h 329"/>
                <a:gd name="T8" fmla="*/ 0 w 4789"/>
                <a:gd name="T9" fmla="*/ 329 h 329"/>
                <a:gd name="T10" fmla="*/ 0 w 4789"/>
                <a:gd name="T11" fmla="*/ 329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16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>
                <a:gd name="T0" fmla="*/ 975 w 975"/>
                <a:gd name="T1" fmla="*/ 48 h 101"/>
                <a:gd name="T2" fmla="*/ 975 w 975"/>
                <a:gd name="T3" fmla="*/ 0 h 101"/>
                <a:gd name="T4" fmla="*/ 0 w 975"/>
                <a:gd name="T5" fmla="*/ 24 h 101"/>
                <a:gd name="T6" fmla="*/ 0 w 975"/>
                <a:gd name="T7" fmla="*/ 101 h 101"/>
                <a:gd name="T8" fmla="*/ 975 w 975"/>
                <a:gd name="T9" fmla="*/ 48 h 101"/>
                <a:gd name="T10" fmla="*/ 975 w 975"/>
                <a:gd name="T11" fmla="*/ 48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17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>
                <a:gd name="T0" fmla="*/ 2141 w 2141"/>
                <a:gd name="T1" fmla="*/ 0 h 198"/>
                <a:gd name="T2" fmla="*/ 0 w 2141"/>
                <a:gd name="T3" fmla="*/ 156 h 198"/>
                <a:gd name="T4" fmla="*/ 0 w 2141"/>
                <a:gd name="T5" fmla="*/ 198 h 198"/>
                <a:gd name="T6" fmla="*/ 2141 w 2141"/>
                <a:gd name="T7" fmla="*/ 0 h 198"/>
                <a:gd name="T8" fmla="*/ 2141 w 2141"/>
                <a:gd name="T9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18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>
                <a:gd name="T0" fmla="*/ 0 w 3623"/>
                <a:gd name="T1" fmla="*/ 348 h 348"/>
                <a:gd name="T2" fmla="*/ 311 w 3623"/>
                <a:gd name="T3" fmla="*/ 348 h 348"/>
                <a:gd name="T4" fmla="*/ 3623 w 3623"/>
                <a:gd name="T5" fmla="*/ 42 h 348"/>
                <a:gd name="T6" fmla="*/ 3623 w 3623"/>
                <a:gd name="T7" fmla="*/ 0 h 348"/>
                <a:gd name="T8" fmla="*/ 0 w 3623"/>
                <a:gd name="T9" fmla="*/ 264 h 348"/>
                <a:gd name="T10" fmla="*/ 0 w 3623"/>
                <a:gd name="T11" fmla="*/ 348 h 348"/>
                <a:gd name="T12" fmla="*/ 0 w 3623"/>
                <a:gd name="T13" fmla="*/ 34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19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>
                <a:gd name="T0" fmla="*/ 2182 w 2517"/>
                <a:gd name="T1" fmla="*/ 276 h 276"/>
                <a:gd name="T2" fmla="*/ 2517 w 2517"/>
                <a:gd name="T3" fmla="*/ 204 h 276"/>
                <a:gd name="T4" fmla="*/ 2260 w 2517"/>
                <a:gd name="T5" fmla="*/ 0 h 276"/>
                <a:gd name="T6" fmla="*/ 0 w 2517"/>
                <a:gd name="T7" fmla="*/ 276 h 276"/>
                <a:gd name="T8" fmla="*/ 2182 w 2517"/>
                <a:gd name="T9" fmla="*/ 276 h 276"/>
                <a:gd name="T10" fmla="*/ 2182 w 2517"/>
                <a:gd name="T11" fmla="*/ 276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20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>
                <a:gd name="T0" fmla="*/ 1405 w 1405"/>
                <a:gd name="T1" fmla="*/ 126 h 378"/>
                <a:gd name="T2" fmla="*/ 1405 w 1405"/>
                <a:gd name="T3" fmla="*/ 0 h 378"/>
                <a:gd name="T4" fmla="*/ 0 w 1405"/>
                <a:gd name="T5" fmla="*/ 174 h 378"/>
                <a:gd name="T6" fmla="*/ 257 w 1405"/>
                <a:gd name="T7" fmla="*/ 378 h 378"/>
                <a:gd name="T8" fmla="*/ 1405 w 1405"/>
                <a:gd name="T9" fmla="*/ 126 h 378"/>
                <a:gd name="T10" fmla="*/ 1405 w 1405"/>
                <a:gd name="T11" fmla="*/ 126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21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>
                <a:gd name="T0" fmla="*/ 729 w 729"/>
                <a:gd name="T1" fmla="*/ 240 h 240"/>
                <a:gd name="T2" fmla="*/ 0 w 729"/>
                <a:gd name="T3" fmla="*/ 0 h 240"/>
                <a:gd name="T4" fmla="*/ 0 w 729"/>
                <a:gd name="T5" fmla="*/ 6 h 240"/>
                <a:gd name="T6" fmla="*/ 729 w 729"/>
                <a:gd name="T7" fmla="*/ 240 h 240"/>
                <a:gd name="T8" fmla="*/ 729 w 729"/>
                <a:gd name="T9" fmla="*/ 24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22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>
                <a:gd name="T0" fmla="*/ 0 w 5035"/>
                <a:gd name="T1" fmla="*/ 72 h 1672"/>
                <a:gd name="T2" fmla="*/ 5035 w 5035"/>
                <a:gd name="T3" fmla="*/ 1672 h 1672"/>
                <a:gd name="T4" fmla="*/ 5035 w 5035"/>
                <a:gd name="T5" fmla="*/ 1666 h 1672"/>
                <a:gd name="T6" fmla="*/ 0 w 5035"/>
                <a:gd name="T7" fmla="*/ 0 h 1672"/>
                <a:gd name="T8" fmla="*/ 0 w 5035"/>
                <a:gd name="T9" fmla="*/ 72 h 1672"/>
                <a:gd name="T10" fmla="*/ 0 w 5035"/>
                <a:gd name="T11" fmla="*/ 72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23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>
                <a:gd name="T0" fmla="*/ 729 w 729"/>
                <a:gd name="T1" fmla="*/ 318 h 318"/>
                <a:gd name="T2" fmla="*/ 729 w 729"/>
                <a:gd name="T3" fmla="*/ 312 h 318"/>
                <a:gd name="T4" fmla="*/ 0 w 729"/>
                <a:gd name="T5" fmla="*/ 0 h 318"/>
                <a:gd name="T6" fmla="*/ 0 w 729"/>
                <a:gd name="T7" fmla="*/ 54 h 318"/>
                <a:gd name="T8" fmla="*/ 729 w 729"/>
                <a:gd name="T9" fmla="*/ 318 h 318"/>
                <a:gd name="T10" fmla="*/ 729 w 729"/>
                <a:gd name="T11" fmla="*/ 318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24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>
                <a:gd name="T0" fmla="*/ 0 w 5035"/>
                <a:gd name="T1" fmla="*/ 396 h 2188"/>
                <a:gd name="T2" fmla="*/ 5035 w 5035"/>
                <a:gd name="T3" fmla="*/ 2188 h 2188"/>
                <a:gd name="T4" fmla="*/ 5035 w 5035"/>
                <a:gd name="T5" fmla="*/ 2134 h 2188"/>
                <a:gd name="T6" fmla="*/ 0 w 5035"/>
                <a:gd name="T7" fmla="*/ 0 h 2188"/>
                <a:gd name="T8" fmla="*/ 0 w 5035"/>
                <a:gd name="T9" fmla="*/ 396 h 2188"/>
                <a:gd name="T10" fmla="*/ 0 w 5035"/>
                <a:gd name="T11" fmla="*/ 396 h 2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25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>
                <a:gd name="T0" fmla="*/ 0 w 3163"/>
                <a:gd name="T1" fmla="*/ 0 h 2727"/>
                <a:gd name="T2" fmla="*/ 3145 w 3163"/>
                <a:gd name="T3" fmla="*/ 2727 h 2727"/>
                <a:gd name="T4" fmla="*/ 3163 w 3163"/>
                <a:gd name="T5" fmla="*/ 2704 h 2727"/>
                <a:gd name="T6" fmla="*/ 102 w 3163"/>
                <a:gd name="T7" fmla="*/ 0 h 2727"/>
                <a:gd name="T8" fmla="*/ 0 w 3163"/>
                <a:gd name="T9" fmla="*/ 0 h 2727"/>
                <a:gd name="T10" fmla="*/ 0 w 3163"/>
                <a:gd name="T11" fmla="*/ 0 h 2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26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>
                <a:gd name="T0" fmla="*/ 323 w 323"/>
                <a:gd name="T1" fmla="*/ 299 h 299"/>
                <a:gd name="T2" fmla="*/ 323 w 323"/>
                <a:gd name="T3" fmla="*/ 263 h 299"/>
                <a:gd name="T4" fmla="*/ 18 w 323"/>
                <a:gd name="T5" fmla="*/ 0 h 299"/>
                <a:gd name="T6" fmla="*/ 0 w 323"/>
                <a:gd name="T7" fmla="*/ 23 h 299"/>
                <a:gd name="T8" fmla="*/ 323 w 323"/>
                <a:gd name="T9" fmla="*/ 299 h 299"/>
                <a:gd name="T10" fmla="*/ 323 w 323"/>
                <a:gd name="T11" fmla="*/ 299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27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>
                <a:gd name="T0" fmla="*/ 281 w 281"/>
                <a:gd name="T1" fmla="*/ 335 h 335"/>
                <a:gd name="T2" fmla="*/ 281 w 281"/>
                <a:gd name="T3" fmla="*/ 173 h 335"/>
                <a:gd name="T4" fmla="*/ 96 w 281"/>
                <a:gd name="T5" fmla="*/ 0 h 335"/>
                <a:gd name="T6" fmla="*/ 0 w 281"/>
                <a:gd name="T7" fmla="*/ 90 h 335"/>
                <a:gd name="T8" fmla="*/ 281 w 281"/>
                <a:gd name="T9" fmla="*/ 335 h 335"/>
                <a:gd name="T10" fmla="*/ 281 w 281"/>
                <a:gd name="T11" fmla="*/ 335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28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>
                <a:gd name="T0" fmla="*/ 0 w 3122"/>
                <a:gd name="T1" fmla="*/ 0 h 2680"/>
                <a:gd name="T2" fmla="*/ 3026 w 3122"/>
                <a:gd name="T3" fmla="*/ 2680 h 2680"/>
                <a:gd name="T4" fmla="*/ 3122 w 3122"/>
                <a:gd name="T5" fmla="*/ 2590 h 2680"/>
                <a:gd name="T6" fmla="*/ 383 w 3122"/>
                <a:gd name="T7" fmla="*/ 0 h 2680"/>
                <a:gd name="T8" fmla="*/ 0 w 3122"/>
                <a:gd name="T9" fmla="*/ 0 h 2680"/>
                <a:gd name="T10" fmla="*/ 0 w 3122"/>
                <a:gd name="T11" fmla="*/ 0 h 2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29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>
                <a:gd name="T0" fmla="*/ 132 w 132"/>
                <a:gd name="T1" fmla="*/ 132 h 132"/>
                <a:gd name="T2" fmla="*/ 0 w 132"/>
                <a:gd name="T3" fmla="*/ 0 h 132"/>
                <a:gd name="T4" fmla="*/ 0 w 132"/>
                <a:gd name="T5" fmla="*/ 0 h 132"/>
                <a:gd name="T6" fmla="*/ 132 w 132"/>
                <a:gd name="T7" fmla="*/ 132 h 132"/>
                <a:gd name="T8" fmla="*/ 132 w 132"/>
                <a:gd name="T9" fmla="*/ 132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30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>
                <a:gd name="T0" fmla="*/ 0 w 2517"/>
                <a:gd name="T1" fmla="*/ 0 h 2536"/>
                <a:gd name="T2" fmla="*/ 2517 w 2517"/>
                <a:gd name="T3" fmla="*/ 2536 h 2536"/>
                <a:gd name="T4" fmla="*/ 2517 w 2517"/>
                <a:gd name="T5" fmla="*/ 2536 h 2536"/>
                <a:gd name="T6" fmla="*/ 66 w 2517"/>
                <a:gd name="T7" fmla="*/ 0 h 2536"/>
                <a:gd name="T8" fmla="*/ 0 w 2517"/>
                <a:gd name="T9" fmla="*/ 0 h 2536"/>
                <a:gd name="T10" fmla="*/ 0 w 2517"/>
                <a:gd name="T11" fmla="*/ 0 h 2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31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>
                <a:gd name="T0" fmla="*/ 0 w 2200"/>
                <a:gd name="T1" fmla="*/ 0 h 2482"/>
                <a:gd name="T2" fmla="*/ 2188 w 2200"/>
                <a:gd name="T3" fmla="*/ 2482 h 2482"/>
                <a:gd name="T4" fmla="*/ 2200 w 2200"/>
                <a:gd name="T5" fmla="*/ 2476 h 2482"/>
                <a:gd name="T6" fmla="*/ 317 w 2200"/>
                <a:gd name="T7" fmla="*/ 0 h 2482"/>
                <a:gd name="T8" fmla="*/ 0 w 2200"/>
                <a:gd name="T9" fmla="*/ 0 h 2482"/>
                <a:gd name="T10" fmla="*/ 0 w 2200"/>
                <a:gd name="T11" fmla="*/ 0 h 2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32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>
                <a:gd name="T0" fmla="*/ 84 w 84"/>
                <a:gd name="T1" fmla="*/ 96 h 96"/>
                <a:gd name="T2" fmla="*/ 84 w 84"/>
                <a:gd name="T3" fmla="*/ 90 h 96"/>
                <a:gd name="T4" fmla="*/ 12 w 84"/>
                <a:gd name="T5" fmla="*/ 0 h 96"/>
                <a:gd name="T6" fmla="*/ 0 w 84"/>
                <a:gd name="T7" fmla="*/ 6 h 96"/>
                <a:gd name="T8" fmla="*/ 84 w 84"/>
                <a:gd name="T9" fmla="*/ 96 h 96"/>
                <a:gd name="T10" fmla="*/ 84 w 84"/>
                <a:gd name="T11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33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>
                <a:gd name="T0" fmla="*/ 155 w 155"/>
                <a:gd name="T1" fmla="*/ 516 h 516"/>
                <a:gd name="T2" fmla="*/ 155 w 155"/>
                <a:gd name="T3" fmla="*/ 204 h 516"/>
                <a:gd name="T4" fmla="*/ 77 w 155"/>
                <a:gd name="T5" fmla="*/ 0 h 516"/>
                <a:gd name="T6" fmla="*/ 0 w 155"/>
                <a:gd name="T7" fmla="*/ 192 h 516"/>
                <a:gd name="T8" fmla="*/ 155 w 155"/>
                <a:gd name="T9" fmla="*/ 516 h 516"/>
                <a:gd name="T10" fmla="*/ 155 w 155"/>
                <a:gd name="T11" fmla="*/ 516 h 5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34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>
                <a:gd name="T0" fmla="*/ 0 w 574"/>
                <a:gd name="T1" fmla="*/ 0 h 1043"/>
                <a:gd name="T2" fmla="*/ 497 w 574"/>
                <a:gd name="T3" fmla="*/ 1043 h 1043"/>
                <a:gd name="T4" fmla="*/ 574 w 574"/>
                <a:gd name="T5" fmla="*/ 851 h 1043"/>
                <a:gd name="T6" fmla="*/ 251 w 574"/>
                <a:gd name="T7" fmla="*/ 0 h 1043"/>
                <a:gd name="T8" fmla="*/ 0 w 574"/>
                <a:gd name="T9" fmla="*/ 0 h 1043"/>
                <a:gd name="T10" fmla="*/ 0 w 574"/>
                <a:gd name="T11" fmla="*/ 0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35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>
                <a:gd name="T0" fmla="*/ 144 w 341"/>
                <a:gd name="T1" fmla="*/ 0 h 797"/>
                <a:gd name="T2" fmla="*/ 0 w 341"/>
                <a:gd name="T3" fmla="*/ 0 h 797"/>
                <a:gd name="T4" fmla="*/ 287 w 341"/>
                <a:gd name="T5" fmla="*/ 797 h 797"/>
                <a:gd name="T6" fmla="*/ 341 w 341"/>
                <a:gd name="T7" fmla="*/ 653 h 797"/>
                <a:gd name="T8" fmla="*/ 144 w 341"/>
                <a:gd name="T9" fmla="*/ 0 h 797"/>
                <a:gd name="T10" fmla="*/ 144 w 341"/>
                <a:gd name="T11" fmla="*/ 0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36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>
                <a:gd name="T0" fmla="*/ 0 w 60"/>
                <a:gd name="T1" fmla="*/ 144 h 312"/>
                <a:gd name="T2" fmla="*/ 60 w 60"/>
                <a:gd name="T3" fmla="*/ 312 h 312"/>
                <a:gd name="T4" fmla="*/ 60 w 60"/>
                <a:gd name="T5" fmla="*/ 6 h 312"/>
                <a:gd name="T6" fmla="*/ 54 w 60"/>
                <a:gd name="T7" fmla="*/ 0 h 312"/>
                <a:gd name="T8" fmla="*/ 0 w 60"/>
                <a:gd name="T9" fmla="*/ 144 h 312"/>
                <a:gd name="T10" fmla="*/ 0 w 60"/>
                <a:gd name="T11" fmla="*/ 144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37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>
                <a:gd name="T0" fmla="*/ 0 w 5740"/>
                <a:gd name="T1" fmla="*/ 371 h 1864"/>
                <a:gd name="T2" fmla="*/ 5740 w 5740"/>
                <a:gd name="T3" fmla="*/ 1864 h 1864"/>
                <a:gd name="T4" fmla="*/ 5740 w 5740"/>
                <a:gd name="T5" fmla="*/ 1834 h 1864"/>
                <a:gd name="T6" fmla="*/ 0 w 5740"/>
                <a:gd name="T7" fmla="*/ 0 h 1864"/>
                <a:gd name="T8" fmla="*/ 0 w 5740"/>
                <a:gd name="T9" fmla="*/ 371 h 1864"/>
                <a:gd name="T10" fmla="*/ 0 w 5740"/>
                <a:gd name="T11" fmla="*/ 371 h 1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38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>
                <a:gd name="T0" fmla="*/ 6 w 6"/>
                <a:gd name="T1" fmla="*/ 6 h 6"/>
                <a:gd name="T2" fmla="*/ 0 w 6"/>
                <a:gd name="T3" fmla="*/ 0 h 6"/>
                <a:gd name="T4" fmla="*/ 0 w 6"/>
                <a:gd name="T5" fmla="*/ 6 h 6"/>
                <a:gd name="T6" fmla="*/ 6 w 6"/>
                <a:gd name="T7" fmla="*/ 6 h 6"/>
                <a:gd name="T8" fmla="*/ 6 w 6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39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>
                <a:gd name="T0" fmla="*/ 0 w 5740"/>
                <a:gd name="T1" fmla="*/ 366 h 1337"/>
                <a:gd name="T2" fmla="*/ 5740 w 5740"/>
                <a:gd name="T3" fmla="*/ 1337 h 1337"/>
                <a:gd name="T4" fmla="*/ 5740 w 5740"/>
                <a:gd name="T5" fmla="*/ 1331 h 1337"/>
                <a:gd name="T6" fmla="*/ 0 w 5740"/>
                <a:gd name="T7" fmla="*/ 0 h 1337"/>
                <a:gd name="T8" fmla="*/ 0 w 5740"/>
                <a:gd name="T9" fmla="*/ 366 h 1337"/>
                <a:gd name="T10" fmla="*/ 0 w 5740"/>
                <a:gd name="T11" fmla="*/ 366 h 1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40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>
                <a:gd name="T0" fmla="*/ 0 w 5740"/>
                <a:gd name="T1" fmla="*/ 48 h 414"/>
                <a:gd name="T2" fmla="*/ 5740 w 5740"/>
                <a:gd name="T3" fmla="*/ 414 h 414"/>
                <a:gd name="T4" fmla="*/ 5740 w 5740"/>
                <a:gd name="T5" fmla="*/ 402 h 414"/>
                <a:gd name="T6" fmla="*/ 0 w 5740"/>
                <a:gd name="T7" fmla="*/ 0 h 414"/>
                <a:gd name="T8" fmla="*/ 0 w 5740"/>
                <a:gd name="T9" fmla="*/ 48 h 414"/>
                <a:gd name="T10" fmla="*/ 0 w 5740"/>
                <a:gd name="T11" fmla="*/ 48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41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>
                <a:gd name="T0" fmla="*/ 0 w 4448"/>
                <a:gd name="T1" fmla="*/ 0 h 3177"/>
                <a:gd name="T2" fmla="*/ 4448 w 4448"/>
                <a:gd name="T3" fmla="*/ 3177 h 3177"/>
                <a:gd name="T4" fmla="*/ 4448 w 4448"/>
                <a:gd name="T5" fmla="*/ 3153 h 3177"/>
                <a:gd name="T6" fmla="*/ 125 w 4448"/>
                <a:gd name="T7" fmla="*/ 0 h 3177"/>
                <a:gd name="T8" fmla="*/ 0 w 4448"/>
                <a:gd name="T9" fmla="*/ 0 h 3177"/>
                <a:gd name="T10" fmla="*/ 0 w 4448"/>
                <a:gd name="T11" fmla="*/ 0 h 3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42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>
                <a:gd name="T0" fmla="*/ 0 w 2428"/>
                <a:gd name="T1" fmla="*/ 0 h 2614"/>
                <a:gd name="T2" fmla="*/ 2428 w 2428"/>
                <a:gd name="T3" fmla="*/ 2614 h 2614"/>
                <a:gd name="T4" fmla="*/ 2428 w 2428"/>
                <a:gd name="T5" fmla="*/ 2608 h 2614"/>
                <a:gd name="T6" fmla="*/ 66 w 2428"/>
                <a:gd name="T7" fmla="*/ 0 h 2614"/>
                <a:gd name="T8" fmla="*/ 0 w 2428"/>
                <a:gd name="T9" fmla="*/ 0 h 2614"/>
                <a:gd name="T10" fmla="*/ 0 w 2428"/>
                <a:gd name="T11" fmla="*/ 0 h 2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43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>
                <a:gd name="T0" fmla="*/ 485 w 1800"/>
                <a:gd name="T1" fmla="*/ 0 h 2464"/>
                <a:gd name="T2" fmla="*/ 0 w 1800"/>
                <a:gd name="T3" fmla="*/ 0 h 2464"/>
                <a:gd name="T4" fmla="*/ 1800 w 1800"/>
                <a:gd name="T5" fmla="*/ 2464 h 2464"/>
                <a:gd name="T6" fmla="*/ 1800 w 1800"/>
                <a:gd name="T7" fmla="*/ 2248 h 2464"/>
                <a:gd name="T8" fmla="*/ 1794 w 1800"/>
                <a:gd name="T9" fmla="*/ 2248 h 2464"/>
                <a:gd name="T10" fmla="*/ 485 w 1800"/>
                <a:gd name="T11" fmla="*/ 0 h 2464"/>
                <a:gd name="T12" fmla="*/ 485 w 1800"/>
                <a:gd name="T13" fmla="*/ 0 h 2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44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>
                <a:gd name="T0" fmla="*/ 0 w 1232"/>
                <a:gd name="T1" fmla="*/ 0 h 2074"/>
                <a:gd name="T2" fmla="*/ 1232 w 1232"/>
                <a:gd name="T3" fmla="*/ 2074 h 2074"/>
                <a:gd name="T4" fmla="*/ 1232 w 1232"/>
                <a:gd name="T5" fmla="*/ 2038 h 2074"/>
                <a:gd name="T6" fmla="*/ 42 w 1232"/>
                <a:gd name="T7" fmla="*/ 0 h 2074"/>
                <a:gd name="T8" fmla="*/ 0 w 1232"/>
                <a:gd name="T9" fmla="*/ 0 h 2074"/>
                <a:gd name="T10" fmla="*/ 0 w 1232"/>
                <a:gd name="T11" fmla="*/ 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45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>
                <a:gd name="T0" fmla="*/ 0 w 1058"/>
                <a:gd name="T1" fmla="*/ 0 h 1936"/>
                <a:gd name="T2" fmla="*/ 1058 w 1058"/>
                <a:gd name="T3" fmla="*/ 1936 h 1936"/>
                <a:gd name="T4" fmla="*/ 1058 w 1058"/>
                <a:gd name="T5" fmla="*/ 1930 h 1936"/>
                <a:gd name="T6" fmla="*/ 54 w 1058"/>
                <a:gd name="T7" fmla="*/ 0 h 1936"/>
                <a:gd name="T8" fmla="*/ 0 w 1058"/>
                <a:gd name="T9" fmla="*/ 0 h 1936"/>
                <a:gd name="T10" fmla="*/ 0 w 1058"/>
                <a:gd name="T11" fmla="*/ 0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46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>
                <a:gd name="T0" fmla="*/ 771 w 771"/>
                <a:gd name="T1" fmla="*/ 1433 h 1487"/>
                <a:gd name="T2" fmla="*/ 42 w 771"/>
                <a:gd name="T3" fmla="*/ 0 h 1487"/>
                <a:gd name="T4" fmla="*/ 0 w 771"/>
                <a:gd name="T5" fmla="*/ 0 h 1487"/>
                <a:gd name="T6" fmla="*/ 771 w 771"/>
                <a:gd name="T7" fmla="*/ 1487 h 1487"/>
                <a:gd name="T8" fmla="*/ 771 w 771"/>
                <a:gd name="T9" fmla="*/ 1433 h 1487"/>
                <a:gd name="T10" fmla="*/ 771 w 771"/>
                <a:gd name="T11" fmla="*/ 1433 h 1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7447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17448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>
                  <a:gd name="T0" fmla="*/ 0 w 3659"/>
                  <a:gd name="T1" fmla="*/ 0 h 1313"/>
                  <a:gd name="T2" fmla="*/ 0 w 3659"/>
                  <a:gd name="T3" fmla="*/ 366 h 1313"/>
                  <a:gd name="T4" fmla="*/ 3635 w 3659"/>
                  <a:gd name="T5" fmla="*/ 1313 h 1313"/>
                  <a:gd name="T6" fmla="*/ 3647 w 3659"/>
                  <a:gd name="T7" fmla="*/ 1235 h 1313"/>
                  <a:gd name="T8" fmla="*/ 3659 w 3659"/>
                  <a:gd name="T9" fmla="*/ 1163 h 1313"/>
                  <a:gd name="T10" fmla="*/ 0 w 3659"/>
                  <a:gd name="T11" fmla="*/ 0 h 1313"/>
                  <a:gd name="T12" fmla="*/ 0 w 3659"/>
                  <a:gd name="T13" fmla="*/ 0 h 1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449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>
                  <a:gd name="T0" fmla="*/ 2105 w 2105"/>
                  <a:gd name="T1" fmla="*/ 665 h 695"/>
                  <a:gd name="T2" fmla="*/ 24 w 2105"/>
                  <a:gd name="T3" fmla="*/ 0 h 695"/>
                  <a:gd name="T4" fmla="*/ 12 w 2105"/>
                  <a:gd name="T5" fmla="*/ 72 h 695"/>
                  <a:gd name="T6" fmla="*/ 0 w 2105"/>
                  <a:gd name="T7" fmla="*/ 150 h 695"/>
                  <a:gd name="T8" fmla="*/ 2105 w 2105"/>
                  <a:gd name="T9" fmla="*/ 695 h 695"/>
                  <a:gd name="T10" fmla="*/ 2105 w 2105"/>
                  <a:gd name="T11" fmla="*/ 665 h 695"/>
                  <a:gd name="T12" fmla="*/ 2105 w 2105"/>
                  <a:gd name="T13" fmla="*/ 66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7450" name="Rectangle 4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17451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17452" name="Rectangle 4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en-GB" altLang="en-US"/>
          </a:p>
        </p:txBody>
      </p:sp>
      <p:sp>
        <p:nvSpPr>
          <p:cNvPr id="17453" name="Rectangle 4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en-GB" altLang="en-US"/>
          </a:p>
        </p:txBody>
      </p:sp>
      <p:sp>
        <p:nvSpPr>
          <p:cNvPr id="17454" name="Rectangle 4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0995CB60-CDDB-4BE5-B8D4-8524BD5E1489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73" r:id="rId12"/>
  </p:sldLayoutIdLst>
  <p:transition spd="med" advTm="0"/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" pitchFamily="2" charset="2"/>
        <a:buBlip>
          <a:blip r:embed="rId14"/>
        </a:buBlip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Blip>
          <a:blip r:embed="rId15"/>
        </a:buBlip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6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6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6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6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6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2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3552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116BFCA-AC45-40A8-A791-0E77CC443B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onstantia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onstantia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onstantia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onstantia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onstanti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onstanti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onstanti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onstantia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pic>
        <p:nvPicPr>
          <p:cNvPr id="1033" name="Picture 9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89625"/>
            <a:ext cx="9144000" cy="96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2322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file:///E:\..\..\..\..\Program%20Files\TurningPoint\2003\Questions.html" TargetMode="Externa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file:///E:\..\..\..\..\Program%20Files\TurningPoint\2003\Questions.html" TargetMode="Externa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file:///E:\..\..\..\..\Program%20Files\TurningPoint\2003\Questions.html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file:///E:\..\..\..\..\Program%20Files\TurningPoint\2003\Questions.html" TargetMode="Externa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64"/>
          <p:cNvSpPr>
            <a:spLocks noChangeArrowheads="1"/>
          </p:cNvSpPr>
          <p:nvPr/>
        </p:nvSpPr>
        <p:spPr bwMode="auto">
          <a:xfrm>
            <a:off x="-3175" y="2781300"/>
            <a:ext cx="176213" cy="38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70" tIns="47886" rIns="95770" bIns="47886" anchor="ctr">
            <a:spAutoFit/>
          </a:bodyPr>
          <a:lstStyle>
            <a:lvl1pPr defTabSz="957263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77875" indent="-298450" defTabSz="957263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96975" indent="-239713" defTabSz="957263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76400" indent="-239713" defTabSz="957263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154238" indent="-238125" defTabSz="957263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611438" indent="-238125" defTabSz="9572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3068638" indent="-238125" defTabSz="9572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525838" indent="-238125" defTabSz="9572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983038" indent="-238125" defTabSz="9572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endParaRPr lang="en-NZ" altLang="en-US" sz="1900">
              <a:solidFill>
                <a:srgbClr val="000000"/>
              </a:solidFill>
            </a:endParaRPr>
          </a:p>
        </p:txBody>
      </p:sp>
      <p:sp>
        <p:nvSpPr>
          <p:cNvPr id="14339" name="Rectangle 103"/>
          <p:cNvSpPr>
            <a:spLocks noChangeArrowheads="1"/>
          </p:cNvSpPr>
          <p:nvPr/>
        </p:nvSpPr>
        <p:spPr bwMode="auto">
          <a:xfrm>
            <a:off x="-3175" y="2781300"/>
            <a:ext cx="176213" cy="38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70" tIns="47886" rIns="95770" bIns="47886" anchor="ctr">
            <a:spAutoFit/>
          </a:bodyPr>
          <a:lstStyle>
            <a:lvl1pPr defTabSz="957263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77875" indent="-298450" defTabSz="957263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96975" indent="-239713" defTabSz="957263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76400" indent="-239713" defTabSz="957263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154238" indent="-238125" defTabSz="957263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611438" indent="-238125" defTabSz="9572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3068638" indent="-238125" defTabSz="9572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525838" indent="-238125" defTabSz="9572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983038" indent="-238125" defTabSz="9572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endParaRPr lang="en-NZ" altLang="en-US" sz="1900">
              <a:solidFill>
                <a:srgbClr val="000000"/>
              </a:solidFill>
            </a:endParaRPr>
          </a:p>
        </p:txBody>
      </p:sp>
      <p:sp>
        <p:nvSpPr>
          <p:cNvPr id="14341" name="Rectangle 293"/>
          <p:cNvSpPr>
            <a:spLocks noChangeArrowheads="1"/>
          </p:cNvSpPr>
          <p:nvPr/>
        </p:nvSpPr>
        <p:spPr bwMode="auto">
          <a:xfrm>
            <a:off x="3200400" y="1143000"/>
            <a:ext cx="4419600" cy="183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70" tIns="47886" rIns="95770" bIns="47886"/>
          <a:lstStyle>
            <a:lvl1pPr defTabSz="957263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77875" indent="-298450" defTabSz="957263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96975" indent="-239713" defTabSz="957263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76400" indent="-239713" defTabSz="957263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154238" indent="-238125" defTabSz="957263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611438" indent="-238125" defTabSz="9572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3068638" indent="-238125" defTabSz="9572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525838" indent="-238125" defTabSz="9572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983038" indent="-238125" defTabSz="9572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en-US" altLang="en-US" sz="3400">
                <a:solidFill>
                  <a:srgbClr val="000000"/>
                </a:solidFill>
              </a:rPr>
              <a:t>Dr Stephen Child</a:t>
            </a:r>
          </a:p>
          <a:p>
            <a:pPr>
              <a:spcBef>
                <a:spcPct val="20000"/>
              </a:spcBef>
            </a:pPr>
            <a:r>
              <a:rPr lang="en-NZ" altLang="en-US" sz="1900">
                <a:solidFill>
                  <a:srgbClr val="000000"/>
                </a:solidFill>
              </a:rPr>
              <a:t>GP / Director of Clinical Training </a:t>
            </a:r>
          </a:p>
          <a:p>
            <a:pPr>
              <a:spcBef>
                <a:spcPct val="20000"/>
              </a:spcBef>
            </a:pPr>
            <a:r>
              <a:rPr lang="en-NZ" altLang="en-US" sz="1900">
                <a:solidFill>
                  <a:srgbClr val="000000"/>
                </a:solidFill>
              </a:rPr>
              <a:t>Auckland District Health Board</a:t>
            </a:r>
            <a:endParaRPr lang="en-US" altLang="en-US" sz="1900">
              <a:solidFill>
                <a:srgbClr val="000000"/>
              </a:solidFill>
            </a:endParaRPr>
          </a:p>
        </p:txBody>
      </p:sp>
      <p:pic>
        <p:nvPicPr>
          <p:cNvPr id="14358" name="Picture 2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143000"/>
            <a:ext cx="1828800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59" name="Picture 2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9"/>
          <a:stretch>
            <a:fillRect/>
          </a:stretch>
        </p:blipFill>
        <p:spPr bwMode="auto">
          <a:xfrm>
            <a:off x="533400" y="4343400"/>
            <a:ext cx="8026400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7081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en-US" sz="3600" u="sng">
                <a:solidFill>
                  <a:srgbClr val="FFFF99"/>
                </a:solidFill>
                <a:effectLst/>
                <a:latin typeface="Constantia" pitchFamily="18" charset="0"/>
              </a:rPr>
              <a:t>Examples</a:t>
            </a:r>
            <a:endParaRPr lang="en-GB" altLang="en-US" sz="3600" u="sng">
              <a:solidFill>
                <a:srgbClr val="FFFF99"/>
              </a:solidFill>
              <a:effectLst/>
              <a:latin typeface="Constantia" pitchFamily="18" charset="0"/>
            </a:endParaRPr>
          </a:p>
        </p:txBody>
      </p:sp>
      <p:sp>
        <p:nvSpPr>
          <p:cNvPr id="233490" name="Text Box 18"/>
          <p:cNvSpPr txBox="1">
            <a:spLocks noChangeArrowheads="1"/>
          </p:cNvSpPr>
          <p:nvPr/>
        </p:nvSpPr>
        <p:spPr bwMode="auto">
          <a:xfrm>
            <a:off x="827088" y="1628775"/>
            <a:ext cx="6408737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-"/>
            </a:pPr>
            <a:r>
              <a:rPr lang="en-US" altLang="en-US" sz="2000">
                <a:latin typeface="Constantia" pitchFamily="18" charset="0"/>
              </a:rPr>
              <a:t> Pharmacy</a:t>
            </a:r>
          </a:p>
          <a:p>
            <a:pPr>
              <a:spcBef>
                <a:spcPct val="50000"/>
              </a:spcBef>
              <a:buFont typeface="Wingdings" pitchFamily="2" charset="2"/>
              <a:buChar char="§"/>
            </a:pPr>
            <a:endParaRPr lang="en-GB" altLang="en-US" sz="2000">
              <a:latin typeface="Constantia" pitchFamily="18" charset="0"/>
            </a:endParaRPr>
          </a:p>
        </p:txBody>
      </p:sp>
      <p:sp>
        <p:nvSpPr>
          <p:cNvPr id="233491" name="Text Box 19"/>
          <p:cNvSpPr txBox="1">
            <a:spLocks noChangeArrowheads="1"/>
          </p:cNvSpPr>
          <p:nvPr/>
        </p:nvSpPr>
        <p:spPr bwMode="auto">
          <a:xfrm>
            <a:off x="1403350" y="2133600"/>
            <a:ext cx="4608513" cy="1130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ct val="50000"/>
              </a:spcBef>
              <a:buClr>
                <a:srgbClr val="FFFF00"/>
              </a:buClr>
              <a:buSzPct val="80000"/>
              <a:buFontTx/>
              <a:buChar char="•"/>
            </a:pPr>
            <a:r>
              <a:rPr lang="en-US" altLang="en-US" sz="2000">
                <a:latin typeface="Constantia" pitchFamily="18" charset="0"/>
              </a:rPr>
              <a:t> Warfarin prescribing</a:t>
            </a:r>
          </a:p>
          <a:p>
            <a:pPr>
              <a:lnSpc>
                <a:spcPct val="80000"/>
              </a:lnSpc>
              <a:spcBef>
                <a:spcPct val="50000"/>
              </a:spcBef>
              <a:buClr>
                <a:srgbClr val="FFFF00"/>
              </a:buClr>
              <a:buSzPct val="80000"/>
              <a:buFontTx/>
              <a:buChar char="•"/>
            </a:pPr>
            <a:r>
              <a:rPr lang="en-US" altLang="en-US" sz="2000">
                <a:latin typeface="Constantia" pitchFamily="18" charset="0"/>
              </a:rPr>
              <a:t> immunisation</a:t>
            </a:r>
          </a:p>
          <a:p>
            <a:pPr>
              <a:lnSpc>
                <a:spcPct val="80000"/>
              </a:lnSpc>
              <a:spcBef>
                <a:spcPct val="50000"/>
              </a:spcBef>
              <a:buClr>
                <a:srgbClr val="FFFF00"/>
              </a:buClr>
              <a:buSzPct val="80000"/>
              <a:buFontTx/>
              <a:buChar char="•"/>
            </a:pPr>
            <a:r>
              <a:rPr lang="en-US" altLang="en-US" sz="2000">
                <a:latin typeface="Constantia" pitchFamily="18" charset="0"/>
              </a:rPr>
              <a:t> “designated” prescriber legislation</a:t>
            </a:r>
            <a:endParaRPr lang="en-GB" altLang="en-US" sz="2000">
              <a:latin typeface="Constantia" pitchFamily="18" charset="0"/>
            </a:endParaRPr>
          </a:p>
        </p:txBody>
      </p:sp>
      <p:sp>
        <p:nvSpPr>
          <p:cNvPr id="233492" name="Text Box 20"/>
          <p:cNvSpPr txBox="1">
            <a:spLocks noChangeArrowheads="1"/>
          </p:cNvSpPr>
          <p:nvPr/>
        </p:nvSpPr>
        <p:spPr bwMode="auto">
          <a:xfrm>
            <a:off x="827088" y="3429000"/>
            <a:ext cx="6408737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-"/>
            </a:pPr>
            <a:r>
              <a:rPr lang="en-US" altLang="en-US" sz="2000">
                <a:latin typeface="Constantia" pitchFamily="18" charset="0"/>
              </a:rPr>
              <a:t> Nursing Council</a:t>
            </a:r>
          </a:p>
          <a:p>
            <a:pPr>
              <a:spcBef>
                <a:spcPct val="50000"/>
              </a:spcBef>
            </a:pPr>
            <a:endParaRPr lang="en-US" altLang="en-US" sz="2000">
              <a:latin typeface="Constantia" pitchFamily="18" charset="0"/>
            </a:endParaRPr>
          </a:p>
          <a:p>
            <a:pPr>
              <a:spcBef>
                <a:spcPct val="50000"/>
              </a:spcBef>
              <a:buFont typeface="Wingdings" pitchFamily="2" charset="2"/>
              <a:buNone/>
            </a:pPr>
            <a:endParaRPr lang="en-GB" altLang="en-US" sz="2000">
              <a:latin typeface="Constantia" pitchFamily="18" charset="0"/>
            </a:endParaRPr>
          </a:p>
        </p:txBody>
      </p:sp>
      <p:sp>
        <p:nvSpPr>
          <p:cNvPr id="233493" name="Text Box 21"/>
          <p:cNvSpPr txBox="1">
            <a:spLocks noChangeArrowheads="1"/>
          </p:cNvSpPr>
          <p:nvPr/>
        </p:nvSpPr>
        <p:spPr bwMode="auto">
          <a:xfrm>
            <a:off x="1403350" y="4005263"/>
            <a:ext cx="4608513" cy="733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ct val="50000"/>
              </a:spcBef>
              <a:buClr>
                <a:srgbClr val="FFFF00"/>
              </a:buClr>
              <a:buSzPct val="80000"/>
              <a:buFontTx/>
              <a:buChar char="•"/>
            </a:pPr>
            <a:r>
              <a:rPr lang="en-US" altLang="en-US" sz="2000">
                <a:latin typeface="Constantia" pitchFamily="18" charset="0"/>
              </a:rPr>
              <a:t> 3 level nurse prescribing</a:t>
            </a:r>
          </a:p>
          <a:p>
            <a:pPr>
              <a:lnSpc>
                <a:spcPct val="80000"/>
              </a:lnSpc>
              <a:spcBef>
                <a:spcPct val="50000"/>
              </a:spcBef>
              <a:buClr>
                <a:srgbClr val="FFFF00"/>
              </a:buClr>
              <a:buSzPct val="80000"/>
            </a:pPr>
            <a:endParaRPr lang="en-GB" altLang="en-US" sz="2000">
              <a:latin typeface="Constantia" pitchFamily="18" charset="0"/>
            </a:endParaRPr>
          </a:p>
        </p:txBody>
      </p:sp>
      <p:sp>
        <p:nvSpPr>
          <p:cNvPr id="233494" name="Text Box 22"/>
          <p:cNvSpPr txBox="1">
            <a:spLocks noChangeArrowheads="1"/>
          </p:cNvSpPr>
          <p:nvPr/>
        </p:nvSpPr>
        <p:spPr bwMode="auto">
          <a:xfrm>
            <a:off x="827088" y="4508500"/>
            <a:ext cx="6408737" cy="268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-"/>
            </a:pPr>
            <a:r>
              <a:rPr lang="en-US" altLang="en-US" sz="2000">
                <a:latin typeface="Constantia" pitchFamily="18" charset="0"/>
              </a:rPr>
              <a:t> Physician Assistants Demonstration Projects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en-US" altLang="en-US" sz="2000">
                <a:latin typeface="Constantia" pitchFamily="18" charset="0"/>
              </a:rPr>
              <a:t> Clinical Assistants Trial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en-US" altLang="en-US" sz="2000">
                <a:latin typeface="Constantia" pitchFamily="18" charset="0"/>
              </a:rPr>
              <a:t> Theatre Assist Projects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en-US" altLang="en-US" sz="2000">
                <a:latin typeface="Constantia" pitchFamily="18" charset="0"/>
              </a:rPr>
              <a:t> etc</a:t>
            </a:r>
          </a:p>
          <a:p>
            <a:pPr>
              <a:spcBef>
                <a:spcPct val="50000"/>
              </a:spcBef>
            </a:pPr>
            <a:endParaRPr lang="en-US" altLang="en-US" sz="2000">
              <a:latin typeface="Constantia" pitchFamily="18" charset="0"/>
            </a:endParaRPr>
          </a:p>
          <a:p>
            <a:pPr>
              <a:spcBef>
                <a:spcPct val="50000"/>
              </a:spcBef>
              <a:buFont typeface="Wingdings" pitchFamily="2" charset="2"/>
              <a:buNone/>
            </a:pPr>
            <a:endParaRPr lang="en-GB" altLang="en-US" sz="2000">
              <a:latin typeface="Constantia" pitchFamily="18" charset="0"/>
            </a:endParaRPr>
          </a:p>
        </p:txBody>
      </p:sp>
    </p:spTree>
  </p:cSld>
  <p:clrMapOvr>
    <a:masterClrMapping/>
  </p:clrMapOvr>
  <p:transition spd="med" advTm="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70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en-US" sz="3600" u="sng">
                <a:solidFill>
                  <a:srgbClr val="FFFF99"/>
                </a:solidFill>
                <a:effectLst/>
                <a:latin typeface="Constantia" pitchFamily="18" charset="0"/>
              </a:rPr>
              <a:t>Minute Clinic</a:t>
            </a:r>
            <a:endParaRPr lang="en-GB" altLang="en-US" sz="3600" u="sng">
              <a:solidFill>
                <a:srgbClr val="FFFF99"/>
              </a:solidFill>
              <a:effectLst/>
              <a:latin typeface="Constantia" pitchFamily="18" charset="0"/>
            </a:endParaRPr>
          </a:p>
        </p:txBody>
      </p:sp>
      <p:sp>
        <p:nvSpPr>
          <p:cNvPr id="237571" name="Text Box 3"/>
          <p:cNvSpPr txBox="1">
            <a:spLocks noChangeArrowheads="1"/>
          </p:cNvSpPr>
          <p:nvPr/>
        </p:nvSpPr>
        <p:spPr bwMode="auto">
          <a:xfrm>
            <a:off x="827088" y="1916113"/>
            <a:ext cx="6408737" cy="264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-"/>
            </a:pPr>
            <a:r>
              <a:rPr lang="en-US" altLang="en-US" sz="2400">
                <a:latin typeface="Constantia" pitchFamily="18" charset="0"/>
              </a:rPr>
              <a:t>  QuickMedx – 2000   St.Paul,Mn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en-US" altLang="en-US" sz="2400">
                <a:latin typeface="Constantia" pitchFamily="18" charset="0"/>
              </a:rPr>
              <a:t>  2005 = 19 clinics ……2009 = &gt; 600 clinics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en-US" altLang="en-US" sz="2400">
                <a:latin typeface="Constantia" pitchFamily="18" charset="0"/>
              </a:rPr>
              <a:t>  JCAHO accredited   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en-US" altLang="en-US" sz="2400">
                <a:latin typeface="Constantia" pitchFamily="18" charset="0"/>
              </a:rPr>
              <a:t>  &gt; 12 million/year</a:t>
            </a:r>
          </a:p>
          <a:p>
            <a:pPr>
              <a:spcBef>
                <a:spcPct val="50000"/>
              </a:spcBef>
            </a:pPr>
            <a:r>
              <a:rPr lang="en-US" altLang="en-US" sz="2400">
                <a:latin typeface="Constantia" pitchFamily="18" charset="0"/>
              </a:rPr>
              <a:t> </a:t>
            </a:r>
            <a:endParaRPr lang="en-GB" altLang="en-US" sz="2400">
              <a:latin typeface="Constantia" pitchFamily="18" charset="0"/>
            </a:endParaRPr>
          </a:p>
        </p:txBody>
      </p:sp>
    </p:spTree>
  </p:cSld>
  <p:clrMapOvr>
    <a:masterClrMapping/>
  </p:clrMapOvr>
  <p:transition spd="med" advTm="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5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19" t="19313" r="50098" b="8829"/>
          <a:stretch>
            <a:fillRect/>
          </a:stretch>
        </p:blipFill>
        <p:spPr bwMode="auto">
          <a:xfrm>
            <a:off x="1908175" y="333375"/>
            <a:ext cx="4824413" cy="640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en-US" sz="3600" u="sng">
                <a:solidFill>
                  <a:srgbClr val="FFFF99"/>
                </a:solidFill>
                <a:effectLst/>
                <a:latin typeface="Constantia" pitchFamily="18" charset="0"/>
              </a:rPr>
              <a:t>Internet</a:t>
            </a:r>
            <a:endParaRPr lang="en-GB" altLang="en-US" sz="3600" u="sng">
              <a:solidFill>
                <a:srgbClr val="FFFF99"/>
              </a:solidFill>
              <a:effectLst/>
              <a:latin typeface="Constantia" pitchFamily="18" charset="0"/>
            </a:endParaRPr>
          </a:p>
        </p:txBody>
      </p:sp>
      <p:graphicFrame>
        <p:nvGraphicFramePr>
          <p:cNvPr id="238634" name="Group 42"/>
          <p:cNvGraphicFramePr>
            <a:graphicFrameLocks noGrp="1"/>
          </p:cNvGraphicFramePr>
          <p:nvPr>
            <p:ph idx="1"/>
          </p:nvPr>
        </p:nvGraphicFramePr>
        <p:xfrm>
          <a:off x="1547813" y="1844675"/>
          <a:ext cx="6265862" cy="2765426"/>
        </p:xfrm>
        <a:graphic>
          <a:graphicData uri="http://schemas.openxmlformats.org/drawingml/2006/table">
            <a:tbl>
              <a:tblPr/>
              <a:tblGrid>
                <a:gridCol w="2255837"/>
                <a:gridCol w="4010025"/>
              </a:tblGrid>
              <a:tr h="6921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nstantia" pitchFamily="18" charset="0"/>
                        </a:rPr>
                        <a:t>Mexico (2010)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nstantia" pitchFamily="18" charset="0"/>
                        </a:rPr>
                        <a:t>= 10% via mobile phone</a:t>
                      </a:r>
                      <a:endParaRPr kumimoji="0" lang="en-GB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nstantia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05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nstantia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nstantia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21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nstantia" pitchFamily="18" charset="0"/>
                        </a:rPr>
                        <a:t>US( 2011 )</a:t>
                      </a:r>
                      <a:endParaRPr kumimoji="0" lang="en-GB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nstantia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nstantia" pitchFamily="18" charset="0"/>
                        </a:rPr>
                        <a:t>= 68% happy with e-consult</a:t>
                      </a:r>
                      <a:endParaRPr kumimoji="0" lang="en-GB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nstantia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05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nstantia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nstantia" pitchFamily="18" charset="0"/>
                        </a:rPr>
                        <a:t>= Google diagnosis = 15/26</a:t>
                      </a:r>
                      <a:endParaRPr kumimoji="0" lang="en-GB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nstantia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 advTm="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en-US" sz="3600" u="sng">
                <a:solidFill>
                  <a:srgbClr val="FFFF99"/>
                </a:solidFill>
                <a:effectLst/>
                <a:latin typeface="Constantia" pitchFamily="18" charset="0"/>
              </a:rPr>
              <a:t>Internet</a:t>
            </a:r>
            <a:endParaRPr lang="en-GB" altLang="en-US" sz="3600" u="sng">
              <a:solidFill>
                <a:srgbClr val="FFFF99"/>
              </a:solidFill>
              <a:effectLst/>
              <a:latin typeface="Constantia" pitchFamily="18" charset="0"/>
            </a:endParaRPr>
          </a:p>
        </p:txBody>
      </p:sp>
      <p:graphicFrame>
        <p:nvGraphicFramePr>
          <p:cNvPr id="239664" name="Group 48"/>
          <p:cNvGraphicFramePr>
            <a:graphicFrameLocks noGrp="1"/>
          </p:cNvGraphicFramePr>
          <p:nvPr>
            <p:ph idx="1"/>
          </p:nvPr>
        </p:nvGraphicFramePr>
        <p:xfrm>
          <a:off x="1547813" y="1916113"/>
          <a:ext cx="6911975" cy="1382713"/>
        </p:xfrm>
        <a:graphic>
          <a:graphicData uri="http://schemas.openxmlformats.org/drawingml/2006/table">
            <a:tbl>
              <a:tblPr/>
              <a:tblGrid>
                <a:gridCol w="1079500"/>
                <a:gridCol w="5832475"/>
              </a:tblGrid>
              <a:tr h="6921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nstantia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nstantia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05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nstantia" pitchFamily="18" charset="0"/>
                        </a:rPr>
                        <a:t>NZ</a:t>
                      </a:r>
                      <a:endParaRPr kumimoji="0" lang="en-GB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nstantia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nstantia" pitchFamily="18" charset="0"/>
                        </a:rPr>
                        <a:t>=  60% used internet for Dx (2007)</a:t>
                      </a:r>
                      <a:endParaRPr kumimoji="0" lang="en-GB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nstantia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 advTm="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2560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endParaRPr lang="en-US" altLang="en-US" sz="3600">
              <a:latin typeface="Constantia" pitchFamily="18" charset="0"/>
            </a:endParaRPr>
          </a:p>
          <a:p>
            <a:pPr>
              <a:buFont typeface="Wingdings" pitchFamily="2" charset="2"/>
              <a:buNone/>
            </a:pPr>
            <a:endParaRPr lang="en-US" altLang="en-US" sz="3600">
              <a:latin typeface="Constantia" pitchFamily="18" charset="0"/>
            </a:endParaRPr>
          </a:p>
          <a:p>
            <a:pPr algn="ctr">
              <a:buFont typeface="Wingdings" pitchFamily="2" charset="2"/>
              <a:buNone/>
            </a:pPr>
            <a:r>
              <a:rPr lang="en-US" altLang="en-US" sz="3600">
                <a:latin typeface="Constantia" pitchFamily="18" charset="0"/>
              </a:rPr>
              <a:t>What does this mean for us ?</a:t>
            </a:r>
            <a:endParaRPr lang="en-GB" altLang="en-US" sz="3600">
              <a:latin typeface="Constantia" pitchFamily="18" charset="0"/>
            </a:endParaRPr>
          </a:p>
        </p:txBody>
      </p:sp>
    </p:spTree>
  </p:cSld>
  <p:clrMapOvr>
    <a:masterClrMapping/>
  </p:clrMapOvr>
  <p:transition spd="med" advTm="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en-US" sz="3600" u="sng">
                <a:solidFill>
                  <a:srgbClr val="FFFF99"/>
                </a:solidFill>
                <a:effectLst/>
                <a:latin typeface="Constantia" pitchFamily="18" charset="0"/>
              </a:rPr>
              <a:t>Role of Doctor</a:t>
            </a:r>
            <a:endParaRPr lang="en-GB" altLang="en-US" sz="3600" u="sng">
              <a:solidFill>
                <a:srgbClr val="FFFF99"/>
              </a:solidFill>
              <a:effectLst/>
              <a:latin typeface="Constantia" pitchFamily="18" charset="0"/>
            </a:endParaRPr>
          </a:p>
        </p:txBody>
      </p:sp>
      <p:sp>
        <p:nvSpPr>
          <p:cNvPr id="240657" name="Text Box 17"/>
          <p:cNvSpPr txBox="1">
            <a:spLocks noChangeArrowheads="1"/>
          </p:cNvSpPr>
          <p:nvPr/>
        </p:nvSpPr>
        <p:spPr bwMode="auto">
          <a:xfrm>
            <a:off x="971550" y="2349500"/>
            <a:ext cx="7488238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>
                <a:latin typeface="Constantia" pitchFamily="18" charset="0"/>
              </a:rPr>
              <a:t>“Doctors regularly take ultimate responsibility for medical decisions and diagnoses …”</a:t>
            </a:r>
            <a:endParaRPr lang="en-GB" altLang="en-US">
              <a:latin typeface="Constantia" pitchFamily="18" charset="0"/>
            </a:endParaRPr>
          </a:p>
        </p:txBody>
      </p:sp>
      <p:sp>
        <p:nvSpPr>
          <p:cNvPr id="240658" name="Text Box 18"/>
          <p:cNvSpPr txBox="1">
            <a:spLocks noChangeArrowheads="1"/>
          </p:cNvSpPr>
          <p:nvPr/>
        </p:nvSpPr>
        <p:spPr bwMode="auto">
          <a:xfrm>
            <a:off x="3348038" y="5373688"/>
            <a:ext cx="554513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800">
                <a:latin typeface="Constantia" pitchFamily="18" charset="0"/>
              </a:rPr>
              <a:t>Role of Doctor consensus statement, NZMA, 2011</a:t>
            </a:r>
            <a:endParaRPr lang="en-GB" altLang="en-US" sz="1800">
              <a:latin typeface="Constantia" pitchFamily="18" charset="0"/>
            </a:endParaRPr>
          </a:p>
        </p:txBody>
      </p:sp>
    </p:spTree>
  </p:cSld>
  <p:clrMapOvr>
    <a:masterClrMapping/>
  </p:clrMapOvr>
  <p:transition spd="med" advTm="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en-US" sz="3600" u="sng">
                <a:solidFill>
                  <a:srgbClr val="FFFF99"/>
                </a:solidFill>
                <a:effectLst/>
                <a:latin typeface="Constantia" pitchFamily="18" charset="0"/>
              </a:rPr>
              <a:t>Role of Doctor</a:t>
            </a:r>
            <a:r>
              <a:rPr lang="en-US" altLang="en-US" sz="3600">
                <a:solidFill>
                  <a:srgbClr val="FFFF99"/>
                </a:solidFill>
                <a:effectLst/>
                <a:latin typeface="Constantia" pitchFamily="18" charset="0"/>
              </a:rPr>
              <a:t> - Leadership</a:t>
            </a:r>
            <a:endParaRPr lang="en-GB" altLang="en-US" sz="3600" u="sng">
              <a:solidFill>
                <a:srgbClr val="FFFF99"/>
              </a:solidFill>
              <a:effectLst/>
              <a:latin typeface="Constantia" pitchFamily="18" charset="0"/>
            </a:endParaRPr>
          </a:p>
        </p:txBody>
      </p:sp>
      <p:sp>
        <p:nvSpPr>
          <p:cNvPr id="241667" name="Text Box 3"/>
          <p:cNvSpPr txBox="1">
            <a:spLocks noChangeArrowheads="1"/>
          </p:cNvSpPr>
          <p:nvPr/>
        </p:nvSpPr>
        <p:spPr bwMode="auto">
          <a:xfrm>
            <a:off x="755650" y="2349500"/>
            <a:ext cx="7920038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>
                <a:latin typeface="Constantia" pitchFamily="18" charset="0"/>
              </a:rPr>
              <a:t>“Doctors have a key role in providing higher level sector leadership …. (and) … have a responsibility for ensuring patient safety and monitoring both individual and service level outcomes”</a:t>
            </a:r>
            <a:endParaRPr lang="en-GB" altLang="en-US">
              <a:latin typeface="Constantia" pitchFamily="18" charset="0"/>
            </a:endParaRPr>
          </a:p>
        </p:txBody>
      </p:sp>
      <p:sp>
        <p:nvSpPr>
          <p:cNvPr id="241668" name="Text Box 4"/>
          <p:cNvSpPr txBox="1">
            <a:spLocks noChangeArrowheads="1"/>
          </p:cNvSpPr>
          <p:nvPr/>
        </p:nvSpPr>
        <p:spPr bwMode="auto">
          <a:xfrm>
            <a:off x="3348038" y="5373688"/>
            <a:ext cx="554513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800">
                <a:latin typeface="Constantia" pitchFamily="18" charset="0"/>
              </a:rPr>
              <a:t>Role of Doctor consensus statement, NZMA, 2011</a:t>
            </a:r>
            <a:endParaRPr lang="en-GB" altLang="en-US" sz="1800">
              <a:latin typeface="Constantia" pitchFamily="18" charset="0"/>
            </a:endParaRPr>
          </a:p>
        </p:txBody>
      </p:sp>
    </p:spTree>
  </p:cSld>
  <p:clrMapOvr>
    <a:masterClrMapping/>
  </p:clrMapOvr>
  <p:transition spd="med" advTm="0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90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en-US" sz="3600" u="sng">
                <a:solidFill>
                  <a:srgbClr val="FFFF99"/>
                </a:solidFill>
                <a:effectLst/>
                <a:latin typeface="Constantia" pitchFamily="18" charset="0"/>
              </a:rPr>
              <a:t>Leadership</a:t>
            </a:r>
            <a:endParaRPr lang="en-GB" altLang="en-US" sz="3600" u="sng">
              <a:solidFill>
                <a:srgbClr val="FFFF99"/>
              </a:solidFill>
              <a:effectLst/>
              <a:latin typeface="Constantia" pitchFamily="18" charset="0"/>
            </a:endParaRPr>
          </a:p>
        </p:txBody>
      </p:sp>
      <p:graphicFrame>
        <p:nvGraphicFramePr>
          <p:cNvPr id="242737" name="Group 49"/>
          <p:cNvGraphicFramePr>
            <a:graphicFrameLocks noGrp="1"/>
          </p:cNvGraphicFramePr>
          <p:nvPr>
            <p:ph idx="1"/>
          </p:nvPr>
        </p:nvGraphicFramePr>
        <p:xfrm>
          <a:off x="971550" y="2060575"/>
          <a:ext cx="7272338" cy="1737360"/>
        </p:xfrm>
        <a:graphic>
          <a:graphicData uri="http://schemas.openxmlformats.org/drawingml/2006/table">
            <a:tbl>
              <a:tblPr/>
              <a:tblGrid>
                <a:gridCol w="2663825"/>
                <a:gridCol w="4608513"/>
              </a:tblGrid>
              <a:tr h="4556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Pct val="90000"/>
                        <a:buFont typeface="Wingdings" pitchFamily="2" charset="2"/>
                        <a:buChar char="§"/>
                        <a:tabLst/>
                      </a:pPr>
                      <a:r>
                        <a:rPr kumimoji="0" lang="en-US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nstantia" pitchFamily="18" charset="0"/>
                        </a:rPr>
                        <a:t> MOH</a:t>
                      </a:r>
                      <a:endParaRPr kumimoji="0" lang="en-GB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nstantia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nstantia" pitchFamily="18" charset="0"/>
                        </a:rPr>
                        <a:t>= 111 hits</a:t>
                      </a:r>
                      <a:endParaRPr kumimoji="0" lang="en-GB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nstantia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Pct val="90000"/>
                        <a:buFont typeface="Wingdings" pitchFamily="2" charset="2"/>
                        <a:buChar char="§"/>
                        <a:tabLst/>
                      </a:pPr>
                      <a:r>
                        <a:rPr kumimoji="0" lang="en-US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nstantia" pitchFamily="18" charset="0"/>
                        </a:rPr>
                        <a:t> Business Unit</a:t>
                      </a:r>
                      <a:endParaRPr kumimoji="0" lang="en-GB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nstantia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nstantia" pitchFamily="18" charset="0"/>
                        </a:rPr>
                        <a:t>= “Clinical Leadership Protection and Regulation (CLPR)</a:t>
                      </a:r>
                      <a:endParaRPr kumimoji="0" lang="en-GB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nstantia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5613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nstantia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med" advTm="0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5" name="Text Box 3"/>
          <p:cNvSpPr txBox="1">
            <a:spLocks noChangeArrowheads="1"/>
          </p:cNvSpPr>
          <p:nvPr/>
        </p:nvSpPr>
        <p:spPr bwMode="auto">
          <a:xfrm>
            <a:off x="1187450" y="2349500"/>
            <a:ext cx="748823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>
                <a:latin typeface="Constantia" pitchFamily="18" charset="0"/>
              </a:rPr>
              <a:t>“Good Leadership begins with solid values”</a:t>
            </a:r>
            <a:endParaRPr lang="en-GB" altLang="en-US">
              <a:latin typeface="Constantia" pitchFamily="18" charset="0"/>
            </a:endParaRPr>
          </a:p>
        </p:txBody>
      </p:sp>
      <p:sp>
        <p:nvSpPr>
          <p:cNvPr id="243716" name="Text Box 4"/>
          <p:cNvSpPr txBox="1">
            <a:spLocks noChangeArrowheads="1"/>
          </p:cNvSpPr>
          <p:nvPr/>
        </p:nvSpPr>
        <p:spPr bwMode="auto">
          <a:xfrm>
            <a:off x="4859338" y="4005263"/>
            <a:ext cx="3529012" cy="668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altLang="en-US" sz="1800">
                <a:latin typeface="Constantia" pitchFamily="18" charset="0"/>
              </a:rPr>
              <a:t>Transformational Leadership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altLang="en-US" sz="1800">
                <a:latin typeface="Constantia" pitchFamily="18" charset="0"/>
              </a:rPr>
              <a:t>Jeffrey Gandz</a:t>
            </a:r>
            <a:endParaRPr lang="en-GB" altLang="en-US" sz="1800">
              <a:latin typeface="Constantia" pitchFamily="18" charset="0"/>
            </a:endParaRPr>
          </a:p>
        </p:txBody>
      </p:sp>
      <p:sp>
        <p:nvSpPr>
          <p:cNvPr id="243717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  <p:transition spd="med" advTm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692150"/>
            <a:ext cx="8229600" cy="1143000"/>
          </a:xfrm>
        </p:spPr>
        <p:txBody>
          <a:bodyPr/>
          <a:lstStyle/>
          <a:p>
            <a:r>
              <a:rPr lang="en-NZ" altLang="en-US" sz="4000" b="1" i="1">
                <a:solidFill>
                  <a:srgbClr val="FFFF99"/>
                </a:solidFill>
                <a:effectLst/>
                <a:latin typeface="Constantia" pitchFamily="18" charset="0"/>
              </a:rPr>
              <a:t>Will the Doctor Please Stand Up?</a:t>
            </a:r>
            <a:br>
              <a:rPr lang="en-NZ" altLang="en-US" sz="4000" b="1" i="1">
                <a:solidFill>
                  <a:srgbClr val="FFFF99"/>
                </a:solidFill>
                <a:effectLst/>
                <a:latin typeface="Constantia" pitchFamily="18" charset="0"/>
              </a:rPr>
            </a:br>
            <a:r>
              <a:rPr lang="en-NZ" altLang="en-US" sz="4000" b="1" i="1">
                <a:solidFill>
                  <a:srgbClr val="FFFF99"/>
                </a:solidFill>
                <a:effectLst/>
                <a:latin typeface="Constantia" pitchFamily="18" charset="0"/>
              </a:rPr>
              <a:t>-Dunedin, August 2013-</a:t>
            </a:r>
            <a:endParaRPr lang="en-GB" altLang="en-US" sz="4000" i="1">
              <a:solidFill>
                <a:srgbClr val="FFFF99"/>
              </a:solidFill>
              <a:effectLst/>
              <a:latin typeface="Constantia" pitchFamily="18" charset="0"/>
            </a:endParaRPr>
          </a:p>
        </p:txBody>
      </p:sp>
      <p:sp>
        <p:nvSpPr>
          <p:cNvPr id="114781" name="Rectangle 4"/>
          <p:cNvSpPr>
            <a:spLocks noChangeArrowheads="1"/>
          </p:cNvSpPr>
          <p:nvPr/>
        </p:nvSpPr>
        <p:spPr bwMode="auto">
          <a:xfrm>
            <a:off x="3924300" y="4652963"/>
            <a:ext cx="4932363" cy="168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nstantia" pitchFamily="18" charset="0"/>
              </a:defRPr>
            </a:lvl1pPr>
            <a:lvl2pPr marL="742950" indent="-285750" algn="ctr">
              <a:spcBef>
                <a:spcPct val="20000"/>
              </a:spcBef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defRPr>
            </a:lvl2pPr>
            <a:lvl3pPr marL="1143000" indent="-228600" algn="ctr">
              <a:spcBef>
                <a:spcPct val="20000"/>
              </a:spcBef>
              <a:buClr>
                <a:schemeClr val="accent2"/>
              </a:buClr>
              <a:buSzPct val="90000"/>
              <a:buFont typeface="Wingdings" pitchFamily="2" charset="2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defRPr>
            </a:lvl3pPr>
            <a:lvl4pPr marL="1600200" indent="-228600" algn="ctr">
              <a:spcBef>
                <a:spcPct val="20000"/>
              </a:spcBef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defRPr>
            </a:lvl4pPr>
            <a:lvl5pPr marL="2057400" indent="-228600" algn="ctr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defRPr>
            </a:lvl5pPr>
            <a:lvl6pPr marL="25146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defRPr>
            </a:lvl6pPr>
            <a:lvl7pPr marL="29718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defRPr>
            </a:lvl7pPr>
            <a:lvl8pPr marL="34290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defRPr>
            </a:lvl8pPr>
            <a:lvl9pPr marL="38862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defRPr>
            </a:lvl9pPr>
          </a:lstStyle>
          <a:p>
            <a:pPr algn="r">
              <a:lnSpc>
                <a:spcPct val="80000"/>
              </a:lnSpc>
            </a:pPr>
            <a:r>
              <a:rPr lang="en-NZ" altLang="en-US" sz="1800" b="1"/>
              <a:t>Dr Stephen Child</a:t>
            </a:r>
          </a:p>
          <a:p>
            <a:pPr algn="r">
              <a:lnSpc>
                <a:spcPct val="80000"/>
              </a:lnSpc>
            </a:pPr>
            <a:r>
              <a:rPr lang="en-NZ" altLang="en-US" sz="1800"/>
              <a:t>MD, FRACP, FRCPC</a:t>
            </a:r>
            <a:endParaRPr lang="en-NZ" altLang="en-US" sz="1800" b="1"/>
          </a:p>
          <a:p>
            <a:pPr algn="r">
              <a:lnSpc>
                <a:spcPct val="80000"/>
              </a:lnSpc>
            </a:pPr>
            <a:r>
              <a:rPr lang="en-NZ" altLang="en-US" sz="1800"/>
              <a:t>General Physician/Respiratory Interest</a:t>
            </a:r>
          </a:p>
          <a:p>
            <a:pPr algn="r">
              <a:lnSpc>
                <a:spcPct val="80000"/>
              </a:lnSpc>
            </a:pPr>
            <a:r>
              <a:rPr lang="en-NZ" altLang="en-US" sz="1800"/>
              <a:t>Deputy Chair, NZMA</a:t>
            </a:r>
          </a:p>
          <a:p>
            <a:pPr algn="r">
              <a:lnSpc>
                <a:spcPct val="80000"/>
              </a:lnSpc>
            </a:pPr>
            <a:r>
              <a:rPr lang="en-NZ" altLang="en-US" sz="1800"/>
              <a:t>Director of Clinical Training</a:t>
            </a:r>
          </a:p>
          <a:p>
            <a:pPr algn="r">
              <a:lnSpc>
                <a:spcPct val="80000"/>
              </a:lnSpc>
            </a:pPr>
            <a:r>
              <a:rPr lang="en-NZ" altLang="en-US" sz="1800"/>
              <a:t>Auckland District Health Board</a:t>
            </a:r>
          </a:p>
          <a:p>
            <a:pPr algn="r">
              <a:lnSpc>
                <a:spcPct val="80000"/>
              </a:lnSpc>
            </a:pPr>
            <a:endParaRPr lang="en-GB" altLang="en-US" sz="1800"/>
          </a:p>
        </p:txBody>
      </p:sp>
      <p:sp>
        <p:nvSpPr>
          <p:cNvPr id="114782" name="FlagCount" hidden="1">
            <a:hlinkClick r:id="rId2" action="ppaction://hlinkfile"/>
          </p:cNvPr>
          <p:cNvSpPr>
            <a:spLocks noChangeArrowheads="1"/>
          </p:cNvSpPr>
          <p:nvPr/>
        </p:nvSpPr>
        <p:spPr bwMode="auto">
          <a:xfrm>
            <a:off x="8255000" y="254000"/>
            <a:ext cx="381000" cy="317500"/>
          </a:xfrm>
          <a:prstGeom prst="wedgeRoundRectCallout">
            <a:avLst>
              <a:gd name="adj1" fmla="val -43750"/>
              <a:gd name="adj2" fmla="val 70000"/>
              <a:gd name="adj3" fmla="val 16667"/>
            </a:avLst>
          </a:prstGeom>
          <a:solidFill>
            <a:schemeClr val="accent1">
              <a:alpha val="25000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altLang="en-US" sz="1400" b="1">
                <a:latin typeface="Tahoma" pitchFamily="34" charset="0"/>
              </a:rPr>
              <a:t>0</a:t>
            </a:r>
          </a:p>
        </p:txBody>
      </p:sp>
    </p:spTree>
  </p:cSld>
  <p:clrMapOvr>
    <a:masterClrMapping/>
  </p:clrMapOvr>
  <p:transition spd="med" advTm="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78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260350"/>
            <a:ext cx="8507412" cy="1143000"/>
          </a:xfrm>
          <a:noFill/>
          <a:ln/>
        </p:spPr>
        <p:txBody>
          <a:bodyPr/>
          <a:lstStyle/>
          <a:p>
            <a:r>
              <a:rPr lang="en-US" altLang="en-US" sz="3600" u="sng">
                <a:solidFill>
                  <a:srgbClr val="FFFF99"/>
                </a:solidFill>
                <a:effectLst/>
                <a:latin typeface="Constantia" pitchFamily="18" charset="0"/>
              </a:rPr>
              <a:t>American Charter of Professionalism</a:t>
            </a:r>
            <a:endParaRPr lang="en-GB" altLang="en-US" sz="3600" u="sng">
              <a:solidFill>
                <a:srgbClr val="FFFF99"/>
              </a:solidFill>
              <a:effectLst/>
              <a:latin typeface="Constantia" pitchFamily="18" charset="0"/>
            </a:endParaRPr>
          </a:p>
        </p:txBody>
      </p:sp>
      <p:sp>
        <p:nvSpPr>
          <p:cNvPr id="246789" name="Text Box 5"/>
          <p:cNvSpPr txBox="1">
            <a:spLocks noChangeArrowheads="1"/>
          </p:cNvSpPr>
          <p:nvPr/>
        </p:nvSpPr>
        <p:spPr bwMode="auto">
          <a:xfrm>
            <a:off x="539750" y="1557338"/>
            <a:ext cx="8135938" cy="484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lnSpc>
                <a:spcPct val="85000"/>
              </a:lnSpc>
              <a:spcBef>
                <a:spcPct val="50000"/>
              </a:spcBef>
              <a:buFontTx/>
              <a:buAutoNum type="arabicPeriod"/>
            </a:pPr>
            <a:r>
              <a:rPr lang="en-US" altLang="en-US" sz="2400">
                <a:latin typeface="Constantia" pitchFamily="18" charset="0"/>
              </a:rPr>
              <a:t>Professional competence</a:t>
            </a:r>
          </a:p>
          <a:p>
            <a:pPr>
              <a:lnSpc>
                <a:spcPct val="85000"/>
              </a:lnSpc>
              <a:spcBef>
                <a:spcPct val="50000"/>
              </a:spcBef>
              <a:buFontTx/>
              <a:buAutoNum type="arabicPeriod"/>
            </a:pPr>
            <a:r>
              <a:rPr lang="en-US" altLang="en-US" sz="2400">
                <a:latin typeface="Constantia" pitchFamily="18" charset="0"/>
              </a:rPr>
              <a:t>Honesty with patients</a:t>
            </a:r>
          </a:p>
          <a:p>
            <a:pPr>
              <a:lnSpc>
                <a:spcPct val="85000"/>
              </a:lnSpc>
              <a:spcBef>
                <a:spcPct val="50000"/>
              </a:spcBef>
              <a:buFontTx/>
              <a:buAutoNum type="arabicPeriod"/>
            </a:pPr>
            <a:r>
              <a:rPr lang="en-US" altLang="en-US" sz="2400">
                <a:latin typeface="Constantia" pitchFamily="18" charset="0"/>
              </a:rPr>
              <a:t>Patient confidentiality</a:t>
            </a:r>
          </a:p>
          <a:p>
            <a:pPr>
              <a:lnSpc>
                <a:spcPct val="85000"/>
              </a:lnSpc>
              <a:spcBef>
                <a:spcPct val="50000"/>
              </a:spcBef>
              <a:buFontTx/>
              <a:buAutoNum type="arabicPeriod"/>
            </a:pPr>
            <a:r>
              <a:rPr lang="en-US" altLang="en-US" sz="2400">
                <a:latin typeface="Constantia" pitchFamily="18" charset="0"/>
              </a:rPr>
              <a:t>Maintaining proper relationships with patients</a:t>
            </a:r>
          </a:p>
          <a:p>
            <a:pPr>
              <a:lnSpc>
                <a:spcPct val="85000"/>
              </a:lnSpc>
              <a:spcBef>
                <a:spcPct val="50000"/>
              </a:spcBef>
              <a:buFontTx/>
              <a:buAutoNum type="arabicPeriod"/>
            </a:pPr>
            <a:r>
              <a:rPr lang="en-US" altLang="en-US" sz="2400">
                <a:latin typeface="Constantia" pitchFamily="18" charset="0"/>
              </a:rPr>
              <a:t>Improving quality of care</a:t>
            </a:r>
          </a:p>
          <a:p>
            <a:pPr>
              <a:lnSpc>
                <a:spcPct val="85000"/>
              </a:lnSpc>
              <a:spcBef>
                <a:spcPct val="50000"/>
              </a:spcBef>
              <a:buFontTx/>
              <a:buAutoNum type="arabicPeriod"/>
            </a:pPr>
            <a:r>
              <a:rPr lang="en-US" altLang="en-US" sz="2400">
                <a:latin typeface="Constantia" pitchFamily="18" charset="0"/>
              </a:rPr>
              <a:t>Professional responsibilities</a:t>
            </a:r>
          </a:p>
          <a:p>
            <a:pPr>
              <a:lnSpc>
                <a:spcPct val="85000"/>
              </a:lnSpc>
              <a:spcBef>
                <a:spcPct val="50000"/>
              </a:spcBef>
              <a:buFontTx/>
              <a:buAutoNum type="arabicPeriod"/>
            </a:pPr>
            <a:r>
              <a:rPr lang="en-US" altLang="en-US" sz="2400">
                <a:latin typeface="Constantia" pitchFamily="18" charset="0"/>
              </a:rPr>
              <a:t>Just distribution of finite resources</a:t>
            </a:r>
          </a:p>
          <a:p>
            <a:pPr>
              <a:lnSpc>
                <a:spcPct val="85000"/>
              </a:lnSpc>
              <a:spcBef>
                <a:spcPct val="50000"/>
              </a:spcBef>
              <a:buFontTx/>
              <a:buAutoNum type="arabicPeriod"/>
            </a:pPr>
            <a:r>
              <a:rPr lang="en-US" altLang="en-US" sz="2400">
                <a:latin typeface="Constantia" pitchFamily="18" charset="0"/>
              </a:rPr>
              <a:t>Scientific knowledge</a:t>
            </a:r>
          </a:p>
          <a:p>
            <a:pPr>
              <a:lnSpc>
                <a:spcPct val="85000"/>
              </a:lnSpc>
              <a:spcBef>
                <a:spcPct val="50000"/>
              </a:spcBef>
              <a:buFontTx/>
              <a:buAutoNum type="arabicPeriod"/>
            </a:pPr>
            <a:r>
              <a:rPr lang="en-US" altLang="en-US" sz="2400">
                <a:latin typeface="Constantia" pitchFamily="18" charset="0"/>
              </a:rPr>
              <a:t>Maintaining trust by managing conflict of interest</a:t>
            </a:r>
          </a:p>
          <a:p>
            <a:pPr>
              <a:lnSpc>
                <a:spcPct val="85000"/>
              </a:lnSpc>
              <a:spcBef>
                <a:spcPct val="50000"/>
              </a:spcBef>
              <a:buFontTx/>
              <a:buAutoNum type="arabicPeriod"/>
            </a:pPr>
            <a:r>
              <a:rPr lang="en-US" altLang="en-US" sz="2400">
                <a:latin typeface="Constantia" pitchFamily="18" charset="0"/>
              </a:rPr>
              <a:t>Improving access to care</a:t>
            </a:r>
            <a:endParaRPr lang="en-GB" altLang="en-US" sz="2400">
              <a:latin typeface="Constantia" pitchFamily="18" charset="0"/>
            </a:endParaRPr>
          </a:p>
        </p:txBody>
      </p:sp>
    </p:spTree>
  </p:cSld>
  <p:clrMapOvr>
    <a:masterClrMapping/>
  </p:clrMapOvr>
  <p:transition spd="med" advTm="0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10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260350"/>
            <a:ext cx="8723313" cy="1143000"/>
          </a:xfrm>
          <a:noFill/>
          <a:ln/>
        </p:spPr>
        <p:txBody>
          <a:bodyPr/>
          <a:lstStyle/>
          <a:p>
            <a:r>
              <a:rPr lang="en-US" altLang="en-US" sz="3600" u="sng">
                <a:solidFill>
                  <a:srgbClr val="FFFF99"/>
                </a:solidFill>
                <a:effectLst/>
                <a:latin typeface="Constantia" pitchFamily="18" charset="0"/>
              </a:rPr>
              <a:t>Professionalism – Patients Perspective</a:t>
            </a:r>
            <a:endParaRPr lang="en-GB" altLang="en-US" sz="3600" u="sng">
              <a:solidFill>
                <a:srgbClr val="FFFF99"/>
              </a:solidFill>
              <a:effectLst/>
              <a:latin typeface="Constantia" pitchFamily="18" charset="0"/>
            </a:endParaRPr>
          </a:p>
        </p:txBody>
      </p:sp>
      <p:sp>
        <p:nvSpPr>
          <p:cNvPr id="247812" name="Text Box 4"/>
          <p:cNvSpPr txBox="1">
            <a:spLocks noChangeArrowheads="1"/>
          </p:cNvSpPr>
          <p:nvPr/>
        </p:nvSpPr>
        <p:spPr bwMode="auto">
          <a:xfrm>
            <a:off x="755650" y="1700213"/>
            <a:ext cx="59039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>
                <a:latin typeface="Constantia" pitchFamily="18" charset="0"/>
              </a:rPr>
              <a:t>N = 953		55 items		1 – 5 score</a:t>
            </a:r>
            <a:endParaRPr lang="en-GB" altLang="en-US" sz="2000">
              <a:latin typeface="Constantia" pitchFamily="18" charset="0"/>
            </a:endParaRPr>
          </a:p>
        </p:txBody>
      </p:sp>
      <p:graphicFrame>
        <p:nvGraphicFramePr>
          <p:cNvPr id="247911" name="Group 103"/>
          <p:cNvGraphicFramePr>
            <a:graphicFrameLocks noGrp="1"/>
          </p:cNvGraphicFramePr>
          <p:nvPr>
            <p:ph idx="1"/>
          </p:nvPr>
        </p:nvGraphicFramePr>
        <p:xfrm>
          <a:off x="900113" y="2565400"/>
          <a:ext cx="7200900" cy="2197100"/>
        </p:xfrm>
        <a:graphic>
          <a:graphicData uri="http://schemas.openxmlformats.org/drawingml/2006/table">
            <a:tbl>
              <a:tblPr/>
              <a:tblGrid>
                <a:gridCol w="606425"/>
                <a:gridCol w="5295900"/>
                <a:gridCol w="1298575"/>
              </a:tblGrid>
              <a:tr h="5492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nstantia" pitchFamily="18" charset="0"/>
                        </a:rPr>
                        <a:t>1)</a:t>
                      </a:r>
                      <a:endParaRPr kumimoji="0" lang="en-GB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nstantia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nstantia" pitchFamily="18" charset="0"/>
                        </a:rPr>
                        <a:t>Respecting confidentiality</a:t>
                      </a:r>
                      <a:endParaRPr kumimoji="0" lang="en-GB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nstantia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nstantia" pitchFamily="18" charset="0"/>
                        </a:rPr>
                        <a:t>4.60</a:t>
                      </a:r>
                      <a:endParaRPr kumimoji="0" lang="en-GB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nstantia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92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nstantia" pitchFamily="18" charset="0"/>
                        </a:rPr>
                        <a:t>2)</a:t>
                      </a:r>
                      <a:endParaRPr kumimoji="0" lang="en-GB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nstantia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nstantia" pitchFamily="18" charset="0"/>
                        </a:rPr>
                        <a:t>Respecting patient autonomy</a:t>
                      </a:r>
                      <a:endParaRPr kumimoji="0" lang="en-GB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nstantia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nstantia" pitchFamily="18" charset="0"/>
                        </a:rPr>
                        <a:t>4.47</a:t>
                      </a:r>
                      <a:endParaRPr kumimoji="0" lang="en-GB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nstantia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92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nstantia" pitchFamily="18" charset="0"/>
                        </a:rPr>
                        <a:t>3) </a:t>
                      </a:r>
                      <a:endParaRPr kumimoji="0" lang="en-GB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nstantia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nstantia" pitchFamily="18" charset="0"/>
                        </a:rPr>
                        <a:t>Treating fairly and without prejudice</a:t>
                      </a:r>
                      <a:endParaRPr kumimoji="0" lang="en-GB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nstantia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nstantia" pitchFamily="18" charset="0"/>
                        </a:rPr>
                        <a:t>4.47</a:t>
                      </a:r>
                      <a:endParaRPr kumimoji="0" lang="en-GB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nstantia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92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nstantia" pitchFamily="18" charset="0"/>
                        </a:rPr>
                        <a:t>4)</a:t>
                      </a:r>
                      <a:endParaRPr kumimoji="0" lang="en-GB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nstantia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nstantia" pitchFamily="18" charset="0"/>
                        </a:rPr>
                        <a:t>Behaving honestly and with integrity</a:t>
                      </a:r>
                      <a:endParaRPr kumimoji="0" lang="en-GB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nstantia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nstantia" pitchFamily="18" charset="0"/>
                        </a:rPr>
                        <a:t>4.45</a:t>
                      </a:r>
                      <a:endParaRPr kumimoji="0" lang="en-GB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nstantia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47870" name="Text Box 62"/>
          <p:cNvSpPr txBox="1">
            <a:spLocks noChangeArrowheads="1"/>
          </p:cNvSpPr>
          <p:nvPr/>
        </p:nvSpPr>
        <p:spPr bwMode="auto">
          <a:xfrm>
            <a:off x="827088" y="6021388"/>
            <a:ext cx="67691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800">
                <a:latin typeface="Constantia" pitchFamily="18" charset="0"/>
              </a:rPr>
              <a:t>RCP, Clin Med 2010, Vol 10(4):364-9</a:t>
            </a:r>
            <a:endParaRPr lang="en-GB" altLang="en-US" sz="1800">
              <a:latin typeface="Constantia" pitchFamily="18" charset="0"/>
            </a:endParaRPr>
          </a:p>
        </p:txBody>
      </p:sp>
    </p:spTree>
  </p:cSld>
  <p:clrMapOvr>
    <a:masterClrMapping/>
  </p:clrMapOvr>
  <p:transition spd="med" advTm="0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34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2060575"/>
            <a:ext cx="8723313" cy="1143000"/>
          </a:xfrm>
          <a:noFill/>
          <a:ln/>
        </p:spPr>
        <p:txBody>
          <a:bodyPr/>
          <a:lstStyle/>
          <a:p>
            <a:r>
              <a:rPr lang="en-US" altLang="en-US">
                <a:effectLst/>
                <a:latin typeface="Constantia" pitchFamily="18" charset="0"/>
              </a:rPr>
              <a:t>Honesty and Integrity?</a:t>
            </a:r>
            <a:endParaRPr lang="en-GB" altLang="en-US">
              <a:effectLst/>
              <a:latin typeface="Constantia" pitchFamily="18" charset="0"/>
            </a:endParaRPr>
          </a:p>
        </p:txBody>
      </p:sp>
    </p:spTree>
  </p:cSld>
  <p:clrMapOvr>
    <a:masterClrMapping/>
  </p:clrMapOvr>
  <p:transition spd="med" advTm="0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5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260350"/>
            <a:ext cx="8507412" cy="1143000"/>
          </a:xfrm>
          <a:noFill/>
          <a:ln/>
        </p:spPr>
        <p:txBody>
          <a:bodyPr/>
          <a:lstStyle/>
          <a:p>
            <a:r>
              <a:rPr lang="en-US" altLang="en-US" sz="3600" u="sng">
                <a:solidFill>
                  <a:srgbClr val="FFFF99"/>
                </a:solidFill>
                <a:effectLst/>
                <a:latin typeface="Constantia" pitchFamily="18" charset="0"/>
              </a:rPr>
              <a:t>Professional?</a:t>
            </a:r>
            <a:endParaRPr lang="en-GB" altLang="en-US" sz="3600" u="sng">
              <a:solidFill>
                <a:srgbClr val="FFFF99"/>
              </a:solidFill>
              <a:effectLst/>
              <a:latin typeface="Constantia" pitchFamily="18" charset="0"/>
            </a:endParaRPr>
          </a:p>
        </p:txBody>
      </p:sp>
      <p:sp>
        <p:nvSpPr>
          <p:cNvPr id="249859" name="Text Box 3"/>
          <p:cNvSpPr txBox="1">
            <a:spLocks noChangeArrowheads="1"/>
          </p:cNvSpPr>
          <p:nvPr/>
        </p:nvSpPr>
        <p:spPr bwMode="auto">
          <a:xfrm>
            <a:off x="539750" y="1989138"/>
            <a:ext cx="8135938" cy="2871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lnSpc>
                <a:spcPct val="85000"/>
              </a:lnSpc>
              <a:spcBef>
                <a:spcPct val="50000"/>
              </a:spcBef>
              <a:buFontTx/>
              <a:buAutoNum type="arabicPeriod"/>
            </a:pPr>
            <a:r>
              <a:rPr lang="en-US" altLang="en-US" sz="2400">
                <a:latin typeface="Constantia" pitchFamily="18" charset="0"/>
              </a:rPr>
              <a:t>Cancel public list for “private” benefit</a:t>
            </a:r>
          </a:p>
          <a:p>
            <a:pPr>
              <a:lnSpc>
                <a:spcPct val="85000"/>
              </a:lnSpc>
              <a:spcBef>
                <a:spcPct val="50000"/>
              </a:spcBef>
              <a:buFontTx/>
              <a:buAutoNum type="arabicPeriod"/>
            </a:pPr>
            <a:r>
              <a:rPr lang="en-US" altLang="en-US" sz="2400">
                <a:latin typeface="Constantia" pitchFamily="18" charset="0"/>
              </a:rPr>
              <a:t>Commercial benefit via devices</a:t>
            </a:r>
          </a:p>
          <a:p>
            <a:pPr>
              <a:lnSpc>
                <a:spcPct val="85000"/>
              </a:lnSpc>
              <a:spcBef>
                <a:spcPct val="50000"/>
              </a:spcBef>
              <a:buFontTx/>
              <a:buAutoNum type="arabicPeriod"/>
            </a:pPr>
            <a:r>
              <a:rPr lang="en-US" altLang="en-US" sz="2400">
                <a:latin typeface="Constantia" pitchFamily="18" charset="0"/>
              </a:rPr>
              <a:t>Unnecessary treatment eg. skin cancer removal</a:t>
            </a:r>
          </a:p>
          <a:p>
            <a:pPr>
              <a:lnSpc>
                <a:spcPct val="85000"/>
              </a:lnSpc>
              <a:spcBef>
                <a:spcPct val="50000"/>
              </a:spcBef>
              <a:buFontTx/>
              <a:buAutoNum type="arabicPeriod"/>
            </a:pPr>
            <a:r>
              <a:rPr lang="en-US" altLang="en-US" sz="2400">
                <a:latin typeface="Constantia" pitchFamily="18" charset="0"/>
              </a:rPr>
              <a:t>Creating demand</a:t>
            </a:r>
          </a:p>
          <a:p>
            <a:pPr>
              <a:lnSpc>
                <a:spcPct val="85000"/>
              </a:lnSpc>
              <a:spcBef>
                <a:spcPct val="50000"/>
              </a:spcBef>
              <a:buFontTx/>
              <a:buAutoNum type="arabicPeriod"/>
            </a:pPr>
            <a:r>
              <a:rPr lang="en-US" altLang="en-US" sz="2400">
                <a:latin typeface="Constantia" pitchFamily="18" charset="0"/>
              </a:rPr>
              <a:t>“Unreasonable” profit ($5000</a:t>
            </a:r>
            <a:r>
              <a:rPr lang="en-US" altLang="en-US" sz="2400" baseline="30000">
                <a:latin typeface="Constantia" pitchFamily="18" charset="0"/>
              </a:rPr>
              <a:t>+</a:t>
            </a:r>
            <a:r>
              <a:rPr lang="en-US" altLang="en-US" sz="2400">
                <a:latin typeface="Constantia" pitchFamily="18" charset="0"/>
              </a:rPr>
              <a:t>/hour)</a:t>
            </a:r>
          </a:p>
          <a:p>
            <a:pPr>
              <a:lnSpc>
                <a:spcPct val="85000"/>
              </a:lnSpc>
              <a:spcBef>
                <a:spcPct val="50000"/>
              </a:spcBef>
              <a:buFontTx/>
              <a:buAutoNum type="arabicPeriod"/>
            </a:pPr>
            <a:r>
              <a:rPr lang="en-US" altLang="en-US" sz="2400">
                <a:latin typeface="Constantia" pitchFamily="18" charset="0"/>
              </a:rPr>
              <a:t>etc</a:t>
            </a:r>
            <a:endParaRPr lang="en-GB" altLang="en-US" sz="2400">
              <a:latin typeface="Constantia" pitchFamily="18" charset="0"/>
            </a:endParaRPr>
          </a:p>
        </p:txBody>
      </p:sp>
    </p:spTree>
  </p:cSld>
  <p:clrMapOvr>
    <a:masterClrMapping/>
  </p:clrMapOvr>
  <p:transition spd="med" advTm="0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2508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  <p:pic>
        <p:nvPicPr>
          <p:cNvPr id="250884" name="Picture 4" descr="throwing ston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5288"/>
            <a:ext cx="9144000" cy="5999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 advTm="0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3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260350"/>
            <a:ext cx="8507412" cy="1143000"/>
          </a:xfrm>
          <a:noFill/>
          <a:ln/>
        </p:spPr>
        <p:txBody>
          <a:bodyPr/>
          <a:lstStyle/>
          <a:p>
            <a:r>
              <a:rPr lang="en-US" altLang="en-US" sz="3600" u="sng">
                <a:solidFill>
                  <a:srgbClr val="FFFF99"/>
                </a:solidFill>
                <a:effectLst/>
                <a:latin typeface="Constantia" pitchFamily="18" charset="0"/>
              </a:rPr>
              <a:t>What to do</a:t>
            </a:r>
            <a:endParaRPr lang="en-GB" altLang="en-US" sz="3600" u="sng">
              <a:solidFill>
                <a:srgbClr val="FFFF99"/>
              </a:solidFill>
              <a:effectLst/>
              <a:latin typeface="Constantia" pitchFamily="18" charset="0"/>
            </a:endParaRPr>
          </a:p>
        </p:txBody>
      </p:sp>
      <p:sp>
        <p:nvSpPr>
          <p:cNvPr id="252931" name="Text Box 3"/>
          <p:cNvSpPr txBox="1">
            <a:spLocks noChangeArrowheads="1"/>
          </p:cNvSpPr>
          <p:nvPr/>
        </p:nvSpPr>
        <p:spPr bwMode="auto">
          <a:xfrm>
            <a:off x="827088" y="1773238"/>
            <a:ext cx="8135937" cy="2189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lnSpc>
                <a:spcPct val="85000"/>
              </a:lnSpc>
              <a:spcBef>
                <a:spcPct val="50000"/>
              </a:spcBef>
            </a:pPr>
            <a:r>
              <a:rPr lang="en-US" altLang="en-US">
                <a:latin typeface="Constantia" pitchFamily="18" charset="0"/>
              </a:rPr>
              <a:t>Do I work in a professional manner?</a:t>
            </a:r>
          </a:p>
          <a:p>
            <a:pPr>
              <a:lnSpc>
                <a:spcPct val="85000"/>
              </a:lnSpc>
              <a:spcBef>
                <a:spcPct val="50000"/>
              </a:spcBef>
            </a:pPr>
            <a:r>
              <a:rPr lang="en-US" altLang="en-US">
                <a:latin typeface="Constantia" pitchFamily="18" charset="0"/>
              </a:rPr>
              <a:t>Is my altruism vs “self interest” appropriate?</a:t>
            </a:r>
          </a:p>
          <a:p>
            <a:pPr>
              <a:lnSpc>
                <a:spcPct val="85000"/>
              </a:lnSpc>
              <a:spcBef>
                <a:spcPct val="50000"/>
              </a:spcBef>
            </a:pPr>
            <a:r>
              <a:rPr lang="en-US" altLang="en-US">
                <a:latin typeface="Constantia" pitchFamily="18" charset="0"/>
              </a:rPr>
              <a:t>Do I “speak out” for professionalism?</a:t>
            </a:r>
          </a:p>
          <a:p>
            <a:pPr>
              <a:lnSpc>
                <a:spcPct val="85000"/>
              </a:lnSpc>
              <a:spcBef>
                <a:spcPct val="50000"/>
              </a:spcBef>
            </a:pPr>
            <a:r>
              <a:rPr lang="en-US" altLang="en-US">
                <a:latin typeface="Constantia" pitchFamily="18" charset="0"/>
              </a:rPr>
              <a:t>Do I “speak out” for patients?</a:t>
            </a:r>
            <a:endParaRPr lang="en-GB" altLang="en-US">
              <a:latin typeface="Constantia" pitchFamily="18" charset="0"/>
            </a:endParaRPr>
          </a:p>
        </p:txBody>
      </p:sp>
    </p:spTree>
  </p:cSld>
  <p:clrMapOvr>
    <a:masterClrMapping/>
  </p:clrMapOvr>
  <p:transition spd="med" advTm="0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0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260350"/>
            <a:ext cx="8507412" cy="1143000"/>
          </a:xfrm>
          <a:noFill/>
          <a:ln/>
        </p:spPr>
        <p:txBody>
          <a:bodyPr/>
          <a:lstStyle/>
          <a:p>
            <a:r>
              <a:rPr lang="en-US" altLang="en-US" sz="3600" u="sng">
                <a:solidFill>
                  <a:srgbClr val="FFFF99"/>
                </a:solidFill>
                <a:effectLst/>
                <a:latin typeface="Constantia" pitchFamily="18" charset="0"/>
              </a:rPr>
              <a:t>Summary</a:t>
            </a:r>
            <a:endParaRPr lang="en-GB" altLang="en-US" sz="3600" u="sng">
              <a:solidFill>
                <a:srgbClr val="FFFF99"/>
              </a:solidFill>
              <a:effectLst/>
              <a:latin typeface="Constantia" pitchFamily="18" charset="0"/>
            </a:endParaRPr>
          </a:p>
        </p:txBody>
      </p:sp>
      <p:sp>
        <p:nvSpPr>
          <p:cNvPr id="251907" name="Text Box 3"/>
          <p:cNvSpPr txBox="1">
            <a:spLocks noChangeArrowheads="1"/>
          </p:cNvSpPr>
          <p:nvPr/>
        </p:nvSpPr>
        <p:spPr bwMode="auto">
          <a:xfrm>
            <a:off x="539750" y="1916113"/>
            <a:ext cx="8135938" cy="455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lnSpc>
                <a:spcPct val="85000"/>
              </a:lnSpc>
              <a:spcBef>
                <a:spcPct val="50000"/>
              </a:spcBef>
              <a:buFontTx/>
              <a:buAutoNum type="arabicPeriod"/>
            </a:pPr>
            <a:r>
              <a:rPr lang="en-US" altLang="en-US">
                <a:latin typeface="Constantia" pitchFamily="18" charset="0"/>
              </a:rPr>
              <a:t>Change is coming</a:t>
            </a:r>
          </a:p>
        </p:txBody>
      </p:sp>
      <p:sp>
        <p:nvSpPr>
          <p:cNvPr id="251908" name="Text Box 4"/>
          <p:cNvSpPr txBox="1">
            <a:spLocks noChangeArrowheads="1"/>
          </p:cNvSpPr>
          <p:nvPr/>
        </p:nvSpPr>
        <p:spPr bwMode="auto">
          <a:xfrm>
            <a:off x="539750" y="2781300"/>
            <a:ext cx="8135938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lnSpc>
                <a:spcPct val="85000"/>
              </a:lnSpc>
              <a:spcBef>
                <a:spcPct val="50000"/>
              </a:spcBef>
              <a:buFontTx/>
              <a:buAutoNum type="arabicPeriod" startAt="2"/>
            </a:pPr>
            <a:r>
              <a:rPr lang="en-US" altLang="en-US">
                <a:latin typeface="Constantia" pitchFamily="18" charset="0"/>
              </a:rPr>
              <a:t>We need to lead</a:t>
            </a:r>
          </a:p>
        </p:txBody>
      </p:sp>
      <p:sp>
        <p:nvSpPr>
          <p:cNvPr id="251909" name="Text Box 5"/>
          <p:cNvSpPr txBox="1">
            <a:spLocks noChangeArrowheads="1"/>
          </p:cNvSpPr>
          <p:nvPr/>
        </p:nvSpPr>
        <p:spPr bwMode="auto">
          <a:xfrm>
            <a:off x="539750" y="3644900"/>
            <a:ext cx="8135938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lnSpc>
                <a:spcPct val="85000"/>
              </a:lnSpc>
              <a:spcBef>
                <a:spcPct val="50000"/>
              </a:spcBef>
              <a:buFontTx/>
              <a:buAutoNum type="arabicPeriod" startAt="3"/>
            </a:pPr>
            <a:r>
              <a:rPr lang="en-US" altLang="en-US">
                <a:latin typeface="Constantia" pitchFamily="18" charset="0"/>
              </a:rPr>
              <a:t>Leadership comes with values (professionalism)</a:t>
            </a:r>
          </a:p>
        </p:txBody>
      </p:sp>
    </p:spTree>
  </p:cSld>
  <p:clrMapOvr>
    <a:masterClrMapping/>
  </p:clrMapOvr>
  <p:transition spd="med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1907" grpId="0"/>
      <p:bldP spid="251908" grpId="0"/>
      <p:bldP spid="25190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54" name="Rectangle 2"/>
          <p:cNvSpPr>
            <a:spLocks noGrp="1" noChangeArrowheads="1"/>
          </p:cNvSpPr>
          <p:nvPr>
            <p:ph type="title"/>
          </p:nvPr>
        </p:nvSpPr>
        <p:spPr>
          <a:xfrm>
            <a:off x="1258888" y="1773238"/>
            <a:ext cx="6769100" cy="1143000"/>
          </a:xfrm>
          <a:noFill/>
          <a:ln/>
        </p:spPr>
        <p:txBody>
          <a:bodyPr/>
          <a:lstStyle/>
          <a:p>
            <a:r>
              <a:rPr lang="en-US" altLang="en-US" sz="4000">
                <a:effectLst/>
                <a:latin typeface="Constantia" pitchFamily="18" charset="0"/>
              </a:rPr>
              <a:t>Do I make a difference? </a:t>
            </a:r>
            <a:br>
              <a:rPr lang="en-US" altLang="en-US" sz="4000">
                <a:effectLst/>
                <a:latin typeface="Constantia" pitchFamily="18" charset="0"/>
              </a:rPr>
            </a:br>
            <a:r>
              <a:rPr lang="en-US" altLang="en-US" sz="4000">
                <a:effectLst/>
                <a:latin typeface="Constantia" pitchFamily="18" charset="0"/>
              </a:rPr>
              <a:t>….. more than just the patient in front of me?</a:t>
            </a:r>
            <a:endParaRPr lang="en-GB" altLang="en-US" sz="4000">
              <a:effectLst/>
              <a:latin typeface="Constantia" pitchFamily="18" charset="0"/>
            </a:endParaRPr>
          </a:p>
        </p:txBody>
      </p:sp>
      <p:sp>
        <p:nvSpPr>
          <p:cNvPr id="253955" name="Text Box 3"/>
          <p:cNvSpPr txBox="1">
            <a:spLocks noChangeArrowheads="1"/>
          </p:cNvSpPr>
          <p:nvPr/>
        </p:nvSpPr>
        <p:spPr bwMode="auto">
          <a:xfrm>
            <a:off x="6084888" y="4149725"/>
            <a:ext cx="25209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>
                <a:latin typeface="Constantia" pitchFamily="18" charset="0"/>
              </a:rPr>
              <a:t>NZMA</a:t>
            </a:r>
            <a:endParaRPr lang="en-GB" altLang="en-US" sz="3200">
              <a:latin typeface="Constantia" pitchFamily="18" charset="0"/>
            </a:endParaRPr>
          </a:p>
        </p:txBody>
      </p:sp>
    </p:spTree>
  </p:cSld>
  <p:clrMapOvr>
    <a:masterClrMapping/>
  </p:clrMapOvr>
  <p:transition spd="med" advTm="0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0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257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  <p:pic>
        <p:nvPicPr>
          <p:cNvPr id="257028" name="Picture 4" descr="throwing ston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5288"/>
            <a:ext cx="9144000" cy="5999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 advTm="0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pic>
        <p:nvPicPr>
          <p:cNvPr id="183300" name="Picture 4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1188" y="908050"/>
            <a:ext cx="7845425" cy="4794250"/>
          </a:xfrm>
          <a:noFill/>
          <a:ln/>
        </p:spPr>
      </p:pic>
    </p:spTree>
  </p:cSld>
  <p:clrMapOvr>
    <a:masterClrMapping/>
  </p:clrMapOvr>
  <p:transition spd="med" advTm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125538"/>
            <a:ext cx="8229600" cy="1143000"/>
          </a:xfrm>
        </p:spPr>
        <p:txBody>
          <a:bodyPr/>
          <a:lstStyle/>
          <a:p>
            <a:r>
              <a:rPr lang="en-NZ" altLang="en-US" sz="3600" b="1" u="sng">
                <a:solidFill>
                  <a:srgbClr val="FFFF99"/>
                </a:solidFill>
                <a:effectLst/>
                <a:latin typeface="Constantia" pitchFamily="18" charset="0"/>
              </a:rPr>
              <a:t>Outline</a:t>
            </a:r>
            <a:br>
              <a:rPr lang="en-NZ" altLang="en-US" sz="3600" b="1" u="sng">
                <a:solidFill>
                  <a:srgbClr val="FFFF99"/>
                </a:solidFill>
                <a:effectLst/>
                <a:latin typeface="Constantia" pitchFamily="18" charset="0"/>
              </a:rPr>
            </a:br>
            <a:r>
              <a:rPr lang="en-NZ" altLang="en-US" sz="3600" b="1" u="sng">
                <a:solidFill>
                  <a:srgbClr val="FFFF99"/>
                </a:solidFill>
                <a:effectLst/>
                <a:latin typeface="Constantia" pitchFamily="18" charset="0"/>
              </a:rPr>
              <a:t/>
            </a:r>
            <a:br>
              <a:rPr lang="en-NZ" altLang="en-US" sz="3600" b="1" u="sng">
                <a:solidFill>
                  <a:srgbClr val="FFFF99"/>
                </a:solidFill>
                <a:effectLst/>
                <a:latin typeface="Constantia" pitchFamily="18" charset="0"/>
              </a:rPr>
            </a:br>
            <a:endParaRPr lang="en-GB" altLang="en-US" sz="3600" i="1" u="sng">
              <a:solidFill>
                <a:srgbClr val="FFFF99"/>
              </a:solidFill>
              <a:effectLst/>
              <a:latin typeface="Constantia" pitchFamily="18" charset="0"/>
            </a:endParaRPr>
          </a:p>
        </p:txBody>
      </p:sp>
      <p:sp>
        <p:nvSpPr>
          <p:cNvPr id="166954" name="Text Box 42"/>
          <p:cNvSpPr txBox="1">
            <a:spLocks noChangeArrowheads="1"/>
          </p:cNvSpPr>
          <p:nvPr/>
        </p:nvSpPr>
        <p:spPr bwMode="auto">
          <a:xfrm>
            <a:off x="900113" y="2205038"/>
            <a:ext cx="6551612" cy="2443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AutoNum type="arabicPeriod"/>
            </a:pPr>
            <a:r>
              <a:rPr lang="en-US" altLang="en-US">
                <a:latin typeface="Constantia" pitchFamily="18" charset="0"/>
              </a:rPr>
              <a:t>We have a problem?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n-US" altLang="en-US">
                <a:latin typeface="Constantia" pitchFamily="18" charset="0"/>
              </a:rPr>
              <a:t>Leadership is key?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n-US" altLang="en-US">
                <a:latin typeface="Constantia" pitchFamily="18" charset="0"/>
              </a:rPr>
              <a:t>How to lead?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n-US" altLang="en-US">
                <a:latin typeface="Constantia" pitchFamily="18" charset="0"/>
              </a:rPr>
              <a:t>Professionalism</a:t>
            </a:r>
            <a:endParaRPr lang="en-GB" altLang="en-US">
              <a:latin typeface="Constantia" pitchFamily="18" charset="0"/>
            </a:endParaRPr>
          </a:p>
        </p:txBody>
      </p:sp>
      <p:sp>
        <p:nvSpPr>
          <p:cNvPr id="166956" name="FlagCount" hidden="1">
            <a:hlinkClick r:id="rId2" action="ppaction://hlinkfile"/>
          </p:cNvPr>
          <p:cNvSpPr>
            <a:spLocks noChangeArrowheads="1"/>
          </p:cNvSpPr>
          <p:nvPr/>
        </p:nvSpPr>
        <p:spPr bwMode="auto">
          <a:xfrm>
            <a:off x="8255000" y="254000"/>
            <a:ext cx="381000" cy="317500"/>
          </a:xfrm>
          <a:prstGeom prst="wedgeRoundRectCallout">
            <a:avLst>
              <a:gd name="adj1" fmla="val -43750"/>
              <a:gd name="adj2" fmla="val 70000"/>
              <a:gd name="adj3" fmla="val 16667"/>
            </a:avLst>
          </a:prstGeom>
          <a:solidFill>
            <a:schemeClr val="accent1">
              <a:alpha val="25000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altLang="en-US" sz="1400" b="1">
                <a:latin typeface="Tahoma" pitchFamily="34" charset="0"/>
              </a:rPr>
              <a:t>0</a:t>
            </a:r>
          </a:p>
        </p:txBody>
      </p:sp>
      <p:sp>
        <p:nvSpPr>
          <p:cNvPr id="166957" name="Text Box 45"/>
          <p:cNvSpPr txBox="1">
            <a:spLocks noChangeArrowheads="1"/>
          </p:cNvSpPr>
          <p:nvPr/>
        </p:nvSpPr>
        <p:spPr bwMode="auto">
          <a:xfrm>
            <a:off x="8243888" y="333375"/>
            <a:ext cx="7207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400">
                <a:latin typeface="Constantia" pitchFamily="18" charset="0"/>
              </a:rPr>
              <a:t>13 min</a:t>
            </a:r>
            <a:endParaRPr lang="en-GB" altLang="en-US" sz="1400">
              <a:latin typeface="Constantia" pitchFamily="18" charset="0"/>
            </a:endParaRPr>
          </a:p>
        </p:txBody>
      </p:sp>
    </p:spTree>
  </p:cSld>
  <p:clrMapOvr>
    <a:masterClrMapping/>
  </p:clrMapOvr>
  <p:transition spd="med" advTm="0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pic>
        <p:nvPicPr>
          <p:cNvPr id="215044" name="Picture 4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9750" y="1125538"/>
            <a:ext cx="8080375" cy="4865687"/>
          </a:xfrm>
          <a:noFill/>
          <a:ln/>
        </p:spPr>
      </p:pic>
    </p:spTree>
  </p:cSld>
  <p:clrMapOvr>
    <a:masterClrMapping/>
  </p:clrMapOvr>
  <p:transition spd="med" advTm="0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FlagCount" hidden="1">
            <a:hlinkClick r:id="rId2" action="ppaction://hlinkfile"/>
          </p:cNvPr>
          <p:cNvSpPr>
            <a:spLocks noChangeArrowheads="1"/>
          </p:cNvSpPr>
          <p:nvPr/>
        </p:nvSpPr>
        <p:spPr bwMode="auto">
          <a:xfrm>
            <a:off x="8255000" y="254000"/>
            <a:ext cx="381000" cy="317500"/>
          </a:xfrm>
          <a:prstGeom prst="wedgeRoundRectCallout">
            <a:avLst>
              <a:gd name="adj1" fmla="val -43750"/>
              <a:gd name="adj2" fmla="val 70000"/>
              <a:gd name="adj3" fmla="val 16667"/>
            </a:avLst>
          </a:prstGeom>
          <a:solidFill>
            <a:schemeClr val="accent1">
              <a:alpha val="25000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altLang="en-US" sz="1400" b="1">
                <a:latin typeface="Tahoma" pitchFamily="34" charset="0"/>
              </a:rPr>
              <a:t>0</a:t>
            </a:r>
          </a:p>
        </p:txBody>
      </p:sp>
      <p:sp>
        <p:nvSpPr>
          <p:cNvPr id="228355" name="Text Box 3"/>
          <p:cNvSpPr txBox="1">
            <a:spLocks noChangeArrowheads="1"/>
          </p:cNvSpPr>
          <p:nvPr/>
        </p:nvSpPr>
        <p:spPr bwMode="auto">
          <a:xfrm>
            <a:off x="684213" y="1700213"/>
            <a:ext cx="7559675" cy="304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71475" indent="-371475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828675" indent="-371475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285875" indent="-371475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743075" indent="-371475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200275" indent="-371475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657475" indent="-3714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3114675" indent="-3714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571875" indent="-3714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4029075" indent="-3714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u="sng">
                <a:latin typeface="Constantia" pitchFamily="18" charset="0"/>
              </a:rPr>
              <a:t>Adjust skill mix (Productivity)</a:t>
            </a:r>
          </a:p>
          <a:p>
            <a:pPr>
              <a:spcBef>
                <a:spcPct val="50000"/>
              </a:spcBef>
            </a:pPr>
            <a:endParaRPr lang="en-US" altLang="en-US" u="sng">
              <a:latin typeface="Constantia" pitchFamily="18" charset="0"/>
            </a:endParaRPr>
          </a:p>
          <a:p>
            <a:pPr>
              <a:lnSpc>
                <a:spcPct val="90000"/>
              </a:lnSpc>
              <a:spcBef>
                <a:spcPct val="50000"/>
              </a:spcBef>
              <a:buFontTx/>
              <a:buAutoNum type="romanLcParenR"/>
            </a:pPr>
            <a:r>
              <a:rPr lang="en-US" altLang="en-US">
                <a:latin typeface="Constantia" pitchFamily="18" charset="0"/>
                <a:cs typeface="Arial" pitchFamily="34" charset="0"/>
              </a:rPr>
              <a:t>Non-doctors performing tasks</a:t>
            </a:r>
          </a:p>
          <a:p>
            <a:pPr>
              <a:spcBef>
                <a:spcPct val="50000"/>
              </a:spcBef>
            </a:pPr>
            <a:endParaRPr lang="en-US" altLang="en-US">
              <a:latin typeface="Constantia" pitchFamily="18" charset="0"/>
            </a:endParaRPr>
          </a:p>
          <a:p>
            <a:pPr>
              <a:spcBef>
                <a:spcPct val="50000"/>
              </a:spcBef>
            </a:pPr>
            <a:r>
              <a:rPr lang="en-US" altLang="en-US">
                <a:latin typeface="Constantia" pitchFamily="18" charset="0"/>
              </a:rPr>
              <a:t>		</a:t>
            </a:r>
          </a:p>
        </p:txBody>
      </p:sp>
      <p:sp>
        <p:nvSpPr>
          <p:cNvPr id="22835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  <p:transition spd="med" advTm="0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en-US" sz="3600" u="sng">
                <a:solidFill>
                  <a:srgbClr val="FFFF99"/>
                </a:solidFill>
                <a:effectLst/>
                <a:latin typeface="Constantia" pitchFamily="18" charset="0"/>
              </a:rPr>
              <a:t>Definition of Professionalism:</a:t>
            </a:r>
            <a:br>
              <a:rPr lang="en-US" altLang="en-US" sz="3600" u="sng">
                <a:solidFill>
                  <a:srgbClr val="FFFF99"/>
                </a:solidFill>
                <a:effectLst/>
                <a:latin typeface="Constantia" pitchFamily="18" charset="0"/>
              </a:rPr>
            </a:br>
            <a:r>
              <a:rPr lang="en-US" altLang="en-US" sz="3600">
                <a:solidFill>
                  <a:srgbClr val="FFFF99"/>
                </a:solidFill>
                <a:effectLst/>
                <a:latin typeface="Constantia" pitchFamily="18" charset="0"/>
              </a:rPr>
              <a:t>1912 : Judge Louis Brandeis</a:t>
            </a:r>
            <a:endParaRPr lang="en-GB" altLang="en-US" sz="3600" u="sng">
              <a:solidFill>
                <a:srgbClr val="FFFF99"/>
              </a:solidFill>
              <a:effectLst/>
              <a:latin typeface="Constantia" pitchFamily="18" charset="0"/>
            </a:endParaRPr>
          </a:p>
        </p:txBody>
      </p:sp>
      <p:sp>
        <p:nvSpPr>
          <p:cNvPr id="245779" name="Text Box 19"/>
          <p:cNvSpPr txBox="1">
            <a:spLocks noChangeArrowheads="1"/>
          </p:cNvSpPr>
          <p:nvPr/>
        </p:nvSpPr>
        <p:spPr bwMode="auto">
          <a:xfrm>
            <a:off x="539750" y="2060575"/>
            <a:ext cx="7704138" cy="2100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AutoNum type="arabicPeriod"/>
            </a:pPr>
            <a:r>
              <a:rPr lang="en-US" altLang="en-US" sz="2400">
                <a:latin typeface="Constantia" pitchFamily="18" charset="0"/>
              </a:rPr>
              <a:t>A profession is an occupation for which the necessary preliminary training is intellectual in character, involving knowledge and to some extent learning as distinguished from mere skill.</a:t>
            </a:r>
          </a:p>
          <a:p>
            <a:pPr>
              <a:spcBef>
                <a:spcPct val="50000"/>
              </a:spcBef>
            </a:pPr>
            <a:endParaRPr lang="en-GB" altLang="en-US" sz="2400">
              <a:latin typeface="Constantia" pitchFamily="18" charset="0"/>
            </a:endParaRPr>
          </a:p>
        </p:txBody>
      </p:sp>
      <p:sp>
        <p:nvSpPr>
          <p:cNvPr id="245780" name="Text Box 20"/>
          <p:cNvSpPr txBox="1">
            <a:spLocks noChangeArrowheads="1"/>
          </p:cNvSpPr>
          <p:nvPr/>
        </p:nvSpPr>
        <p:spPr bwMode="auto">
          <a:xfrm>
            <a:off x="539750" y="3933825"/>
            <a:ext cx="7704138" cy="1370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AutoNum type="arabicPeriod" startAt="2"/>
            </a:pPr>
            <a:r>
              <a:rPr lang="en-US" altLang="en-US" sz="2400">
                <a:latin typeface="Constantia" pitchFamily="18" charset="0"/>
              </a:rPr>
              <a:t>It is an occupation which is pursued largely for others and not merely for one’s self. </a:t>
            </a:r>
          </a:p>
          <a:p>
            <a:pPr>
              <a:spcBef>
                <a:spcPct val="50000"/>
              </a:spcBef>
              <a:buFontTx/>
              <a:buAutoNum type="arabicPeriod" startAt="2"/>
            </a:pPr>
            <a:endParaRPr lang="en-GB" altLang="en-US" sz="2400">
              <a:latin typeface="Constantia" pitchFamily="18" charset="0"/>
            </a:endParaRPr>
          </a:p>
        </p:txBody>
      </p:sp>
      <p:sp>
        <p:nvSpPr>
          <p:cNvPr id="245781" name="Text Box 21"/>
          <p:cNvSpPr txBox="1">
            <a:spLocks noChangeArrowheads="1"/>
          </p:cNvSpPr>
          <p:nvPr/>
        </p:nvSpPr>
        <p:spPr bwMode="auto">
          <a:xfrm>
            <a:off x="539750" y="5084763"/>
            <a:ext cx="7704138" cy="1370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AutoNum type="arabicPeriod" startAt="3"/>
            </a:pPr>
            <a:r>
              <a:rPr lang="en-US" altLang="en-US" sz="2400">
                <a:latin typeface="Constantia" pitchFamily="18" charset="0"/>
              </a:rPr>
              <a:t>It is an occupation in which the amount of financial return is not the accepted measure of success.  </a:t>
            </a:r>
          </a:p>
          <a:p>
            <a:pPr>
              <a:spcBef>
                <a:spcPct val="50000"/>
              </a:spcBef>
              <a:buFontTx/>
              <a:buAutoNum type="arabicPeriod" startAt="3"/>
            </a:pPr>
            <a:endParaRPr lang="en-GB" altLang="en-US" sz="2400">
              <a:latin typeface="Constantia" pitchFamily="18" charset="0"/>
            </a:endParaRPr>
          </a:p>
        </p:txBody>
      </p:sp>
    </p:spTree>
  </p:cSld>
  <p:clrMapOvr>
    <a:masterClrMapping/>
  </p:clrMapOvr>
  <p:transition spd="med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79" grpId="0"/>
      <p:bldP spid="245780" grpId="0"/>
      <p:bldP spid="24578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125538"/>
            <a:ext cx="8229600" cy="1143000"/>
          </a:xfrm>
        </p:spPr>
        <p:txBody>
          <a:bodyPr/>
          <a:lstStyle/>
          <a:p>
            <a:r>
              <a:rPr lang="en-NZ" altLang="en-US" sz="3600" b="1" u="sng">
                <a:solidFill>
                  <a:srgbClr val="FFFF99"/>
                </a:solidFill>
                <a:effectLst/>
                <a:latin typeface="Constantia" pitchFamily="18" charset="0"/>
              </a:rPr>
              <a:t>The Problem</a:t>
            </a:r>
            <a:br>
              <a:rPr lang="en-NZ" altLang="en-US" sz="3600" b="1" u="sng">
                <a:solidFill>
                  <a:srgbClr val="FFFF99"/>
                </a:solidFill>
                <a:effectLst/>
                <a:latin typeface="Constantia" pitchFamily="18" charset="0"/>
              </a:rPr>
            </a:br>
            <a:r>
              <a:rPr lang="en-NZ" altLang="en-US" sz="3200" b="1" u="sng">
                <a:solidFill>
                  <a:srgbClr val="FFFF99"/>
                </a:solidFill>
                <a:effectLst/>
                <a:latin typeface="Constantia" pitchFamily="18" charset="0"/>
              </a:rPr>
              <a:t/>
            </a:r>
            <a:br>
              <a:rPr lang="en-NZ" altLang="en-US" sz="3200" b="1" u="sng">
                <a:solidFill>
                  <a:srgbClr val="FFFF99"/>
                </a:solidFill>
                <a:effectLst/>
                <a:latin typeface="Constantia" pitchFamily="18" charset="0"/>
              </a:rPr>
            </a:br>
            <a:endParaRPr lang="en-GB" altLang="en-US" sz="2400" i="1" u="sng">
              <a:solidFill>
                <a:srgbClr val="FFFF99"/>
              </a:solidFill>
              <a:effectLst/>
              <a:latin typeface="Constantia" pitchFamily="18" charset="0"/>
            </a:endParaRPr>
          </a:p>
        </p:txBody>
      </p:sp>
      <p:sp>
        <p:nvSpPr>
          <p:cNvPr id="174087" name="AutoShape 7"/>
          <p:cNvSpPr>
            <a:spLocks noChangeArrowheads="1"/>
          </p:cNvSpPr>
          <p:nvPr/>
        </p:nvSpPr>
        <p:spPr bwMode="auto">
          <a:xfrm>
            <a:off x="4067175" y="3716338"/>
            <a:ext cx="863600" cy="1008062"/>
          </a:xfrm>
          <a:prstGeom prst="triangle">
            <a:avLst>
              <a:gd name="adj" fmla="val 50000"/>
            </a:avLst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089" name="AutoShape 9"/>
          <p:cNvSpPr>
            <a:spLocks noChangeArrowheads="1"/>
          </p:cNvSpPr>
          <p:nvPr/>
        </p:nvSpPr>
        <p:spPr bwMode="auto">
          <a:xfrm rot="-932625">
            <a:off x="1547813" y="3500438"/>
            <a:ext cx="5842000" cy="223837"/>
          </a:xfrm>
          <a:prstGeom prst="roundRect">
            <a:avLst>
              <a:gd name="adj" fmla="val 16667"/>
            </a:avLst>
          </a:prstGeom>
          <a:solidFill>
            <a:srgbClr val="99CC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090" name="Text Box 10"/>
          <p:cNvSpPr txBox="1">
            <a:spLocks noChangeArrowheads="1"/>
          </p:cNvSpPr>
          <p:nvPr/>
        </p:nvSpPr>
        <p:spPr bwMode="auto">
          <a:xfrm>
            <a:off x="755650" y="2420938"/>
            <a:ext cx="2952750" cy="1192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800">
                <a:latin typeface="Constantia" pitchFamily="18" charset="0"/>
              </a:rPr>
              <a:t>“Healthy” population  </a:t>
            </a:r>
          </a:p>
          <a:p>
            <a:pPr>
              <a:spcBef>
                <a:spcPct val="50000"/>
              </a:spcBef>
            </a:pPr>
            <a:r>
              <a:rPr lang="en-US" altLang="en-US" sz="1800">
                <a:latin typeface="Constantia" pitchFamily="18" charset="0"/>
              </a:rPr>
              <a:t>- Quality of life</a:t>
            </a:r>
          </a:p>
          <a:p>
            <a:pPr>
              <a:spcBef>
                <a:spcPct val="50000"/>
              </a:spcBef>
            </a:pPr>
            <a:r>
              <a:rPr lang="en-US" altLang="en-US" sz="1800">
                <a:latin typeface="Constantia" pitchFamily="18" charset="0"/>
              </a:rPr>
              <a:t>- Productivity</a:t>
            </a:r>
            <a:endParaRPr lang="en-GB" altLang="en-US" sz="1800">
              <a:latin typeface="Constantia" pitchFamily="18" charset="0"/>
            </a:endParaRPr>
          </a:p>
        </p:txBody>
      </p:sp>
      <p:sp>
        <p:nvSpPr>
          <p:cNvPr id="174094" name="Text Box 14"/>
          <p:cNvSpPr txBox="1">
            <a:spLocks noChangeArrowheads="1"/>
          </p:cNvSpPr>
          <p:nvPr/>
        </p:nvSpPr>
        <p:spPr bwMode="auto">
          <a:xfrm>
            <a:off x="6227763" y="1989138"/>
            <a:ext cx="936625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5400">
                <a:solidFill>
                  <a:srgbClr val="FFFF00"/>
                </a:solidFill>
                <a:latin typeface="Constantia" pitchFamily="18" charset="0"/>
              </a:rPr>
              <a:t>$</a:t>
            </a:r>
            <a:endParaRPr lang="en-GB" altLang="en-US" sz="5400">
              <a:solidFill>
                <a:srgbClr val="FFFF00"/>
              </a:solidFill>
              <a:latin typeface="Constantia" pitchFamily="18" charset="0"/>
            </a:endParaRPr>
          </a:p>
        </p:txBody>
      </p:sp>
      <p:sp>
        <p:nvSpPr>
          <p:cNvPr id="174095" name="FlagCount" hidden="1">
            <a:hlinkClick r:id="rId2" action="ppaction://hlinkfile"/>
          </p:cNvPr>
          <p:cNvSpPr>
            <a:spLocks noChangeArrowheads="1"/>
          </p:cNvSpPr>
          <p:nvPr/>
        </p:nvSpPr>
        <p:spPr bwMode="auto">
          <a:xfrm>
            <a:off x="8255000" y="254000"/>
            <a:ext cx="381000" cy="317500"/>
          </a:xfrm>
          <a:prstGeom prst="wedgeRoundRectCallout">
            <a:avLst>
              <a:gd name="adj1" fmla="val -43750"/>
              <a:gd name="adj2" fmla="val 70000"/>
              <a:gd name="adj3" fmla="val 16667"/>
            </a:avLst>
          </a:prstGeom>
          <a:solidFill>
            <a:schemeClr val="accent1">
              <a:alpha val="25000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altLang="en-US" sz="1400" b="1">
                <a:latin typeface="Tahoma" pitchFamily="34" charset="0"/>
              </a:rPr>
              <a:t>0</a:t>
            </a:r>
          </a:p>
        </p:txBody>
      </p:sp>
    </p:spTree>
  </p:cSld>
  <p:clrMapOvr>
    <a:masterClrMapping/>
  </p:clrMapOvr>
  <p:transition spd="med" advTm="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 u="sng">
                <a:solidFill>
                  <a:srgbClr val="FFFF99"/>
                </a:solidFill>
                <a:latin typeface="Constantia" pitchFamily="18" charset="0"/>
              </a:rPr>
              <a:t>Big Picture</a:t>
            </a:r>
            <a:endParaRPr lang="en-GB" altLang="en-US" sz="3600" u="sng">
              <a:solidFill>
                <a:srgbClr val="FFFF99"/>
              </a:solidFill>
              <a:latin typeface="Constantia" pitchFamily="18" charset="0"/>
            </a:endParaRPr>
          </a:p>
        </p:txBody>
      </p:sp>
      <p:sp>
        <p:nvSpPr>
          <p:cNvPr id="177163" name="Oval 11"/>
          <p:cNvSpPr>
            <a:spLocks noChangeArrowheads="1"/>
          </p:cNvSpPr>
          <p:nvPr/>
        </p:nvSpPr>
        <p:spPr bwMode="auto">
          <a:xfrm>
            <a:off x="827088" y="1700213"/>
            <a:ext cx="4176712" cy="4249737"/>
          </a:xfrm>
          <a:prstGeom prst="ellipse">
            <a:avLst/>
          </a:prstGeom>
          <a:solidFill>
            <a:srgbClr val="6699FF"/>
          </a:solidFill>
          <a:ln w="3810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7164" name="Line 12"/>
          <p:cNvSpPr>
            <a:spLocks noChangeShapeType="1"/>
          </p:cNvSpPr>
          <p:nvPr/>
        </p:nvSpPr>
        <p:spPr bwMode="auto">
          <a:xfrm flipV="1">
            <a:off x="1187450" y="2781300"/>
            <a:ext cx="3529013" cy="22320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7165" name="Line 13"/>
          <p:cNvSpPr>
            <a:spLocks noChangeShapeType="1"/>
          </p:cNvSpPr>
          <p:nvPr/>
        </p:nvSpPr>
        <p:spPr bwMode="auto">
          <a:xfrm>
            <a:off x="1116013" y="2852738"/>
            <a:ext cx="3600450" cy="22320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7166" name="Text Box 14"/>
          <p:cNvSpPr txBox="1">
            <a:spLocks noChangeArrowheads="1"/>
          </p:cNvSpPr>
          <p:nvPr/>
        </p:nvSpPr>
        <p:spPr bwMode="auto">
          <a:xfrm>
            <a:off x="2339975" y="2492375"/>
            <a:ext cx="2087563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75000"/>
              </a:lnSpc>
              <a:spcBef>
                <a:spcPct val="50000"/>
              </a:spcBef>
            </a:pPr>
            <a:r>
              <a:rPr lang="en-US" altLang="en-US" sz="1500">
                <a:solidFill>
                  <a:srgbClr val="000000"/>
                </a:solidFill>
                <a:latin typeface="Constantia" pitchFamily="18" charset="0"/>
              </a:rPr>
              <a:t>Social Security</a:t>
            </a:r>
          </a:p>
          <a:p>
            <a:pPr>
              <a:lnSpc>
                <a:spcPct val="75000"/>
              </a:lnSpc>
              <a:spcBef>
                <a:spcPct val="50000"/>
              </a:spcBef>
            </a:pPr>
            <a:r>
              <a:rPr lang="en-US" altLang="en-US" sz="1500">
                <a:solidFill>
                  <a:srgbClr val="000000"/>
                </a:solidFill>
                <a:latin typeface="Constantia" pitchFamily="18" charset="0"/>
              </a:rPr>
              <a:t>(33%)</a:t>
            </a:r>
            <a:endParaRPr lang="en-GB" altLang="en-US" sz="1500">
              <a:solidFill>
                <a:srgbClr val="000000"/>
              </a:solidFill>
              <a:latin typeface="Constantia" pitchFamily="18" charset="0"/>
            </a:endParaRPr>
          </a:p>
        </p:txBody>
      </p:sp>
      <p:sp>
        <p:nvSpPr>
          <p:cNvPr id="177167" name="Text Box 15"/>
          <p:cNvSpPr txBox="1">
            <a:spLocks noChangeArrowheads="1"/>
          </p:cNvSpPr>
          <p:nvPr/>
        </p:nvSpPr>
        <p:spPr bwMode="auto">
          <a:xfrm>
            <a:off x="1042988" y="3644900"/>
            <a:ext cx="180022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75000"/>
              </a:lnSpc>
              <a:spcBef>
                <a:spcPct val="50000"/>
              </a:spcBef>
            </a:pPr>
            <a:r>
              <a:rPr lang="en-US" altLang="en-US" sz="1500">
                <a:solidFill>
                  <a:srgbClr val="000000"/>
                </a:solidFill>
                <a:latin typeface="Constantia" pitchFamily="18" charset="0"/>
              </a:rPr>
              <a:t>Education </a:t>
            </a:r>
          </a:p>
          <a:p>
            <a:pPr>
              <a:lnSpc>
                <a:spcPct val="75000"/>
              </a:lnSpc>
              <a:spcBef>
                <a:spcPct val="50000"/>
              </a:spcBef>
            </a:pPr>
            <a:r>
              <a:rPr lang="en-US" altLang="en-US" sz="1500">
                <a:solidFill>
                  <a:srgbClr val="000000"/>
                </a:solidFill>
                <a:latin typeface="Constantia" pitchFamily="18" charset="0"/>
              </a:rPr>
              <a:t>(17%)</a:t>
            </a:r>
            <a:endParaRPr lang="en-GB" altLang="en-US" sz="1500">
              <a:solidFill>
                <a:srgbClr val="000000"/>
              </a:solidFill>
              <a:latin typeface="Constantia" pitchFamily="18" charset="0"/>
            </a:endParaRPr>
          </a:p>
        </p:txBody>
      </p:sp>
      <p:sp>
        <p:nvSpPr>
          <p:cNvPr id="177168" name="Text Box 16"/>
          <p:cNvSpPr txBox="1">
            <a:spLocks noChangeArrowheads="1"/>
          </p:cNvSpPr>
          <p:nvPr/>
        </p:nvSpPr>
        <p:spPr bwMode="auto">
          <a:xfrm>
            <a:off x="2339975" y="4221163"/>
            <a:ext cx="1798638" cy="147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75000"/>
              </a:lnSpc>
              <a:spcBef>
                <a:spcPct val="50000"/>
              </a:spcBef>
            </a:pPr>
            <a:r>
              <a:rPr lang="en-US" altLang="en-US" sz="1400">
                <a:solidFill>
                  <a:srgbClr val="000000"/>
                </a:solidFill>
                <a:latin typeface="Constantia" pitchFamily="18" charset="0"/>
              </a:rPr>
              <a:t>Defence </a:t>
            </a:r>
          </a:p>
          <a:p>
            <a:pPr>
              <a:lnSpc>
                <a:spcPct val="75000"/>
              </a:lnSpc>
              <a:spcBef>
                <a:spcPct val="50000"/>
              </a:spcBef>
            </a:pPr>
            <a:r>
              <a:rPr lang="en-US" altLang="en-US" sz="1400">
                <a:solidFill>
                  <a:srgbClr val="000000"/>
                </a:solidFill>
                <a:latin typeface="Constantia" pitchFamily="18" charset="0"/>
              </a:rPr>
              <a:t>Government Services</a:t>
            </a:r>
          </a:p>
          <a:p>
            <a:pPr>
              <a:lnSpc>
                <a:spcPct val="75000"/>
              </a:lnSpc>
              <a:spcBef>
                <a:spcPct val="50000"/>
              </a:spcBef>
            </a:pPr>
            <a:r>
              <a:rPr lang="en-US" altLang="en-US" sz="1400">
                <a:solidFill>
                  <a:srgbClr val="000000"/>
                </a:solidFill>
                <a:latin typeface="Constantia" pitchFamily="18" charset="0"/>
              </a:rPr>
              <a:t>Law &amp; Order</a:t>
            </a:r>
          </a:p>
          <a:p>
            <a:pPr>
              <a:lnSpc>
                <a:spcPct val="75000"/>
              </a:lnSpc>
              <a:spcBef>
                <a:spcPct val="50000"/>
              </a:spcBef>
            </a:pPr>
            <a:r>
              <a:rPr lang="en-US" altLang="en-US" sz="1400">
                <a:solidFill>
                  <a:srgbClr val="000000"/>
                </a:solidFill>
                <a:latin typeface="Constantia" pitchFamily="18" charset="0"/>
              </a:rPr>
              <a:t>Transport</a:t>
            </a:r>
          </a:p>
          <a:p>
            <a:pPr>
              <a:lnSpc>
                <a:spcPct val="75000"/>
              </a:lnSpc>
              <a:spcBef>
                <a:spcPct val="50000"/>
              </a:spcBef>
            </a:pPr>
            <a:r>
              <a:rPr lang="en-US" altLang="en-US" sz="1400">
                <a:solidFill>
                  <a:srgbClr val="000000"/>
                </a:solidFill>
                <a:latin typeface="Constantia" pitchFamily="18" charset="0"/>
              </a:rPr>
              <a:t>Economic Services</a:t>
            </a:r>
            <a:endParaRPr lang="en-GB" altLang="en-US" sz="1400">
              <a:solidFill>
                <a:srgbClr val="000000"/>
              </a:solidFill>
              <a:latin typeface="Constantia" pitchFamily="18" charset="0"/>
            </a:endParaRPr>
          </a:p>
        </p:txBody>
      </p:sp>
      <p:sp>
        <p:nvSpPr>
          <p:cNvPr id="177169" name="Text Box 17"/>
          <p:cNvSpPr txBox="1">
            <a:spLocks noChangeArrowheads="1"/>
          </p:cNvSpPr>
          <p:nvPr/>
        </p:nvSpPr>
        <p:spPr bwMode="auto">
          <a:xfrm>
            <a:off x="3635375" y="3644900"/>
            <a:ext cx="1008063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75000"/>
              </a:lnSpc>
              <a:spcBef>
                <a:spcPct val="50000"/>
              </a:spcBef>
            </a:pPr>
            <a:r>
              <a:rPr lang="en-US" altLang="en-US" sz="1500">
                <a:solidFill>
                  <a:srgbClr val="000000"/>
                </a:solidFill>
                <a:latin typeface="Constantia" pitchFamily="18" charset="0"/>
              </a:rPr>
              <a:t>20%</a:t>
            </a:r>
          </a:p>
          <a:p>
            <a:pPr>
              <a:lnSpc>
                <a:spcPct val="75000"/>
              </a:lnSpc>
              <a:spcBef>
                <a:spcPct val="50000"/>
              </a:spcBef>
            </a:pPr>
            <a:r>
              <a:rPr lang="en-US" altLang="en-US" sz="1500">
                <a:solidFill>
                  <a:srgbClr val="000000"/>
                </a:solidFill>
                <a:latin typeface="Constantia" pitchFamily="18" charset="0"/>
              </a:rPr>
              <a:t>($14.1 b)</a:t>
            </a:r>
            <a:endParaRPr lang="en-GB" altLang="en-US" sz="1500">
              <a:solidFill>
                <a:srgbClr val="000000"/>
              </a:solidFill>
              <a:latin typeface="Constantia" pitchFamily="18" charset="0"/>
            </a:endParaRPr>
          </a:p>
        </p:txBody>
      </p:sp>
      <p:sp>
        <p:nvSpPr>
          <p:cNvPr id="177171" name="Text Box 19"/>
          <p:cNvSpPr txBox="1">
            <a:spLocks noChangeArrowheads="1"/>
          </p:cNvSpPr>
          <p:nvPr/>
        </p:nvSpPr>
        <p:spPr bwMode="auto">
          <a:xfrm>
            <a:off x="1908175" y="6092825"/>
            <a:ext cx="19431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latin typeface="Constantia" pitchFamily="18" charset="0"/>
              </a:rPr>
              <a:t>$ 70.5 billion</a:t>
            </a:r>
            <a:endParaRPr lang="en-GB" altLang="en-US" sz="2400">
              <a:latin typeface="Constantia" pitchFamily="18" charset="0"/>
            </a:endParaRPr>
          </a:p>
        </p:txBody>
      </p:sp>
      <p:sp>
        <p:nvSpPr>
          <p:cNvPr id="177172" name="Line 20"/>
          <p:cNvSpPr>
            <a:spLocks noChangeShapeType="1"/>
          </p:cNvSpPr>
          <p:nvPr/>
        </p:nvSpPr>
        <p:spPr bwMode="auto">
          <a:xfrm flipV="1">
            <a:off x="5292725" y="1700213"/>
            <a:ext cx="1511300" cy="8651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7173" name="Line 21"/>
          <p:cNvSpPr>
            <a:spLocks noChangeShapeType="1"/>
          </p:cNvSpPr>
          <p:nvPr/>
        </p:nvSpPr>
        <p:spPr bwMode="auto">
          <a:xfrm>
            <a:off x="5292725" y="2565400"/>
            <a:ext cx="1511300" cy="10080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7174" name="Text Box 22"/>
          <p:cNvSpPr txBox="1">
            <a:spLocks noChangeArrowheads="1"/>
          </p:cNvSpPr>
          <p:nvPr/>
        </p:nvSpPr>
        <p:spPr bwMode="auto">
          <a:xfrm>
            <a:off x="6732588" y="1844675"/>
            <a:ext cx="1979612" cy="1681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n-US" altLang="en-US" sz="1900">
                <a:latin typeface="Constantia" pitchFamily="18" charset="0"/>
              </a:rPr>
              <a:t> +$1.1 b – ACC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altLang="en-US" sz="1900">
                <a:latin typeface="Constantia" pitchFamily="18" charset="0"/>
              </a:rPr>
              <a:t> =83% Public $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altLang="en-US" sz="1900">
                <a:latin typeface="Constantia" pitchFamily="18" charset="0"/>
              </a:rPr>
              <a:t> $2987/person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altLang="en-US" sz="1900">
                <a:latin typeface="Constantia" pitchFamily="18" charset="0"/>
              </a:rPr>
              <a:t> 10.1% of GDP</a:t>
            </a:r>
            <a:endParaRPr lang="en-GB" altLang="en-US" sz="1900">
              <a:latin typeface="Constantia" pitchFamily="18" charset="0"/>
            </a:endParaRPr>
          </a:p>
        </p:txBody>
      </p:sp>
      <p:sp>
        <p:nvSpPr>
          <p:cNvPr id="177175" name="Text Box 23"/>
          <p:cNvSpPr txBox="1">
            <a:spLocks noChangeArrowheads="1"/>
          </p:cNvSpPr>
          <p:nvPr/>
        </p:nvSpPr>
        <p:spPr bwMode="auto">
          <a:xfrm>
            <a:off x="5940425" y="4076700"/>
            <a:ext cx="1979613" cy="176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u="sng">
                <a:latin typeface="Constantia" pitchFamily="18" charset="0"/>
              </a:rPr>
              <a:t>17% “Private”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altLang="en-US" sz="2000">
                <a:latin typeface="Constantia" pitchFamily="18" charset="0"/>
              </a:rPr>
              <a:t> insurance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altLang="en-US" sz="2000">
                <a:latin typeface="Constantia" pitchFamily="18" charset="0"/>
              </a:rPr>
              <a:t> pocket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altLang="en-US" sz="2000">
                <a:latin typeface="Constantia" pitchFamily="18" charset="0"/>
              </a:rPr>
              <a:t> non-profit org</a:t>
            </a:r>
            <a:endParaRPr lang="en-GB" altLang="en-US" sz="2000">
              <a:latin typeface="Constantia" pitchFamily="18" charset="0"/>
            </a:endParaRPr>
          </a:p>
        </p:txBody>
      </p:sp>
    </p:spTree>
  </p:cSld>
  <p:clrMapOvr>
    <a:masterClrMapping/>
  </p:clrMapOvr>
  <p:transition spd="med" advTm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pic>
        <p:nvPicPr>
          <p:cNvPr id="182276" name="Picture 4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7088" y="908050"/>
            <a:ext cx="7777162" cy="4978400"/>
          </a:xfrm>
          <a:noFill/>
          <a:ln/>
        </p:spPr>
      </p:pic>
    </p:spTree>
  </p:cSld>
  <p:clrMapOvr>
    <a:masterClrMapping/>
  </p:clrMapOvr>
  <p:transition spd="med" advTm="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 u="sng">
                <a:solidFill>
                  <a:srgbClr val="FFFF99"/>
                </a:solidFill>
                <a:effectLst/>
                <a:latin typeface="Constantia" pitchFamily="18" charset="0"/>
              </a:rPr>
              <a:t>How measure?</a:t>
            </a:r>
            <a:endParaRPr lang="en-GB" altLang="en-US" sz="3600" u="sng">
              <a:solidFill>
                <a:srgbClr val="FFFF99"/>
              </a:solidFill>
              <a:effectLst/>
              <a:latin typeface="Constantia" pitchFamily="18" charset="0"/>
            </a:endParaRPr>
          </a:p>
        </p:txBody>
      </p:sp>
      <p:sp>
        <p:nvSpPr>
          <p:cNvPr id="187396" name="Text Box 4"/>
          <p:cNvSpPr txBox="1">
            <a:spLocks noChangeArrowheads="1"/>
          </p:cNvSpPr>
          <p:nvPr/>
        </p:nvSpPr>
        <p:spPr bwMode="auto">
          <a:xfrm>
            <a:off x="3779838" y="3284538"/>
            <a:ext cx="20875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800">
                <a:latin typeface="Constantia" pitchFamily="18" charset="0"/>
              </a:rPr>
              <a:t>Performance</a:t>
            </a:r>
            <a:endParaRPr lang="en-GB" altLang="en-US" sz="1800">
              <a:latin typeface="Constantia" pitchFamily="18" charset="0"/>
            </a:endParaRPr>
          </a:p>
        </p:txBody>
      </p:sp>
      <p:sp>
        <p:nvSpPr>
          <p:cNvPr id="187397" name="Text Box 5"/>
          <p:cNvSpPr txBox="1">
            <a:spLocks noChangeArrowheads="1"/>
          </p:cNvSpPr>
          <p:nvPr/>
        </p:nvSpPr>
        <p:spPr bwMode="auto">
          <a:xfrm>
            <a:off x="5940425" y="2060575"/>
            <a:ext cx="208756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800">
                <a:latin typeface="Constantia" pitchFamily="18" charset="0"/>
              </a:rPr>
              <a:t>Other</a:t>
            </a:r>
            <a:endParaRPr lang="en-GB" altLang="en-US" sz="1800">
              <a:latin typeface="Constantia" pitchFamily="18" charset="0"/>
            </a:endParaRPr>
          </a:p>
        </p:txBody>
      </p:sp>
      <p:sp>
        <p:nvSpPr>
          <p:cNvPr id="187398" name="Text Box 6"/>
          <p:cNvSpPr txBox="1">
            <a:spLocks noChangeArrowheads="1"/>
          </p:cNvSpPr>
          <p:nvPr/>
        </p:nvSpPr>
        <p:spPr bwMode="auto">
          <a:xfrm>
            <a:off x="6300788" y="3213100"/>
            <a:ext cx="208756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800">
                <a:latin typeface="Constantia" pitchFamily="18" charset="0"/>
              </a:rPr>
              <a:t>Productivity</a:t>
            </a:r>
            <a:endParaRPr lang="en-GB" altLang="en-US" sz="1800">
              <a:latin typeface="Constantia" pitchFamily="18" charset="0"/>
            </a:endParaRPr>
          </a:p>
        </p:txBody>
      </p:sp>
      <p:sp>
        <p:nvSpPr>
          <p:cNvPr id="187399" name="Text Box 7"/>
          <p:cNvSpPr txBox="1">
            <a:spLocks noChangeArrowheads="1"/>
          </p:cNvSpPr>
          <p:nvPr/>
        </p:nvSpPr>
        <p:spPr bwMode="auto">
          <a:xfrm>
            <a:off x="6011863" y="4221163"/>
            <a:ext cx="20875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800">
                <a:latin typeface="Constantia" pitchFamily="18" charset="0"/>
              </a:rPr>
              <a:t>Access</a:t>
            </a:r>
            <a:endParaRPr lang="en-GB" altLang="en-US" sz="1800">
              <a:latin typeface="Constantia" pitchFamily="18" charset="0"/>
            </a:endParaRPr>
          </a:p>
        </p:txBody>
      </p:sp>
      <p:sp>
        <p:nvSpPr>
          <p:cNvPr id="187400" name="Text Box 8"/>
          <p:cNvSpPr txBox="1">
            <a:spLocks noChangeArrowheads="1"/>
          </p:cNvSpPr>
          <p:nvPr/>
        </p:nvSpPr>
        <p:spPr bwMode="auto">
          <a:xfrm>
            <a:off x="3779838" y="4868863"/>
            <a:ext cx="25209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800">
                <a:latin typeface="Constantia" pitchFamily="18" charset="0"/>
              </a:rPr>
              <a:t>Ambulatory – Sensitive Hospitilisations</a:t>
            </a:r>
            <a:endParaRPr lang="en-GB" altLang="en-US" sz="1800">
              <a:latin typeface="Constantia" pitchFamily="18" charset="0"/>
            </a:endParaRPr>
          </a:p>
        </p:txBody>
      </p:sp>
      <p:sp>
        <p:nvSpPr>
          <p:cNvPr id="187401" name="Text Box 9"/>
          <p:cNvSpPr txBox="1">
            <a:spLocks noChangeArrowheads="1"/>
          </p:cNvSpPr>
          <p:nvPr/>
        </p:nvSpPr>
        <p:spPr bwMode="auto">
          <a:xfrm>
            <a:off x="1331913" y="4149725"/>
            <a:ext cx="208756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800">
                <a:latin typeface="Constantia" pitchFamily="18" charset="0"/>
              </a:rPr>
              <a:t>In-hospital care</a:t>
            </a:r>
            <a:endParaRPr lang="en-GB" altLang="en-US" sz="1800">
              <a:latin typeface="Constantia" pitchFamily="18" charset="0"/>
            </a:endParaRPr>
          </a:p>
        </p:txBody>
      </p:sp>
      <p:sp>
        <p:nvSpPr>
          <p:cNvPr id="187402" name="Text Box 10"/>
          <p:cNvSpPr txBox="1">
            <a:spLocks noChangeArrowheads="1"/>
          </p:cNvSpPr>
          <p:nvPr/>
        </p:nvSpPr>
        <p:spPr bwMode="auto">
          <a:xfrm>
            <a:off x="611188" y="3213100"/>
            <a:ext cx="2376487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800">
                <a:latin typeface="Constantia" pitchFamily="18" charset="0"/>
              </a:rPr>
              <a:t>Amenable Mortality</a:t>
            </a:r>
            <a:endParaRPr lang="en-GB" altLang="en-US" sz="1800">
              <a:latin typeface="Constantia" pitchFamily="18" charset="0"/>
            </a:endParaRPr>
          </a:p>
        </p:txBody>
      </p:sp>
      <p:sp>
        <p:nvSpPr>
          <p:cNvPr id="187403" name="Text Box 11"/>
          <p:cNvSpPr txBox="1">
            <a:spLocks noChangeArrowheads="1"/>
          </p:cNvSpPr>
          <p:nvPr/>
        </p:nvSpPr>
        <p:spPr bwMode="auto">
          <a:xfrm>
            <a:off x="1547813" y="2060575"/>
            <a:ext cx="208756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800">
                <a:latin typeface="Constantia" pitchFamily="18" charset="0"/>
              </a:rPr>
              <a:t>Life Expectancy</a:t>
            </a:r>
            <a:endParaRPr lang="en-GB" altLang="en-US" sz="1800">
              <a:latin typeface="Constantia" pitchFamily="18" charset="0"/>
            </a:endParaRPr>
          </a:p>
        </p:txBody>
      </p:sp>
      <p:sp>
        <p:nvSpPr>
          <p:cNvPr id="187404" name="Text Box 12"/>
          <p:cNvSpPr txBox="1">
            <a:spLocks noChangeArrowheads="1"/>
          </p:cNvSpPr>
          <p:nvPr/>
        </p:nvSpPr>
        <p:spPr bwMode="auto">
          <a:xfrm>
            <a:off x="1908175" y="5949950"/>
            <a:ext cx="55435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>
                <a:latin typeface="Constantia" pitchFamily="18" charset="0"/>
              </a:rPr>
              <a:t>…. and how “benchmark” </a:t>
            </a:r>
            <a:endParaRPr lang="en-GB" altLang="en-US" sz="2000">
              <a:latin typeface="Constantia" pitchFamily="18" charset="0"/>
            </a:endParaRPr>
          </a:p>
        </p:txBody>
      </p:sp>
      <p:sp>
        <p:nvSpPr>
          <p:cNvPr id="187405" name="Line 13"/>
          <p:cNvSpPr>
            <a:spLocks noChangeShapeType="1"/>
          </p:cNvSpPr>
          <p:nvPr/>
        </p:nvSpPr>
        <p:spPr bwMode="auto">
          <a:xfrm flipV="1">
            <a:off x="4932363" y="5949950"/>
            <a:ext cx="792162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7406" name="Line 14"/>
          <p:cNvSpPr>
            <a:spLocks noChangeShapeType="1"/>
          </p:cNvSpPr>
          <p:nvPr/>
        </p:nvSpPr>
        <p:spPr bwMode="auto">
          <a:xfrm>
            <a:off x="4932363" y="6237288"/>
            <a:ext cx="720725" cy="287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7407" name="Text Box 15"/>
          <p:cNvSpPr txBox="1">
            <a:spLocks noChangeArrowheads="1"/>
          </p:cNvSpPr>
          <p:nvPr/>
        </p:nvSpPr>
        <p:spPr bwMode="auto">
          <a:xfrm>
            <a:off x="5724525" y="5734050"/>
            <a:ext cx="208756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800">
                <a:latin typeface="Constantia" pitchFamily="18" charset="0"/>
              </a:rPr>
              <a:t>inter</a:t>
            </a:r>
            <a:endParaRPr lang="en-GB" altLang="en-US" sz="1800">
              <a:latin typeface="Constantia" pitchFamily="18" charset="0"/>
            </a:endParaRPr>
          </a:p>
        </p:txBody>
      </p:sp>
      <p:sp>
        <p:nvSpPr>
          <p:cNvPr id="187408" name="Text Box 16"/>
          <p:cNvSpPr txBox="1">
            <a:spLocks noChangeArrowheads="1"/>
          </p:cNvSpPr>
          <p:nvPr/>
        </p:nvSpPr>
        <p:spPr bwMode="auto">
          <a:xfrm>
            <a:off x="5651500" y="6308725"/>
            <a:ext cx="208756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800">
                <a:latin typeface="Constantia" pitchFamily="18" charset="0"/>
              </a:rPr>
              <a:t>intra</a:t>
            </a:r>
            <a:endParaRPr lang="en-GB" altLang="en-US" sz="1800">
              <a:latin typeface="Constantia" pitchFamily="18" charset="0"/>
            </a:endParaRPr>
          </a:p>
        </p:txBody>
      </p:sp>
      <p:sp>
        <p:nvSpPr>
          <p:cNvPr id="187409" name="Line 17"/>
          <p:cNvSpPr>
            <a:spLocks noChangeShapeType="1"/>
          </p:cNvSpPr>
          <p:nvPr/>
        </p:nvSpPr>
        <p:spPr bwMode="auto">
          <a:xfrm flipV="1">
            <a:off x="5292725" y="2492375"/>
            <a:ext cx="647700" cy="6492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7410" name="Line 18"/>
          <p:cNvSpPr>
            <a:spLocks noChangeShapeType="1"/>
          </p:cNvSpPr>
          <p:nvPr/>
        </p:nvSpPr>
        <p:spPr bwMode="auto">
          <a:xfrm>
            <a:off x="5435600" y="3429000"/>
            <a:ext cx="8651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7411" name="Line 19"/>
          <p:cNvSpPr>
            <a:spLocks noChangeShapeType="1"/>
          </p:cNvSpPr>
          <p:nvPr/>
        </p:nvSpPr>
        <p:spPr bwMode="auto">
          <a:xfrm>
            <a:off x="5292725" y="3644900"/>
            <a:ext cx="647700" cy="504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7412" name="Line 20"/>
          <p:cNvSpPr>
            <a:spLocks noChangeShapeType="1"/>
          </p:cNvSpPr>
          <p:nvPr/>
        </p:nvSpPr>
        <p:spPr bwMode="auto">
          <a:xfrm>
            <a:off x="4572000" y="3716338"/>
            <a:ext cx="0" cy="936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7413" name="Line 21"/>
          <p:cNvSpPr>
            <a:spLocks noChangeShapeType="1"/>
          </p:cNvSpPr>
          <p:nvPr/>
        </p:nvSpPr>
        <p:spPr bwMode="auto">
          <a:xfrm flipH="1">
            <a:off x="3203575" y="3644900"/>
            <a:ext cx="647700" cy="504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7414" name="Line 22"/>
          <p:cNvSpPr>
            <a:spLocks noChangeShapeType="1"/>
          </p:cNvSpPr>
          <p:nvPr/>
        </p:nvSpPr>
        <p:spPr bwMode="auto">
          <a:xfrm flipH="1">
            <a:off x="2987675" y="3429000"/>
            <a:ext cx="7207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7415" name="Line 23"/>
          <p:cNvSpPr>
            <a:spLocks noChangeShapeType="1"/>
          </p:cNvSpPr>
          <p:nvPr/>
        </p:nvSpPr>
        <p:spPr bwMode="auto">
          <a:xfrm flipH="1" flipV="1">
            <a:off x="3348038" y="2492375"/>
            <a:ext cx="431800" cy="720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med" advTm="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pic>
        <p:nvPicPr>
          <p:cNvPr id="206852" name="Picture 4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71550" y="981075"/>
            <a:ext cx="7339013" cy="5137150"/>
          </a:xfrm>
          <a:noFill/>
          <a:ln/>
        </p:spPr>
      </p:pic>
    </p:spTree>
  </p:cSld>
  <p:clrMapOvr>
    <a:masterClrMapping/>
  </p:clrMapOvr>
  <p:transition spd="med" advTm="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pic>
        <p:nvPicPr>
          <p:cNvPr id="217092" name="Picture 4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9750" y="908050"/>
            <a:ext cx="8054975" cy="4981575"/>
          </a:xfrm>
          <a:noFill/>
          <a:ln/>
        </p:spPr>
      </p:pic>
    </p:spTree>
  </p:cSld>
  <p:clrMapOvr>
    <a:masterClrMapping/>
  </p:clrMapOvr>
  <p:transition spd="med" advTm="0"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TVERSION" val="XP"/>
  <p:tag name="ISGAMESHOW" val="False"/>
</p:tagLst>
</file>

<file path=ppt/theme/theme1.xml><?xml version="1.0" encoding="utf-8"?>
<a:theme xmlns:a="http://schemas.openxmlformats.org/drawingml/2006/main" name="Beam">
  <a:themeElements>
    <a:clrScheme name="Beam 2">
      <a:dk1>
        <a:srgbClr val="000080"/>
      </a:dk1>
      <a:lt1>
        <a:srgbClr val="FFFFFF"/>
      </a:lt1>
      <a:dk2>
        <a:srgbClr val="000099"/>
      </a:dk2>
      <a:lt2>
        <a:srgbClr val="FFFFFF"/>
      </a:lt2>
      <a:accent1>
        <a:srgbClr val="3366FF"/>
      </a:accent1>
      <a:accent2>
        <a:srgbClr val="7B46D0"/>
      </a:accent2>
      <a:accent3>
        <a:srgbClr val="AAAACA"/>
      </a:accent3>
      <a:accent4>
        <a:srgbClr val="DADADA"/>
      </a:accent4>
      <a:accent5>
        <a:srgbClr val="ADB8FF"/>
      </a:accent5>
      <a:accent6>
        <a:srgbClr val="6F3FBC"/>
      </a:accent6>
      <a:hlink>
        <a:srgbClr val="86D1EC"/>
      </a:hlink>
      <a:folHlink>
        <a:srgbClr val="45C984"/>
      </a:folHlink>
    </a:clrScheme>
    <a:fontScheme name="Bea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eam 1">
        <a:dk1>
          <a:srgbClr val="1A006C"/>
        </a:dk1>
        <a:lt1>
          <a:srgbClr val="FFFFFF"/>
        </a:lt1>
        <a:dk2>
          <a:srgbClr val="000066"/>
        </a:dk2>
        <a:lt2>
          <a:srgbClr val="CCCCFF"/>
        </a:lt2>
        <a:accent1>
          <a:srgbClr val="0099CC"/>
        </a:accent1>
        <a:accent2>
          <a:srgbClr val="6600CC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5C00B9"/>
        </a:accent6>
        <a:hlink>
          <a:srgbClr val="9999FF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2">
        <a:dk1>
          <a:srgbClr val="000080"/>
        </a:dk1>
        <a:lt1>
          <a:srgbClr val="FFFFFF"/>
        </a:lt1>
        <a:dk2>
          <a:srgbClr val="000099"/>
        </a:dk2>
        <a:lt2>
          <a:srgbClr val="FFFFFF"/>
        </a:lt2>
        <a:accent1>
          <a:srgbClr val="3366FF"/>
        </a:accent1>
        <a:accent2>
          <a:srgbClr val="7B46D0"/>
        </a:accent2>
        <a:accent3>
          <a:srgbClr val="AAAACA"/>
        </a:accent3>
        <a:accent4>
          <a:srgbClr val="DADADA"/>
        </a:accent4>
        <a:accent5>
          <a:srgbClr val="ADB8FF"/>
        </a:accent5>
        <a:accent6>
          <a:srgbClr val="6F3FBC"/>
        </a:accent6>
        <a:hlink>
          <a:srgbClr val="86D1EC"/>
        </a:hlink>
        <a:folHlink>
          <a:srgbClr val="45C9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3">
        <a:dk1>
          <a:srgbClr val="3F4873"/>
        </a:dk1>
        <a:lt1>
          <a:srgbClr val="FFFFFF"/>
        </a:lt1>
        <a:dk2>
          <a:srgbClr val="4F598D"/>
        </a:dk2>
        <a:lt2>
          <a:srgbClr val="CCECFF"/>
        </a:lt2>
        <a:accent1>
          <a:srgbClr val="0099CC"/>
        </a:accent1>
        <a:accent2>
          <a:srgbClr val="4C8470"/>
        </a:accent2>
        <a:accent3>
          <a:srgbClr val="B2B5C5"/>
        </a:accent3>
        <a:accent4>
          <a:srgbClr val="DADADA"/>
        </a:accent4>
        <a:accent5>
          <a:srgbClr val="AACAE2"/>
        </a:accent5>
        <a:accent6>
          <a:srgbClr val="447765"/>
        </a:accent6>
        <a:hlink>
          <a:srgbClr val="99CC00"/>
        </a:hlink>
        <a:folHlink>
          <a:srgbClr val="96A4C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4">
        <a:dk1>
          <a:srgbClr val="006E6B"/>
        </a:dk1>
        <a:lt1>
          <a:srgbClr val="FFFFFF"/>
        </a:lt1>
        <a:dk2>
          <a:srgbClr val="008080"/>
        </a:dk2>
        <a:lt2>
          <a:srgbClr val="E2EFCD"/>
        </a:lt2>
        <a:accent1>
          <a:srgbClr val="33CCCC"/>
        </a:accent1>
        <a:accent2>
          <a:srgbClr val="6352B8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5949A6"/>
        </a:accent6>
        <a:hlink>
          <a:srgbClr val="CCFF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5">
        <a:dk1>
          <a:srgbClr val="48562C"/>
        </a:dk1>
        <a:lt1>
          <a:srgbClr val="FFFFFF"/>
        </a:lt1>
        <a:dk2>
          <a:srgbClr val="546434"/>
        </a:dk2>
        <a:lt2>
          <a:srgbClr val="FFFFCC"/>
        </a:lt2>
        <a:accent1>
          <a:srgbClr val="7B8A6E"/>
        </a:accent1>
        <a:accent2>
          <a:srgbClr val="527C3A"/>
        </a:accent2>
        <a:accent3>
          <a:srgbClr val="B3B8AE"/>
        </a:accent3>
        <a:accent4>
          <a:srgbClr val="DADADA"/>
        </a:accent4>
        <a:accent5>
          <a:srgbClr val="BFC4BA"/>
        </a:accent5>
        <a:accent6>
          <a:srgbClr val="497034"/>
        </a:accent6>
        <a:hlink>
          <a:srgbClr val="55B55E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6">
        <a:dk1>
          <a:srgbClr val="96B29E"/>
        </a:dk1>
        <a:lt1>
          <a:srgbClr val="FFFFFF"/>
        </a:lt1>
        <a:dk2>
          <a:srgbClr val="A5BDAC"/>
        </a:dk2>
        <a:lt2>
          <a:srgbClr val="FFFFCC"/>
        </a:lt2>
        <a:accent1>
          <a:srgbClr val="4E8880"/>
        </a:accent1>
        <a:accent2>
          <a:srgbClr val="2F71B9"/>
        </a:accent2>
        <a:accent3>
          <a:srgbClr val="CFDBD2"/>
        </a:accent3>
        <a:accent4>
          <a:srgbClr val="DADADA"/>
        </a:accent4>
        <a:accent5>
          <a:srgbClr val="B2C3C0"/>
        </a:accent5>
        <a:accent6>
          <a:srgbClr val="2A66A7"/>
        </a:accent6>
        <a:hlink>
          <a:srgbClr val="9DC0E7"/>
        </a:hlink>
        <a:folHlink>
          <a:srgbClr val="54CA8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7">
        <a:dk1>
          <a:srgbClr val="D49C00"/>
        </a:dk1>
        <a:lt1>
          <a:srgbClr val="FFFFFF"/>
        </a:lt1>
        <a:dk2>
          <a:srgbClr val="CC9900"/>
        </a:dk2>
        <a:lt2>
          <a:srgbClr val="CEBD40"/>
        </a:lt2>
        <a:accent1>
          <a:srgbClr val="CC6600"/>
        </a:accent1>
        <a:accent2>
          <a:srgbClr val="808000"/>
        </a:accent2>
        <a:accent3>
          <a:srgbClr val="E2CAAA"/>
        </a:accent3>
        <a:accent4>
          <a:srgbClr val="DADADA"/>
        </a:accent4>
        <a:accent5>
          <a:srgbClr val="E2B8AA"/>
        </a:accent5>
        <a:accent6>
          <a:srgbClr val="737300"/>
        </a:accent6>
        <a:hlink>
          <a:srgbClr val="FF99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8">
        <a:dk1>
          <a:srgbClr val="881700"/>
        </a:dk1>
        <a:lt1>
          <a:srgbClr val="FAF9E6"/>
        </a:lt1>
        <a:dk2>
          <a:srgbClr val="990000"/>
        </a:dk2>
        <a:lt2>
          <a:srgbClr val="EADC78"/>
        </a:lt2>
        <a:accent1>
          <a:srgbClr val="FF6600"/>
        </a:accent1>
        <a:accent2>
          <a:srgbClr val="B86D52"/>
        </a:accent2>
        <a:accent3>
          <a:srgbClr val="CAAAAA"/>
        </a:accent3>
        <a:accent4>
          <a:srgbClr val="D6D5C4"/>
        </a:accent4>
        <a:accent5>
          <a:srgbClr val="FFB8AA"/>
        </a:accent5>
        <a:accent6>
          <a:srgbClr val="A66249"/>
        </a:accent6>
        <a:hlink>
          <a:srgbClr val="D78D15"/>
        </a:hlink>
        <a:folHlink>
          <a:srgbClr val="C6B37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E6F5F6"/>
        </a:accent1>
        <a:accent2>
          <a:srgbClr val="A5E1A8"/>
        </a:accent2>
        <a:accent3>
          <a:srgbClr val="FFFFFF"/>
        </a:accent3>
        <a:accent4>
          <a:srgbClr val="000000"/>
        </a:accent4>
        <a:accent5>
          <a:srgbClr val="F0F9FA"/>
        </a:accent5>
        <a:accent6>
          <a:srgbClr val="95CC98"/>
        </a:accent6>
        <a:hlink>
          <a:srgbClr val="5B00B6"/>
        </a:hlink>
        <a:folHlink>
          <a:srgbClr val="3498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 Theme">
      <a:majorFont>
        <a:latin typeface="Constantia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Them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3792</TotalTime>
  <Words>633</Words>
  <Application>Microsoft Office PowerPoint</Application>
  <PresentationFormat>On-screen Show (4:3)</PresentationFormat>
  <Paragraphs>155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32</vt:i4>
      </vt:variant>
    </vt:vector>
  </HeadingPairs>
  <TitlesOfParts>
    <vt:vector size="41" baseType="lpstr">
      <vt:lpstr>Arial</vt:lpstr>
      <vt:lpstr>Times New Roman</vt:lpstr>
      <vt:lpstr>Wingdings</vt:lpstr>
      <vt:lpstr>Constantia</vt:lpstr>
      <vt:lpstr>Calibri</vt:lpstr>
      <vt:lpstr>Tahoma</vt:lpstr>
      <vt:lpstr>Beam</vt:lpstr>
      <vt:lpstr>Office Theme</vt:lpstr>
      <vt:lpstr>Default Design</vt:lpstr>
      <vt:lpstr>PowerPoint Presentation</vt:lpstr>
      <vt:lpstr>Will the Doctor Please Stand Up? -Dunedin, August 2013-</vt:lpstr>
      <vt:lpstr>Outline  </vt:lpstr>
      <vt:lpstr>The Problem  </vt:lpstr>
      <vt:lpstr>Big Picture</vt:lpstr>
      <vt:lpstr>PowerPoint Presentation</vt:lpstr>
      <vt:lpstr>How measure?</vt:lpstr>
      <vt:lpstr>PowerPoint Presentation</vt:lpstr>
      <vt:lpstr>PowerPoint Presentation</vt:lpstr>
      <vt:lpstr>Examples</vt:lpstr>
      <vt:lpstr>Minute Clinic</vt:lpstr>
      <vt:lpstr>PowerPoint Presentation</vt:lpstr>
      <vt:lpstr>Internet</vt:lpstr>
      <vt:lpstr>Internet</vt:lpstr>
      <vt:lpstr>PowerPoint Presentation</vt:lpstr>
      <vt:lpstr>Role of Doctor</vt:lpstr>
      <vt:lpstr>Role of Doctor - Leadership</vt:lpstr>
      <vt:lpstr>Leadership</vt:lpstr>
      <vt:lpstr>PowerPoint Presentation</vt:lpstr>
      <vt:lpstr>American Charter of Professionalism</vt:lpstr>
      <vt:lpstr>Professionalism – Patients Perspective</vt:lpstr>
      <vt:lpstr>Honesty and Integrity?</vt:lpstr>
      <vt:lpstr>Professional?</vt:lpstr>
      <vt:lpstr>PowerPoint Presentation</vt:lpstr>
      <vt:lpstr>What to do</vt:lpstr>
      <vt:lpstr>Summary</vt:lpstr>
      <vt:lpstr>Do I make a difference?  ….. more than just the patient in front of me?</vt:lpstr>
      <vt:lpstr>PowerPoint Presentation</vt:lpstr>
      <vt:lpstr>PowerPoint Presentation</vt:lpstr>
      <vt:lpstr>PowerPoint Presentation</vt:lpstr>
      <vt:lpstr>PowerPoint Presentation</vt:lpstr>
      <vt:lpstr>Definition of Professionalism: 1912 : Judge Louis Brandeis</vt:lpstr>
    </vt:vector>
  </TitlesOfParts>
  <Company>Auckland Healthcare Services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Guest</dc:creator>
  <cp:lastModifiedBy>Shipleys Show Server</cp:lastModifiedBy>
  <cp:revision>337</cp:revision>
  <dcterms:created xsi:type="dcterms:W3CDTF">2005-05-03T22:08:33Z</dcterms:created>
  <dcterms:modified xsi:type="dcterms:W3CDTF">2013-08-15T19:27:31Z</dcterms:modified>
</cp:coreProperties>
</file>