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2" r:id="rId2"/>
    <p:sldMasterId id="2147483656" r:id="rId3"/>
    <p:sldMasterId id="2147483659" r:id="rId4"/>
    <p:sldMasterId id="2147483672" r:id="rId5"/>
  </p:sldMasterIdLst>
  <p:notesMasterIdLst>
    <p:notesMasterId r:id="rId34"/>
  </p:notesMasterIdLst>
  <p:sldIdLst>
    <p:sldId id="315" r:id="rId6"/>
    <p:sldId id="258" r:id="rId7"/>
    <p:sldId id="268" r:id="rId8"/>
    <p:sldId id="290" r:id="rId9"/>
    <p:sldId id="292" r:id="rId10"/>
    <p:sldId id="293" r:id="rId11"/>
    <p:sldId id="294" r:id="rId12"/>
    <p:sldId id="296" r:id="rId13"/>
    <p:sldId id="295" r:id="rId14"/>
    <p:sldId id="297" r:id="rId15"/>
    <p:sldId id="314" r:id="rId16"/>
    <p:sldId id="302" r:id="rId17"/>
    <p:sldId id="303" r:id="rId18"/>
    <p:sldId id="304" r:id="rId19"/>
    <p:sldId id="305" r:id="rId20"/>
    <p:sldId id="306" r:id="rId21"/>
    <p:sldId id="307" r:id="rId22"/>
    <p:sldId id="308" r:id="rId23"/>
    <p:sldId id="313" r:id="rId24"/>
    <p:sldId id="309" r:id="rId25"/>
    <p:sldId id="299" r:id="rId26"/>
    <p:sldId id="289" r:id="rId27"/>
    <p:sldId id="275" r:id="rId28"/>
    <p:sldId id="301" r:id="rId29"/>
    <p:sldId id="280" r:id="rId30"/>
    <p:sldId id="277" r:id="rId31"/>
    <p:sldId id="278" r:id="rId32"/>
    <p:sldId id="257" r:id="rId3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053" autoAdjust="0"/>
    <p:restoredTop sz="76568" autoAdjust="0"/>
  </p:normalViewPr>
  <p:slideViewPr>
    <p:cSldViewPr snapToGrid="0" snapToObjects="1">
      <p:cViewPr varScale="1">
        <p:scale>
          <a:sx n="60" d="100"/>
          <a:sy n="60" d="100"/>
        </p:scale>
        <p:origin x="-1344" y="-78"/>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GB"/>
          </a:p>
        </p:txBody>
      </p:sp>
      <p:sp>
        <p:nvSpPr>
          <p:cNvPr id="2765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4D46C962-8654-46A0-BACC-B1894E48907E}" type="datetimeFigureOut">
              <a:rPr lang="en-GB"/>
              <a:pPr>
                <a:defRPr/>
              </a:pPr>
              <a:t>16/08/2013</a:t>
            </a:fld>
            <a:endParaRPr lang="en-GB"/>
          </a:p>
        </p:txBody>
      </p:sp>
      <p:sp>
        <p:nvSpPr>
          <p:cNvPr id="163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765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2765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GB"/>
          </a:p>
        </p:txBody>
      </p:sp>
      <p:sp>
        <p:nvSpPr>
          <p:cNvPr id="2765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5F19202A-F7A2-44FF-836A-B9AAB522D8A7}" type="slidenum">
              <a:rPr lang="en-GB"/>
              <a:pPr>
                <a:defRPr/>
              </a:pPr>
              <a:t>‹#›</a:t>
            </a:fld>
            <a:endParaRPr lang="en-GB"/>
          </a:p>
        </p:txBody>
      </p:sp>
    </p:spTree>
    <p:extLst>
      <p:ext uri="{BB962C8B-B14F-4D97-AF65-F5344CB8AC3E}">
        <p14:creationId xmlns:p14="http://schemas.microsoft.com/office/powerpoint/2010/main" val="14990020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a:ln/>
        </p:spPr>
      </p:sp>
      <p:sp>
        <p:nvSpPr>
          <p:cNvPr id="19458" name="Notes Placeholder 2"/>
          <p:cNvSpPr>
            <a:spLocks noGrp="1"/>
          </p:cNvSpPr>
          <p:nvPr>
            <p:ph type="body" idx="1"/>
          </p:nvPr>
        </p:nvSpPr>
        <p:spPr>
          <a:noFill/>
          <a:ln/>
        </p:spPr>
        <p:txBody>
          <a:bodyPr/>
          <a:lstStyle/>
          <a:p>
            <a:pPr eaLnBrk="1" hangingPunct="1">
              <a:spcBef>
                <a:spcPct val="0"/>
              </a:spcBef>
            </a:pPr>
            <a:r>
              <a:rPr lang="en-NZ" smtClean="0"/>
              <a:t>Thanks to Nicola Atwool and Liz Craig for slides and thinking.</a:t>
            </a:r>
          </a:p>
        </p:txBody>
      </p:sp>
      <p:sp>
        <p:nvSpPr>
          <p:cNvPr id="1945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defTabSz="914400"/>
            <a:fld id="{032C11F3-A7D1-4132-AEDE-2CB1243CC098}" type="slidenum">
              <a:rPr lang="en-NZ" sz="1200">
                <a:latin typeface="Calibri" pitchFamily="34" charset="0"/>
              </a:rPr>
              <a:pPr algn="r" defTabSz="914400"/>
              <a:t>3</a:t>
            </a:fld>
            <a:endParaRPr lang="en-NZ" sz="120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Rot="1" noChangeAspect="1" noChangeArrowheads="1" noTextEdit="1"/>
          </p:cNvSpPr>
          <p:nvPr>
            <p:ph type="sldImg"/>
          </p:nvPr>
        </p:nvSpPr>
        <p:spPr>
          <a:ln/>
        </p:spPr>
      </p:sp>
      <p:sp>
        <p:nvSpPr>
          <p:cNvPr id="39938" name="Rectangle 3"/>
          <p:cNvSpPr>
            <a:spLocks noGrp="1" noChangeArrowheads="1"/>
          </p:cNvSpPr>
          <p:nvPr>
            <p:ph type="body" idx="1"/>
          </p:nvPr>
        </p:nvSpPr>
        <p:spPr>
          <a:xfrm>
            <a:off x="914400" y="4343400"/>
            <a:ext cx="5029200" cy="4114800"/>
          </a:xfrm>
          <a:noFill/>
          <a:ln/>
        </p:spPr>
        <p:txBody>
          <a:bodyPr/>
          <a:lstStyle/>
          <a:p>
            <a:pPr eaLnBrk="1" hangingPunct="1"/>
            <a:r>
              <a:rPr lang="en-US" smtClean="0"/>
              <a:t>Increases with age. 5-7% in most studies. Note prevalence 10x in decile 1 than in decile 10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a:ln/>
        </p:spPr>
      </p:sp>
      <p:sp>
        <p:nvSpPr>
          <p:cNvPr id="43010" name="Rectangle 3"/>
          <p:cNvSpPr>
            <a:spLocks noGrp="1" noChangeArrowheads="1"/>
          </p:cNvSpPr>
          <p:nvPr>
            <p:ph type="body" idx="1"/>
          </p:nvPr>
        </p:nvSpPr>
        <p:spPr>
          <a:xfrm>
            <a:off x="914400" y="4343400"/>
            <a:ext cx="5029200" cy="4114800"/>
          </a:xfrm>
          <a:noFill/>
          <a:ln/>
        </p:spPr>
        <p:txBody>
          <a:bodyPr/>
          <a:lstStyle/>
          <a:p>
            <a:pPr eaLnBrk="1" hangingPunct="1"/>
            <a:r>
              <a:rPr lang="en-US" smtClean="0"/>
              <a:t>Conduct problems (5-11y) in early primary were </a:t>
            </a:r>
            <a:r>
              <a:rPr lang="en-US" b="1" smtClean="0"/>
              <a:t>highly predictive</a:t>
            </a:r>
            <a:r>
              <a:rPr lang="en-US" smtClean="0"/>
              <a:t> of poor educational outcomes by school leaving</a:t>
            </a:r>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ChangeArrowheads="1" noTextEdit="1"/>
          </p:cNvSpPr>
          <p:nvPr>
            <p:ph type="sldImg"/>
          </p:nvPr>
        </p:nvSpPr>
        <p:spPr>
          <a:ln/>
        </p:spPr>
      </p:sp>
      <p:sp>
        <p:nvSpPr>
          <p:cNvPr id="46082"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These poor educational outcomes persisted into early adulthood.</a:t>
            </a:r>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ChangeArrowheads="1" noTextEdit="1"/>
          </p:cNvSpPr>
          <p:nvPr>
            <p:ph type="sldImg"/>
          </p:nvPr>
        </p:nvSpPr>
        <p:spPr>
          <a:ln/>
        </p:spPr>
      </p:sp>
      <p:sp>
        <p:nvSpPr>
          <p:cNvPr id="49154" name="Rectangle 3"/>
          <p:cNvSpPr>
            <a:spLocks noGrp="1" noChangeArrowheads="1"/>
          </p:cNvSpPr>
          <p:nvPr>
            <p:ph type="body" idx="1"/>
          </p:nvPr>
        </p:nvSpPr>
        <p:spPr>
          <a:xfrm>
            <a:off x="914400" y="4343400"/>
            <a:ext cx="5029200" cy="4114800"/>
          </a:xfrm>
          <a:noFill/>
          <a:ln/>
        </p:spPr>
        <p:txBody>
          <a:bodyPr/>
          <a:lstStyle/>
          <a:p>
            <a:pPr eaLnBrk="1" hangingPunct="1"/>
            <a:r>
              <a:rPr lang="en-US" smtClean="0"/>
              <a:t>And violent crime…</a:t>
            </a:r>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ChangeArrowheads="1" noTextEdit="1"/>
          </p:cNvSpPr>
          <p:nvPr>
            <p:ph type="sldImg"/>
          </p:nvPr>
        </p:nvSpPr>
        <p:spPr>
          <a:ln/>
        </p:spPr>
      </p:sp>
      <p:sp>
        <p:nvSpPr>
          <p:cNvPr id="52226" name="Rectangle 3"/>
          <p:cNvSpPr>
            <a:spLocks noGrp="1" noChangeArrowheads="1"/>
          </p:cNvSpPr>
          <p:nvPr>
            <p:ph type="body" idx="1"/>
          </p:nvPr>
        </p:nvSpPr>
        <p:spPr>
          <a:xfrm>
            <a:off x="914400" y="4343400"/>
            <a:ext cx="5029200" cy="4114800"/>
          </a:xfrm>
          <a:noFill/>
          <a:ln/>
        </p:spPr>
        <p:txBody>
          <a:bodyPr/>
          <a:lstStyle/>
          <a:p>
            <a:pPr eaLnBrk="1" hangingPunct="1"/>
            <a:r>
              <a:rPr lang="en-US" smtClean="0"/>
              <a:t>And poor mental health…  Recent study at 32 years showed these mental health symptoms persisted. In fact, about 70% of adults in the study with significant mental health problems had conduct problems in early childhood. If these could have been identified and addressed, the impact on adult mental health would have been great.</a:t>
            </a:r>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ln/>
        </p:spPr>
      </p:sp>
      <p:sp>
        <p:nvSpPr>
          <p:cNvPr id="55298" name="Rectangle 3"/>
          <p:cNvSpPr>
            <a:spLocks noGrp="1" noChangeArrowheads="1"/>
          </p:cNvSpPr>
          <p:nvPr>
            <p:ph type="body" idx="1"/>
          </p:nvPr>
        </p:nvSpPr>
        <p:spPr>
          <a:xfrm>
            <a:off x="914400" y="4343400"/>
            <a:ext cx="5029200" cy="4114800"/>
          </a:xfrm>
          <a:noFill/>
          <a:ln/>
        </p:spPr>
        <p:txBody>
          <a:bodyPr/>
          <a:lstStyle/>
          <a:p>
            <a:pPr eaLnBrk="1" hangingPunct="1"/>
            <a:r>
              <a:rPr lang="en-US" smtClean="0"/>
              <a:t>And poor sexual and partner outcomes…</a:t>
            </a:r>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defTabSz="914400" eaLnBrk="0" hangingPunct="0"/>
            <a:fld id="{F6DF8090-D380-4A42-AEE9-1A2F459EE81D}" type="slidenum">
              <a:rPr lang="en-US" sz="1200" u="sng">
                <a:latin typeface="Times" pitchFamily="18" charset="0"/>
              </a:rPr>
              <a:pPr algn="r" defTabSz="914400" eaLnBrk="0" hangingPunct="0"/>
              <a:t>19</a:t>
            </a:fld>
            <a:endParaRPr lang="en-US" sz="1200" u="sng">
              <a:latin typeface="Times" pitchFamily="18" charset="0"/>
            </a:endParaRPr>
          </a:p>
        </p:txBody>
      </p:sp>
      <p:sp>
        <p:nvSpPr>
          <p:cNvPr id="583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defTabSz="914400"/>
            <a:fld id="{3CFAC196-6781-4F98-B707-A27524112412}" type="slidenum">
              <a:rPr lang="en-GB" sz="1200"/>
              <a:pPr algn="r" defTabSz="914400"/>
              <a:t>19</a:t>
            </a:fld>
            <a:endParaRPr lang="en-GB" sz="120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r>
              <a:rPr lang="en-GB" smtClean="0"/>
              <a:t>Most of the problems left in child health are “wicked” problems. There are the features of wicked problems.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defTabSz="914400" eaLnBrk="0" hangingPunct="0"/>
            <a:fld id="{894387E3-3ABD-4FF5-9BC4-B0926D2F65DB}" type="slidenum">
              <a:rPr lang="en-US" sz="1200" u="sng">
                <a:latin typeface="Times" pitchFamily="18" charset="0"/>
              </a:rPr>
              <a:pPr algn="r" defTabSz="914400" eaLnBrk="0" hangingPunct="0"/>
              <a:t>20</a:t>
            </a:fld>
            <a:endParaRPr lang="en-US" sz="1200" u="sng">
              <a:latin typeface="Times" pitchFamily="18" charset="0"/>
            </a:endParaRPr>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xfrm>
            <a:off x="685800" y="4341813"/>
            <a:ext cx="5486400" cy="4116387"/>
          </a:xfrm>
          <a:noFill/>
          <a:ln/>
        </p:spPr>
        <p:txBody>
          <a:bodyPr/>
          <a:lstStyle/>
          <a:p>
            <a:pPr eaLnBrk="1" hangingPunct="1"/>
            <a:r>
              <a:rPr lang="en-NZ" smtClean="0"/>
              <a:t>Craig, 2011</a:t>
            </a:r>
          </a:p>
          <a:p>
            <a:pPr eaLnBrk="1" hangingPunct="1"/>
            <a:r>
              <a:rPr lang="en-NZ" smtClean="0"/>
              <a:t>Following the introduction of the Family Violence Intervention Programme in HBDHB in 2000 there has been a fall of 2/3 in the admission rate for NAI, while the rest of NZ’s rate was static. Whether this fall in NAI admissions for children in HB was due to the family violence intervention programme or external factors is hard to know, but there was an </a:t>
            </a:r>
            <a:r>
              <a:rPr lang="en-NZ" i="1" smtClean="0"/>
              <a:t>increase</a:t>
            </a:r>
            <a:r>
              <a:rPr lang="en-NZ" smtClean="0"/>
              <a:t> in Police DV attendances and substantiated child abuse over the years to 2008, so external factors seem unlikely. </a:t>
            </a:r>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TextEdit="1"/>
          </p:cNvSpPr>
          <p:nvPr>
            <p:ph type="sldImg"/>
          </p:nvPr>
        </p:nvSpPr>
        <p:spPr>
          <a:ln/>
        </p:spPr>
      </p:sp>
      <p:sp>
        <p:nvSpPr>
          <p:cNvPr id="62466" name="Notes Placeholder 2"/>
          <p:cNvSpPr>
            <a:spLocks noGrp="1"/>
          </p:cNvSpPr>
          <p:nvPr>
            <p:ph type="body" idx="1"/>
          </p:nvPr>
        </p:nvSpPr>
        <p:spPr>
          <a:noFill/>
          <a:ln/>
        </p:spPr>
        <p:txBody>
          <a:bodyPr/>
          <a:lstStyle/>
          <a:p>
            <a:pPr eaLnBrk="1" hangingPunct="1">
              <a:spcBef>
                <a:spcPct val="0"/>
              </a:spcBef>
            </a:pPr>
            <a:r>
              <a:rPr lang="en-NZ" smtClean="0"/>
              <a:t>White Paper developed in response to the Green Paper and CYF’s role remains the same – sharp end of child protection only, no increase in role.</a:t>
            </a:r>
          </a:p>
          <a:p>
            <a:pPr eaLnBrk="1" hangingPunct="1">
              <a:spcBef>
                <a:spcPct val="0"/>
              </a:spcBef>
            </a:pPr>
            <a:r>
              <a:rPr lang="en-NZ" smtClean="0"/>
              <a:t>Contact Centre currently within CYF, most work redirected down to NGOs. This will continue. </a:t>
            </a:r>
          </a:p>
          <a:p>
            <a:pPr eaLnBrk="1" hangingPunct="1">
              <a:spcBef>
                <a:spcPct val="0"/>
              </a:spcBef>
            </a:pPr>
            <a:r>
              <a:rPr lang="en-NZ" smtClean="0"/>
              <a:t>Initial idea a single intake line at lower level, able to direct reports of concern up to Children’s Team or to CYF, or down to partnered response as currently. Currently more likely to be joining up existing lines, e.g., inter-operable IT systems.</a:t>
            </a:r>
          </a:p>
        </p:txBody>
      </p:sp>
      <p:sp>
        <p:nvSpPr>
          <p:cNvPr id="6246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defTabSz="914400"/>
            <a:fld id="{8122E1EF-F537-4115-9621-3D383D37B134}" type="slidenum">
              <a:rPr lang="en-NZ" sz="1200">
                <a:latin typeface="Calibri" pitchFamily="34" charset="0"/>
              </a:rPr>
              <a:pPr algn="r" defTabSz="914400"/>
              <a:t>21</a:t>
            </a:fld>
            <a:endParaRPr lang="en-NZ" sz="120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Rot="1" noChangeAspect="1" noChangeArrowheads="1" noTextEdit="1"/>
          </p:cNvSpPr>
          <p:nvPr>
            <p:ph type="sldImg"/>
          </p:nvPr>
        </p:nvSpPr>
        <p:spPr>
          <a:ln/>
        </p:spPr>
      </p:sp>
      <p:sp>
        <p:nvSpPr>
          <p:cNvPr id="64514" name="Rectangle 3"/>
          <p:cNvSpPr>
            <a:spLocks noGrp="1" noChangeArrowheads="1"/>
          </p:cNvSpPr>
          <p:nvPr>
            <p:ph type="body" idx="1"/>
          </p:nvPr>
        </p:nvSpPr>
        <p:spPr>
          <a:noFill/>
          <a:ln/>
        </p:spPr>
        <p:txBody>
          <a:bodyPr/>
          <a:lstStyle/>
          <a:p>
            <a:r>
              <a:rPr lang="en-US" smtClean="0"/>
              <a:t>Ten work streams, small army of public servants working on improving the system. Takes time, needs to be done well.</a:t>
            </a:r>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defTabSz="914400"/>
            <a:fld id="{C1CA14EF-437E-46EB-AF1D-15819FDBAC4F}" type="slidenum">
              <a:rPr lang="en-GB" sz="1200" u="sng"/>
              <a:pPr algn="r" defTabSz="914400"/>
              <a:t>4</a:t>
            </a:fld>
            <a:endParaRPr lang="en-GB" sz="1200" u="sng"/>
          </a:p>
        </p:txBody>
      </p:sp>
      <p:sp>
        <p:nvSpPr>
          <p:cNvPr id="21506" name="Rectangle 2"/>
          <p:cNvSpPr>
            <a:spLocks noGrp="1" noRot="1" noChangeAspect="1" noChangeArrowheads="1" noTextEdit="1"/>
          </p:cNvSpPr>
          <p:nvPr>
            <p:ph type="sldImg"/>
          </p:nvPr>
        </p:nvSpPr>
        <p:spPr>
          <a:xfrm>
            <a:off x="1701800" y="685800"/>
            <a:ext cx="3454400" cy="2590800"/>
          </a:xfrm>
          <a:ln/>
        </p:spPr>
      </p:sp>
      <p:sp>
        <p:nvSpPr>
          <p:cNvPr id="21507" name="Rectangle 3"/>
          <p:cNvSpPr>
            <a:spLocks noGrp="1" noChangeArrowheads="1"/>
          </p:cNvSpPr>
          <p:nvPr>
            <p:ph type="body" idx="1"/>
          </p:nvPr>
        </p:nvSpPr>
        <p:spPr>
          <a:xfrm>
            <a:off x="685800" y="4341813"/>
            <a:ext cx="5486400" cy="4116387"/>
          </a:xfrm>
          <a:noFill/>
          <a:ln/>
        </p:spPr>
        <p:txBody>
          <a:bodyPr/>
          <a:lstStyle/>
          <a:p>
            <a:pPr eaLnBrk="1" hangingPunct="1"/>
            <a:r>
              <a:rPr lang="en-NZ" smtClean="0"/>
              <a:t>Evans’ cartoon makes the important point that it’s societal change that will ultimately lead to reduced violence in families. </a:t>
            </a:r>
          </a:p>
          <a:p>
            <a:pPr eaLnBrk="1" hangingPunct="1"/>
            <a:endParaRPr lang="en-NZ" smtClean="0"/>
          </a:p>
          <a:p>
            <a:pPr eaLnBrk="1" hangingPunct="1"/>
            <a:r>
              <a:rPr lang="en-NZ" smtClean="0"/>
              <a:t>We all have a role in eliminating and addressing Family Violence</a:t>
            </a:r>
          </a:p>
          <a:p>
            <a:pPr eaLnBrk="1" hangingPunct="1"/>
            <a:endParaRPr lang="en-NZ" smtClean="0"/>
          </a:p>
          <a:p>
            <a:pPr eaLnBrk="1" hangingPunct="1"/>
            <a:r>
              <a:rPr lang="en-NZ" smtClean="0"/>
              <a:t>We know from drink-drive and speeding campaigns that societal attitudes can change with sustained attention over time. The repeal of S59 of the Crimes Act and social marketing campaigns like the “It’s Not OK” campaign appear to be helping, as rates of severe domestic violence and substantiated child abuse seem to have begun to fall. But what’s </a:t>
            </a:r>
            <a:r>
              <a:rPr lang="en-NZ" i="1" smtClean="0"/>
              <a:t>our</a:t>
            </a:r>
            <a:r>
              <a:rPr lang="en-NZ" smtClean="0"/>
              <a:t> role in reducing family violence?</a:t>
            </a:r>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noTextEdit="1"/>
          </p:cNvSpPr>
          <p:nvPr>
            <p:ph type="sldImg"/>
          </p:nvPr>
        </p:nvSpPr>
        <p:spPr>
          <a:ln/>
        </p:spPr>
      </p:sp>
      <p:sp>
        <p:nvSpPr>
          <p:cNvPr id="66562" name="Notes Placeholder 2"/>
          <p:cNvSpPr>
            <a:spLocks noGrp="1"/>
          </p:cNvSpPr>
          <p:nvPr>
            <p:ph type="body" idx="1"/>
          </p:nvPr>
        </p:nvSpPr>
        <p:spPr>
          <a:noFill/>
          <a:ln/>
        </p:spPr>
        <p:txBody>
          <a:bodyPr/>
          <a:lstStyle/>
          <a:p>
            <a:pPr eaLnBrk="1" hangingPunct="1">
              <a:spcBef>
                <a:spcPct val="0"/>
              </a:spcBef>
            </a:pPr>
            <a:r>
              <a:rPr lang="en-NZ" smtClean="0"/>
              <a:t>Changes in funding model are key. Notice in particular the words around the circles – emphasis on coordination, collaboration, measurable outcomes, single purchaser, simplicity and quality.</a:t>
            </a:r>
          </a:p>
        </p:txBody>
      </p:sp>
      <p:sp>
        <p:nvSpPr>
          <p:cNvPr id="66563"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defTabSz="914400"/>
            <a:fld id="{64DE6105-161E-496F-BF83-D2E7BEFE9ECE}" type="slidenum">
              <a:rPr lang="en-NZ" sz="1200">
                <a:latin typeface="Calibri" pitchFamily="34" charset="0"/>
              </a:rPr>
              <a:pPr algn="r" defTabSz="914400"/>
              <a:t>23</a:t>
            </a:fld>
            <a:endParaRPr lang="en-NZ" sz="120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ln/>
        </p:spPr>
      </p:sp>
      <p:sp>
        <p:nvSpPr>
          <p:cNvPr id="23554" name="Rectangle 3"/>
          <p:cNvSpPr>
            <a:spLocks noGrp="1" noChangeArrowheads="1"/>
          </p:cNvSpPr>
          <p:nvPr>
            <p:ph type="body" idx="1"/>
          </p:nvPr>
        </p:nvSpPr>
        <p:spPr>
          <a:noFill/>
          <a:ln/>
        </p:spPr>
        <p:txBody>
          <a:bodyPr/>
          <a:lstStyle/>
          <a:p>
            <a:pPr eaLnBrk="1" hangingPunct="1"/>
            <a:r>
              <a:rPr lang="en-NZ" smtClean="0"/>
              <a:t>When we look at the age of children who are hospitalised, it is our youngest children most at risk from injuries arising from assault, neglect or maltreatment.  </a:t>
            </a:r>
          </a:p>
          <a:p>
            <a:pPr eaLnBrk="1" hangingPunct="1"/>
            <a:endParaRPr lang="en-A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Rot="1" noChangeAspect="1" noChangeArrowheads="1" noTextEdit="1"/>
          </p:cNvSpPr>
          <p:nvPr>
            <p:ph type="sldImg"/>
          </p:nvPr>
        </p:nvSpPr>
        <p:spPr>
          <a:ln/>
        </p:spPr>
      </p:sp>
      <p:sp>
        <p:nvSpPr>
          <p:cNvPr id="25602" name="Rectangle 3"/>
          <p:cNvSpPr>
            <a:spLocks noGrp="1" noChangeArrowheads="1"/>
          </p:cNvSpPr>
          <p:nvPr>
            <p:ph type="body" idx="1"/>
          </p:nvPr>
        </p:nvSpPr>
        <p:spPr>
          <a:noFill/>
          <a:ln/>
        </p:spPr>
        <p:txBody>
          <a:bodyPr/>
          <a:lstStyle/>
          <a:p>
            <a:pPr eaLnBrk="1" hangingPunct="1"/>
            <a:r>
              <a:rPr lang="en-NZ" smtClean="0"/>
              <a:t>Children living in households in the poorest areas, are also most at risk.  DEP 10 in health as the most deprived.</a:t>
            </a:r>
          </a:p>
          <a:p>
            <a:pPr eaLnBrk="1" hangingPunct="1"/>
            <a:endParaRPr lang="en-NZ" smtClean="0"/>
          </a:p>
          <a:p>
            <a:pPr eaLnBrk="1" hangingPunct="1"/>
            <a:r>
              <a:rPr lang="en-NZ" smtClean="0"/>
              <a:t>Children growing up in low-income household face multiple risks. These children are at a 1.4 times higher risk of dying during childhood than children in higher income households (Shaw, et. al., 2005).</a:t>
            </a:r>
          </a:p>
          <a:p>
            <a:pPr eaLnBrk="1" hangingPunct="1"/>
            <a:endParaRPr lang="en-AU"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Rot="1" noChangeAspect="1" noChangeArrowheads="1" noTextEdit="1"/>
          </p:cNvSpPr>
          <p:nvPr>
            <p:ph type="sldImg"/>
          </p:nvPr>
        </p:nvSpPr>
        <p:spPr>
          <a:ln/>
        </p:spPr>
      </p:sp>
      <p:sp>
        <p:nvSpPr>
          <p:cNvPr id="27650" name="Rectangle 3"/>
          <p:cNvSpPr>
            <a:spLocks noGrp="1" noChangeArrowheads="1"/>
          </p:cNvSpPr>
          <p:nvPr>
            <p:ph type="body" idx="1"/>
          </p:nvPr>
        </p:nvSpPr>
        <p:spPr>
          <a:noFill/>
          <a:ln/>
        </p:spPr>
        <p:txBody>
          <a:bodyPr/>
          <a:lstStyle/>
          <a:p>
            <a:pPr eaLnBrk="1" hangingPunct="1"/>
            <a:r>
              <a:rPr lang="en-NZ" smtClean="0"/>
              <a:t>Maori and Pacifica children are more likely to be hospitalised for injuries arising from the assault, neglect or maltreatment than other ethnicities</a:t>
            </a:r>
          </a:p>
          <a:p>
            <a:pPr eaLnBrk="1" hangingPunct="1"/>
            <a:r>
              <a:rPr lang="en-NZ" smtClean="0"/>
              <a:t>Blue dot is Maori - Green square is Pacific</a:t>
            </a:r>
          </a:p>
          <a:p>
            <a:pPr eaLnBrk="1" hangingPunct="1"/>
            <a:endParaRPr lang="en-NZ" smtClean="0"/>
          </a:p>
          <a:p>
            <a:pPr eaLnBrk="1" hangingPunct="1"/>
            <a:r>
              <a:rPr lang="en-NZ" smtClean="0"/>
              <a:t>Lets not talk about child abuse and neglect as an abstract issue. Lets looks at what it really means.</a:t>
            </a:r>
          </a:p>
          <a:p>
            <a:pPr eaLnBrk="1" hangingPunct="1"/>
            <a:endParaRPr lang="en-NZ" smtClean="0"/>
          </a:p>
          <a:p>
            <a:pPr eaLnBrk="1" hangingPunct="1"/>
            <a:r>
              <a:rPr lang="en-NZ" smtClean="0"/>
              <a:t>If we look at what sort of injuries our youngest children are experiencing </a:t>
            </a:r>
          </a:p>
          <a:p>
            <a:pPr eaLnBrk="1" hangingPunct="1"/>
            <a:endParaRPr lang="en-NZ" smtClean="0"/>
          </a:p>
          <a:p>
            <a:pPr eaLnBrk="1" hangingPunct="1"/>
            <a:r>
              <a:rPr lang="en-NZ" smtClean="0"/>
              <a:t>Most common trauma to the head – shaken babies – head injuries.</a:t>
            </a:r>
          </a:p>
          <a:p>
            <a:pPr eaLnBrk="1" hangingPunct="1"/>
            <a:endParaRPr lang="en-NZ" smtClean="0"/>
          </a:p>
          <a:p>
            <a:pPr eaLnBrk="1" hangingPunct="1"/>
            <a:r>
              <a:rPr lang="en-NZ" smtClean="0"/>
              <a:t>Injuries to the spine, stomach and pelvis.</a:t>
            </a:r>
          </a:p>
          <a:p>
            <a:pPr eaLnBrk="1" hangingPunct="1"/>
            <a:endParaRPr lang="en-NZ" smtClean="0"/>
          </a:p>
          <a:p>
            <a:pPr eaLnBrk="1" hangingPunct="1"/>
            <a:r>
              <a:rPr lang="en-NZ" smtClean="0"/>
              <a:t>Then to the upper limbs and legs.</a:t>
            </a:r>
          </a:p>
          <a:p>
            <a:pPr eaLnBrk="1" hangingPunct="1"/>
            <a:endParaRPr lang="en-NZ" smtClean="0"/>
          </a:p>
          <a:p>
            <a:pPr eaLnBrk="1" hangingPunct="1"/>
            <a:r>
              <a:rPr lang="en-NZ" smtClean="0"/>
              <a:t>These are our youngest and most vulnerable children.  At the time when we know from neuroscience that they are most susceptible to damage - 80% of a child’s brain function develops in the first three years of life and positive and adverse events will impact on how children’s brains are ‘wired’ for life</a:t>
            </a:r>
            <a:endParaRPr lang="en-A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a:ln/>
        </p:spPr>
      </p:sp>
      <p:sp>
        <p:nvSpPr>
          <p:cNvPr id="33794" name="Notes Placeholder 2"/>
          <p:cNvSpPr>
            <a:spLocks noGrp="1"/>
          </p:cNvSpPr>
          <p:nvPr>
            <p:ph type="body" idx="1"/>
          </p:nvPr>
        </p:nvSpPr>
        <p:spPr>
          <a:noFill/>
          <a:ln/>
        </p:spPr>
        <p:txBody>
          <a:bodyPr/>
          <a:lstStyle/>
          <a:p>
            <a:pPr eaLnBrk="1" hangingPunct="1"/>
            <a:r>
              <a:rPr lang="en-NZ" smtClean="0"/>
              <a:t>Increase in overall notifications since 2008 and increased numbers of these requiring further action.  While there has been an increase  in substantiated findings between 2008 and 2012 these are still a smaller proportion of the overall notifications received.</a:t>
            </a:r>
          </a:p>
        </p:txBody>
      </p:sp>
      <p:sp>
        <p:nvSpPr>
          <p:cNvPr id="33795" name="Slide Number Placeholder 3"/>
          <p:cNvSpPr>
            <a:spLocks noGrp="1"/>
          </p:cNvSpPr>
          <p:nvPr>
            <p:ph type="sldNum" sz="quarter" idx="5"/>
          </p:nvPr>
        </p:nvSpPr>
        <p:spPr>
          <a:noFill/>
        </p:spPr>
        <p:txBody>
          <a:bodyPr/>
          <a:lstStyle/>
          <a:p>
            <a:fld id="{8C2C9603-C825-4638-BE03-A8B4372519EC}" type="slidenum">
              <a:rPr lang="en-NZ" smtClean="0"/>
              <a:pPr/>
              <a:t>8</a:t>
            </a:fld>
            <a:endParaRPr lang="en-N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a:ln/>
        </p:spPr>
      </p:sp>
      <p:sp>
        <p:nvSpPr>
          <p:cNvPr id="31746" name="Notes Placeholder 2"/>
          <p:cNvSpPr>
            <a:spLocks noGrp="1"/>
          </p:cNvSpPr>
          <p:nvPr>
            <p:ph type="body" idx="1"/>
          </p:nvPr>
        </p:nvSpPr>
        <p:spPr>
          <a:noFill/>
          <a:ln/>
        </p:spPr>
        <p:txBody>
          <a:bodyPr/>
          <a:lstStyle/>
          <a:p>
            <a:pPr eaLnBrk="1" hangingPunct="1"/>
            <a:r>
              <a:rPr lang="en-NZ" smtClean="0"/>
              <a:t>Notifications have almost doubled over the period with 30k more clients over those in 2008.</a:t>
            </a:r>
          </a:p>
          <a:p>
            <a:pPr eaLnBrk="1" hangingPunct="1"/>
            <a:r>
              <a:rPr lang="en-NZ" smtClean="0"/>
              <a:t>From July 2010 the family violence referrals requiring no CYF action have been recorded separately.</a:t>
            </a:r>
          </a:p>
          <a:p>
            <a:pPr eaLnBrk="1" hangingPunct="1"/>
            <a:r>
              <a:rPr lang="en-NZ" smtClean="0"/>
              <a:t>Some clients may have two or more notifications in the same period.</a:t>
            </a:r>
          </a:p>
        </p:txBody>
      </p:sp>
      <p:sp>
        <p:nvSpPr>
          <p:cNvPr id="31747" name="Slide Number Placeholder 3"/>
          <p:cNvSpPr>
            <a:spLocks noGrp="1"/>
          </p:cNvSpPr>
          <p:nvPr>
            <p:ph type="sldNum" sz="quarter" idx="5"/>
          </p:nvPr>
        </p:nvSpPr>
        <p:spPr>
          <a:noFill/>
        </p:spPr>
        <p:txBody>
          <a:bodyPr/>
          <a:lstStyle/>
          <a:p>
            <a:fld id="{54229DEC-2B8E-4E5B-9E15-EB0C1CA7B764}" type="slidenum">
              <a:rPr lang="en-NZ" smtClean="0"/>
              <a:pPr/>
              <a:t>9</a:t>
            </a:fld>
            <a:endParaRPr lang="en-N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ChangeArrowheads="1" noTextEdit="1"/>
          </p:cNvSpPr>
          <p:nvPr>
            <p:ph type="sldImg"/>
          </p:nvPr>
        </p:nvSpPr>
        <p:spPr>
          <a:ln/>
        </p:spPr>
      </p:sp>
      <p:sp>
        <p:nvSpPr>
          <p:cNvPr id="35842" name="Rectangle 3"/>
          <p:cNvSpPr>
            <a:spLocks noGrp="1" noChangeArrowheads="1"/>
          </p:cNvSpPr>
          <p:nvPr>
            <p:ph type="body" idx="1"/>
          </p:nvPr>
        </p:nvSpPr>
        <p:spPr>
          <a:noFill/>
          <a:ln/>
        </p:spPr>
        <p:txBody>
          <a:bodyPr/>
          <a:lstStyle/>
          <a:p>
            <a:pPr eaLnBrk="1" hangingPunct="1"/>
            <a:r>
              <a:rPr lang="en-NZ" smtClean="0"/>
              <a:t>This is what confirmed cases of child abuse look like in New Zealand</a:t>
            </a:r>
          </a:p>
          <a:p>
            <a:pPr eaLnBrk="1" hangingPunct="1"/>
            <a:r>
              <a:rPr lang="en-NZ" smtClean="0"/>
              <a:t>Emotional abuse is increasing (child witnesses to DV)</a:t>
            </a:r>
          </a:p>
          <a:p>
            <a:pPr eaLnBrk="1" hangingPunct="1"/>
            <a:r>
              <a:rPr lang="en-NZ" smtClean="0"/>
              <a:t>Physical and sexual abuse and relationship and behaviour difficulties (usually young people in relationships) stable.</a:t>
            </a:r>
            <a:endParaRPr lang="en-A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p:spPr>
        <p:txBody>
          <a:bodyPr/>
          <a:lstStyle/>
          <a:p>
            <a:r>
              <a:rPr lang="en-US" smtClean="0"/>
              <a:t>Assault admission rate is falling across NZ, consistent with clinicians’ belief that increased reporting has led to earlier intervention and reduced risk overall. Further falls will require change in community attitudes (particularly men’s violence towards women and children) and reduced drivers including poverty, alcohol and drug use, etc)</a:t>
            </a:r>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18D3185-BA11-429E-8C65-ADC603F2929A}" type="datetimeFigureOut">
              <a:rPr lang="en-US"/>
              <a:pPr>
                <a:defRPr/>
              </a:pPr>
              <a:t>8/16/2013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D569E0D-255F-4511-9667-362E4A63F0F0}"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A18F6B4-C8A7-493F-8EDE-1A371CF95CA0}" type="datetimeFigureOut">
              <a:rPr lang="en-US"/>
              <a:pPr>
                <a:defRPr/>
              </a:pPr>
              <a:t>8/16/2013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2C5CF-4F4F-4FE8-9C2C-224D8AC1E73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0A21B24-F545-4686-98CA-38F3D5E6DC39}" type="datetimeFigureOut">
              <a:rPr lang="en-US"/>
              <a:pPr>
                <a:defRPr/>
              </a:pPr>
              <a:t>8/16/2013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1209C33-FB31-44EF-9FA1-4A9A34AC4FEF}"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0000703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92052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189971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889105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885924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927187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1317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62149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DD67310D-E6DE-4859-A552-C1AA636EF78A}" type="datetimeFigureOut">
              <a:rPr lang="en-US"/>
              <a:pPr>
                <a:defRPr/>
              </a:pPr>
              <a:t>8/16/2013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CE2E75A-2082-464F-AFB4-27E0E4097804}"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5549174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621345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274638"/>
            <a:ext cx="20764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769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67137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83984" y="2546104"/>
            <a:ext cx="7772400" cy="1470025"/>
          </a:xfrm>
        </p:spPr>
        <p:txBody>
          <a:bodyPr>
            <a:normAutofit/>
          </a:bodyPr>
          <a:lstStyle>
            <a:lvl1pPr algn="r">
              <a:defRPr sz="2800">
                <a:solidFill>
                  <a:schemeClr val="bg1"/>
                </a:solidFill>
              </a:defRPr>
            </a:lvl1pPr>
          </a:lstStyle>
          <a:p>
            <a:r>
              <a:rPr lang="en-AU"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3FE628F6-FE5B-42E0-BDD8-B3BE5F8445A8}" type="datetimeFigureOut">
              <a:rPr lang="en-US"/>
              <a:pPr>
                <a:defRPr/>
              </a:pPr>
              <a:t>8/16/2013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ED5394A-C52A-4146-92B1-13342336FE86}"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FFA16D3-9C8B-4453-AB42-FF81EE78284E}" type="datetimeFigureOut">
              <a:rPr lang="en-US"/>
              <a:pPr>
                <a:defRPr/>
              </a:pPr>
              <a:t>8/16/2013</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9C07BE0-E697-4122-B414-13A5AC5846F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00100" y="447675"/>
            <a:ext cx="8012113" cy="1143000"/>
          </a:xfrm>
        </p:spPr>
        <p:txBody>
          <a:bodyPr/>
          <a:lstStyle/>
          <a:p>
            <a:r>
              <a:rPr lang="en-US"/>
              <a:t>Click to edit Master title style</a:t>
            </a:r>
          </a:p>
        </p:txBody>
      </p:sp>
      <p:sp>
        <p:nvSpPr>
          <p:cNvPr id="3" name="Table Placeholder 2"/>
          <p:cNvSpPr>
            <a:spLocks noGrp="1"/>
          </p:cNvSpPr>
          <p:nvPr>
            <p:ph type="tbl" idx="1"/>
          </p:nvPr>
        </p:nvSpPr>
        <p:spPr>
          <a:xfrm>
            <a:off x="800100" y="1717675"/>
            <a:ext cx="8012113" cy="4048125"/>
          </a:xfrm>
        </p:spPr>
        <p:txBody>
          <a:bodyPr/>
          <a:lstStyle/>
          <a:p>
            <a:pPr lvl="0"/>
            <a:endParaRPr lang="en-US" noProof="0"/>
          </a:p>
        </p:txBody>
      </p:sp>
      <p:sp>
        <p:nvSpPr>
          <p:cNvPr id="4" name="Date Placeholder 3"/>
          <p:cNvSpPr>
            <a:spLocks noGrp="1"/>
          </p:cNvSpPr>
          <p:nvPr>
            <p:ph type="dt" sz="half" idx="10"/>
          </p:nvPr>
        </p:nvSpPr>
        <p:spPr/>
        <p:txBody>
          <a:bodyPr/>
          <a:lstStyle>
            <a:lvl1pPr>
              <a:defRPr/>
            </a:lvl1pPr>
          </a:lstStyle>
          <a:p>
            <a:pPr>
              <a:defRPr/>
            </a:pPr>
            <a:fld id="{92E50C36-8202-439F-A2D5-305B5DA79691}" type="datetimeFigureOut">
              <a:rPr lang="en-US"/>
              <a:pPr>
                <a:defRPr/>
              </a:pPr>
              <a:t>8/16/2013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CCCDAC9-8294-4A34-BA58-CEDD9F8385D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7EF8EE7-176E-4017-8762-E3A51FDB7196}" type="datetimeFigureOut">
              <a:rPr lang="en-US"/>
              <a:pPr>
                <a:defRPr/>
              </a:pPr>
              <a:t>8/16/2013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D0A7AD6-D3EA-4A0A-96AB-584C993380B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1B0256D-03FA-42FC-B949-F17E689C1231}" type="datetimeFigureOut">
              <a:rPr lang="en-US"/>
              <a:pPr>
                <a:defRPr/>
              </a:pPr>
              <a:t>8/16/2013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19CD113-AE29-4FB3-9823-695D485562C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F55B91F-E07F-43DB-A000-2D55CA4E93AF}" type="datetimeFigureOut">
              <a:rPr lang="en-US"/>
              <a:pPr>
                <a:defRPr/>
              </a:pPr>
              <a:t>8/16/2013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A24E93A-B641-4565-A2C1-E240D9DAE77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E9F4E1E-ED55-4193-91FC-00EB7011A3A3}" type="datetimeFigureOut">
              <a:rPr lang="en-US"/>
              <a:pPr>
                <a:defRPr/>
              </a:pPr>
              <a:t>8/16/2013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4D3AAD7-BDE6-4A87-A54E-D8505D40F4D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2.png"/><Relationship Id="rId4"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5.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6" descr="beige background.jpg"/>
          <p:cNvPicPr>
            <a:picLocks noChangeAspect="1"/>
          </p:cNvPicPr>
          <p:nvPr userDrawn="1"/>
        </p:nvPicPr>
        <p:blipFill>
          <a:blip r:embed="rId7"/>
          <a:srcRect/>
          <a:stretch>
            <a:fillRect/>
          </a:stretch>
        </p:blipFill>
        <p:spPr bwMode="auto">
          <a:xfrm>
            <a:off x="0" y="0"/>
            <a:ext cx="9144000" cy="6858000"/>
          </a:xfrm>
          <a:prstGeom prst="rect">
            <a:avLst/>
          </a:prstGeom>
          <a:noFill/>
          <a:ln w="9525">
            <a:noFill/>
            <a:miter lim="800000"/>
            <a:headEnd/>
            <a:tailEnd/>
          </a:ln>
        </p:spPr>
      </p:pic>
      <p:sp>
        <p:nvSpPr>
          <p:cNvPr id="1027" name="Title Placeholder 1"/>
          <p:cNvSpPr>
            <a:spLocks noGrp="1"/>
          </p:cNvSpPr>
          <p:nvPr>
            <p:ph type="title"/>
          </p:nvPr>
        </p:nvSpPr>
        <p:spPr bwMode="auto">
          <a:xfrm>
            <a:off x="800100" y="447675"/>
            <a:ext cx="8012113"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AU" smtClean="0"/>
              <a:t>Click to edit Master title style</a:t>
            </a:r>
            <a:endParaRPr lang="en-US" smtClean="0"/>
          </a:p>
        </p:txBody>
      </p:sp>
      <p:sp>
        <p:nvSpPr>
          <p:cNvPr id="1028" name="Text Placeholder 2"/>
          <p:cNvSpPr>
            <a:spLocks noGrp="1"/>
          </p:cNvSpPr>
          <p:nvPr>
            <p:ph type="body" idx="1"/>
          </p:nvPr>
        </p:nvSpPr>
        <p:spPr bwMode="auto">
          <a:xfrm>
            <a:off x="800100" y="1717675"/>
            <a:ext cx="8012113" cy="4048125"/>
          </a:xfrm>
          <a:prstGeom prst="rect">
            <a:avLst/>
          </a:prstGeom>
          <a:noFill/>
          <a:ln w="9525">
            <a:noFill/>
            <a:miter lim="800000"/>
            <a:headEnd/>
            <a:tailEnd/>
          </a:ln>
        </p:spPr>
        <p:txBody>
          <a:bodyPr vert="horz" wrap="square" lIns="720000" tIns="0" rIns="0" bIns="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smtClean="0"/>
          </a:p>
        </p:txBody>
      </p:sp>
      <p:sp>
        <p:nvSpPr>
          <p:cNvPr id="4" name="Date Placeholder 3"/>
          <p:cNvSpPr>
            <a:spLocks noGrp="1"/>
          </p:cNvSpPr>
          <p:nvPr>
            <p:ph type="dt" sz="half" idx="2"/>
          </p:nvPr>
        </p:nvSpPr>
        <p:spPr>
          <a:xfrm>
            <a:off x="457200" y="6097588"/>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4E68603A-82C6-4BF6-A582-39045D420633}" type="datetimeFigureOut">
              <a:rPr lang="en-US"/>
              <a:pPr>
                <a:defRPr/>
              </a:pPr>
              <a:t>8/16/2013</a:t>
            </a:fld>
            <a:endParaRPr lang="en-US" dirty="0"/>
          </a:p>
        </p:txBody>
      </p:sp>
      <p:sp>
        <p:nvSpPr>
          <p:cNvPr id="5" name="Footer Placeholder 4"/>
          <p:cNvSpPr>
            <a:spLocks noGrp="1"/>
          </p:cNvSpPr>
          <p:nvPr>
            <p:ph type="ftr" sz="quarter" idx="3"/>
          </p:nvPr>
        </p:nvSpPr>
        <p:spPr>
          <a:xfrm>
            <a:off x="3124200" y="6097588"/>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097588"/>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A4CB9F9B-8B92-40B1-B445-794CC1810672}" type="slidenum">
              <a:rPr lang="en-US"/>
              <a:pPr>
                <a:defRPr/>
              </a:pPr>
              <a:t>‹#›</a:t>
            </a:fld>
            <a:endParaRPr lang="en-US"/>
          </a:p>
        </p:txBody>
      </p:sp>
      <p:pic>
        <p:nvPicPr>
          <p:cNvPr id="1032" name="Picture 7"/>
          <p:cNvPicPr>
            <a:picLocks noChangeAspect="1"/>
          </p:cNvPicPr>
          <p:nvPr/>
        </p:nvPicPr>
        <p:blipFill>
          <a:blip r:embed="rId8"/>
          <a:srcRect/>
          <a:stretch>
            <a:fillRect/>
          </a:stretch>
        </p:blipFill>
        <p:spPr bwMode="auto">
          <a:xfrm>
            <a:off x="6934200" y="5765800"/>
            <a:ext cx="2209800" cy="1092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63" r:id="rId4"/>
    <p:sldLayoutId id="2147483664" r:id="rId5"/>
  </p:sldLayoutIdLst>
  <p:txStyles>
    <p:titleStyle>
      <a:lvl1pPr algn="l" defTabSz="457200" rtl="0" eaLnBrk="0" fontAlgn="base" hangingPunct="0">
        <a:spcBef>
          <a:spcPct val="0"/>
        </a:spcBef>
        <a:spcAft>
          <a:spcPct val="0"/>
        </a:spcAft>
        <a:defRPr sz="3600" b="1" kern="1200">
          <a:solidFill>
            <a:schemeClr val="tx2"/>
          </a:solidFill>
          <a:latin typeface="Segoe"/>
          <a:ea typeface="Segoe"/>
          <a:cs typeface="Segoe"/>
        </a:defRPr>
      </a:lvl1pPr>
      <a:lvl2pPr algn="l" defTabSz="457200" rtl="0" eaLnBrk="0" fontAlgn="base" hangingPunct="0">
        <a:spcBef>
          <a:spcPct val="0"/>
        </a:spcBef>
        <a:spcAft>
          <a:spcPct val="0"/>
        </a:spcAft>
        <a:defRPr sz="3600" b="1">
          <a:solidFill>
            <a:schemeClr val="tx2"/>
          </a:solidFill>
          <a:latin typeface="Segoe"/>
          <a:ea typeface="Segoe"/>
          <a:cs typeface="Segoe"/>
        </a:defRPr>
      </a:lvl2pPr>
      <a:lvl3pPr algn="l" defTabSz="457200" rtl="0" eaLnBrk="0" fontAlgn="base" hangingPunct="0">
        <a:spcBef>
          <a:spcPct val="0"/>
        </a:spcBef>
        <a:spcAft>
          <a:spcPct val="0"/>
        </a:spcAft>
        <a:defRPr sz="3600" b="1">
          <a:solidFill>
            <a:schemeClr val="tx2"/>
          </a:solidFill>
          <a:latin typeface="Segoe"/>
          <a:ea typeface="Segoe"/>
          <a:cs typeface="Segoe"/>
        </a:defRPr>
      </a:lvl3pPr>
      <a:lvl4pPr algn="l" defTabSz="457200" rtl="0" eaLnBrk="0" fontAlgn="base" hangingPunct="0">
        <a:spcBef>
          <a:spcPct val="0"/>
        </a:spcBef>
        <a:spcAft>
          <a:spcPct val="0"/>
        </a:spcAft>
        <a:defRPr sz="3600" b="1">
          <a:solidFill>
            <a:schemeClr val="tx2"/>
          </a:solidFill>
          <a:latin typeface="Segoe"/>
          <a:ea typeface="Segoe"/>
          <a:cs typeface="Segoe"/>
        </a:defRPr>
      </a:lvl4pPr>
      <a:lvl5pPr algn="l" defTabSz="457200" rtl="0" eaLnBrk="0" fontAlgn="base" hangingPunct="0">
        <a:spcBef>
          <a:spcPct val="0"/>
        </a:spcBef>
        <a:spcAft>
          <a:spcPct val="0"/>
        </a:spcAft>
        <a:defRPr sz="3600" b="1">
          <a:solidFill>
            <a:schemeClr val="tx2"/>
          </a:solidFill>
          <a:latin typeface="Segoe"/>
          <a:ea typeface="Segoe"/>
          <a:cs typeface="Segoe"/>
        </a:defRPr>
      </a:lvl5pPr>
      <a:lvl6pPr marL="457200" algn="l" defTabSz="457200" rtl="0" fontAlgn="base">
        <a:spcBef>
          <a:spcPct val="0"/>
        </a:spcBef>
        <a:spcAft>
          <a:spcPct val="0"/>
        </a:spcAft>
        <a:defRPr sz="3600" b="1">
          <a:solidFill>
            <a:schemeClr val="tx2"/>
          </a:solidFill>
          <a:latin typeface="Segoe"/>
          <a:ea typeface="Segoe"/>
          <a:cs typeface="Segoe"/>
        </a:defRPr>
      </a:lvl6pPr>
      <a:lvl7pPr marL="914400" algn="l" defTabSz="457200" rtl="0" fontAlgn="base">
        <a:spcBef>
          <a:spcPct val="0"/>
        </a:spcBef>
        <a:spcAft>
          <a:spcPct val="0"/>
        </a:spcAft>
        <a:defRPr sz="3600" b="1">
          <a:solidFill>
            <a:schemeClr val="tx2"/>
          </a:solidFill>
          <a:latin typeface="Segoe"/>
          <a:ea typeface="Segoe"/>
          <a:cs typeface="Segoe"/>
        </a:defRPr>
      </a:lvl7pPr>
      <a:lvl8pPr marL="1371600" algn="l" defTabSz="457200" rtl="0" fontAlgn="base">
        <a:spcBef>
          <a:spcPct val="0"/>
        </a:spcBef>
        <a:spcAft>
          <a:spcPct val="0"/>
        </a:spcAft>
        <a:defRPr sz="3600" b="1">
          <a:solidFill>
            <a:schemeClr val="tx2"/>
          </a:solidFill>
          <a:latin typeface="Segoe"/>
          <a:ea typeface="Segoe"/>
          <a:cs typeface="Segoe"/>
        </a:defRPr>
      </a:lvl8pPr>
      <a:lvl9pPr marL="1828800" algn="l" defTabSz="457200" rtl="0" fontAlgn="base">
        <a:spcBef>
          <a:spcPct val="0"/>
        </a:spcBef>
        <a:spcAft>
          <a:spcPct val="0"/>
        </a:spcAft>
        <a:defRPr sz="3600" b="1">
          <a:solidFill>
            <a:schemeClr val="tx2"/>
          </a:solidFill>
          <a:latin typeface="Segoe"/>
          <a:ea typeface="Segoe"/>
          <a:cs typeface="Segoe"/>
        </a:defRPr>
      </a:lvl9pPr>
    </p:titleStyle>
    <p:bodyStyle>
      <a:lvl1pPr marL="342900" indent="-342900" algn="l" defTabSz="457200" rtl="0" eaLnBrk="0" fontAlgn="base" hangingPunct="0">
        <a:spcBef>
          <a:spcPct val="20000"/>
        </a:spcBef>
        <a:spcAft>
          <a:spcPct val="0"/>
        </a:spcAft>
        <a:buFont typeface="Arial" charset="0"/>
        <a:buChar char="•"/>
        <a:defRPr sz="2400" kern="1200">
          <a:solidFill>
            <a:schemeClr val="tx1"/>
          </a:solidFill>
          <a:latin typeface="Segoe"/>
          <a:ea typeface="Segoe"/>
          <a:cs typeface="Segoe"/>
        </a:defRPr>
      </a:lvl1pPr>
      <a:lvl2pPr marL="627063" indent="-266700" algn="l" defTabSz="457200" rtl="0" eaLnBrk="0" fontAlgn="base" hangingPunct="0">
        <a:spcBef>
          <a:spcPct val="20000"/>
        </a:spcBef>
        <a:spcAft>
          <a:spcPct val="0"/>
        </a:spcAft>
        <a:buFont typeface="Arial" charset="0"/>
        <a:buChar char="–"/>
        <a:defRPr sz="2400" kern="1200">
          <a:solidFill>
            <a:schemeClr val="tx1"/>
          </a:solidFill>
          <a:latin typeface="Segoe"/>
          <a:ea typeface="Segoe"/>
          <a:cs typeface="Segoe"/>
        </a:defRPr>
      </a:lvl2pPr>
      <a:lvl3pPr marL="893763" indent="-266700" algn="l" defTabSz="457200" rtl="0" eaLnBrk="0" fontAlgn="base" hangingPunct="0">
        <a:spcBef>
          <a:spcPct val="20000"/>
        </a:spcBef>
        <a:spcAft>
          <a:spcPct val="0"/>
        </a:spcAft>
        <a:buFont typeface="Arial" charset="0"/>
        <a:buChar char="•"/>
        <a:defRPr sz="2400" kern="1200">
          <a:solidFill>
            <a:schemeClr val="tx1"/>
          </a:solidFill>
          <a:latin typeface="Segoe"/>
          <a:ea typeface="Segoe"/>
          <a:cs typeface="Segoe"/>
        </a:defRPr>
      </a:lvl3pPr>
      <a:lvl4pPr marL="1168400" indent="-274638" algn="l" defTabSz="457200" rtl="0" eaLnBrk="0" fontAlgn="base" hangingPunct="0">
        <a:spcBef>
          <a:spcPct val="20000"/>
        </a:spcBef>
        <a:spcAft>
          <a:spcPct val="0"/>
        </a:spcAft>
        <a:buFont typeface="Arial" charset="0"/>
        <a:buChar char="–"/>
        <a:defRPr sz="2000" kern="1200">
          <a:solidFill>
            <a:schemeClr val="tx1"/>
          </a:solidFill>
          <a:latin typeface="Segoe"/>
          <a:ea typeface="Segoe"/>
          <a:cs typeface="Segoe"/>
        </a:defRPr>
      </a:lvl4pPr>
      <a:lvl5pPr marL="1435100" indent="-266700" algn="l" defTabSz="457200" rtl="0" eaLnBrk="0" fontAlgn="base" hangingPunct="0">
        <a:spcBef>
          <a:spcPct val="20000"/>
        </a:spcBef>
        <a:spcAft>
          <a:spcPct val="0"/>
        </a:spcAft>
        <a:buFont typeface="Arial" charset="0"/>
        <a:buChar char="»"/>
        <a:defRPr sz="2000" kern="1200">
          <a:solidFill>
            <a:schemeClr val="tx1"/>
          </a:solidFill>
          <a:latin typeface="Segoe"/>
          <a:ea typeface="Segoe"/>
          <a:cs typeface="Sego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5058" name="Picture 6" descr="beige background.jpg"/>
          <p:cNvPicPr>
            <a:picLocks noChangeAspect="1"/>
          </p:cNvPicPr>
          <p:nvPr userDrawn="1"/>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45059" name="Title Placeholder 1"/>
          <p:cNvSpPr>
            <a:spLocks noGrp="1"/>
          </p:cNvSpPr>
          <p:nvPr>
            <p:ph type="title"/>
          </p:nvPr>
        </p:nvSpPr>
        <p:spPr bwMode="auto">
          <a:xfrm>
            <a:off x="800100" y="447675"/>
            <a:ext cx="8012113"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AU" smtClean="0"/>
              <a:t>Click to edit Master title style</a:t>
            </a:r>
            <a:endParaRPr lang="en-US" smtClean="0"/>
          </a:p>
        </p:txBody>
      </p:sp>
      <p:sp>
        <p:nvSpPr>
          <p:cNvPr id="45060" name="Text Placeholder 2"/>
          <p:cNvSpPr>
            <a:spLocks noGrp="1"/>
          </p:cNvSpPr>
          <p:nvPr>
            <p:ph type="body" idx="1"/>
          </p:nvPr>
        </p:nvSpPr>
        <p:spPr bwMode="auto">
          <a:xfrm>
            <a:off x="800100" y="1717675"/>
            <a:ext cx="8012113" cy="4048125"/>
          </a:xfrm>
          <a:prstGeom prst="rect">
            <a:avLst/>
          </a:prstGeom>
          <a:noFill/>
          <a:ln w="9525">
            <a:noFill/>
            <a:miter lim="800000"/>
            <a:headEnd/>
            <a:tailEnd/>
          </a:ln>
        </p:spPr>
        <p:txBody>
          <a:bodyPr vert="horz" wrap="square" lIns="720000" tIns="0" rIns="0" bIns="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smtClean="0"/>
          </a:p>
        </p:txBody>
      </p:sp>
      <p:sp>
        <p:nvSpPr>
          <p:cNvPr id="4" name="Date Placeholder 3"/>
          <p:cNvSpPr>
            <a:spLocks noGrp="1"/>
          </p:cNvSpPr>
          <p:nvPr>
            <p:ph type="dt" sz="half" idx="2"/>
          </p:nvPr>
        </p:nvSpPr>
        <p:spPr>
          <a:xfrm>
            <a:off x="457200" y="6097588"/>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467BEDF1-529E-47E5-A8E9-34BFB53AB655}" type="datetimeFigureOut">
              <a:rPr lang="en-US"/>
              <a:pPr>
                <a:defRPr/>
              </a:pPr>
              <a:t>8/16/2013</a:t>
            </a:fld>
            <a:endParaRPr lang="en-US" dirty="0"/>
          </a:p>
        </p:txBody>
      </p:sp>
      <p:sp>
        <p:nvSpPr>
          <p:cNvPr id="5" name="Footer Placeholder 4"/>
          <p:cNvSpPr>
            <a:spLocks noGrp="1"/>
          </p:cNvSpPr>
          <p:nvPr>
            <p:ph type="ftr" sz="quarter" idx="3"/>
          </p:nvPr>
        </p:nvSpPr>
        <p:spPr>
          <a:xfrm>
            <a:off x="3124200" y="6097588"/>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097588"/>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DDE8635B-CBF8-4F25-9FD7-3B07CD738A4F}" type="slidenum">
              <a:rPr lang="en-US"/>
              <a:pPr>
                <a:defRPr/>
              </a:pPr>
              <a:t>‹#›</a:t>
            </a:fld>
            <a:endParaRPr lang="en-US"/>
          </a:p>
        </p:txBody>
      </p:sp>
      <p:pic>
        <p:nvPicPr>
          <p:cNvPr id="45064" name="Picture 7"/>
          <p:cNvPicPr>
            <a:picLocks noChangeAspect="1"/>
          </p:cNvPicPr>
          <p:nvPr/>
        </p:nvPicPr>
        <p:blipFill>
          <a:blip r:embed="rId5"/>
          <a:srcRect/>
          <a:stretch>
            <a:fillRect/>
          </a:stretch>
        </p:blipFill>
        <p:spPr bwMode="auto">
          <a:xfrm>
            <a:off x="6934200" y="5765800"/>
            <a:ext cx="2209800" cy="1092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457200" rtl="0" eaLnBrk="0" fontAlgn="base" hangingPunct="0">
        <a:spcBef>
          <a:spcPct val="0"/>
        </a:spcBef>
        <a:spcAft>
          <a:spcPct val="0"/>
        </a:spcAft>
        <a:defRPr sz="3600" b="1" kern="1200">
          <a:solidFill>
            <a:schemeClr val="tx2"/>
          </a:solidFill>
          <a:latin typeface="Segoe"/>
          <a:ea typeface="Segoe"/>
          <a:cs typeface="Segoe"/>
        </a:defRPr>
      </a:lvl1pPr>
      <a:lvl2pPr algn="l" defTabSz="457200" rtl="0" eaLnBrk="0" fontAlgn="base" hangingPunct="0">
        <a:spcBef>
          <a:spcPct val="0"/>
        </a:spcBef>
        <a:spcAft>
          <a:spcPct val="0"/>
        </a:spcAft>
        <a:defRPr sz="3600" b="1">
          <a:solidFill>
            <a:schemeClr val="tx2"/>
          </a:solidFill>
          <a:latin typeface="Segoe"/>
          <a:ea typeface="Segoe"/>
          <a:cs typeface="Segoe"/>
        </a:defRPr>
      </a:lvl2pPr>
      <a:lvl3pPr algn="l" defTabSz="457200" rtl="0" eaLnBrk="0" fontAlgn="base" hangingPunct="0">
        <a:spcBef>
          <a:spcPct val="0"/>
        </a:spcBef>
        <a:spcAft>
          <a:spcPct val="0"/>
        </a:spcAft>
        <a:defRPr sz="3600" b="1">
          <a:solidFill>
            <a:schemeClr val="tx2"/>
          </a:solidFill>
          <a:latin typeface="Segoe"/>
          <a:ea typeface="Segoe"/>
          <a:cs typeface="Segoe"/>
        </a:defRPr>
      </a:lvl3pPr>
      <a:lvl4pPr algn="l" defTabSz="457200" rtl="0" eaLnBrk="0" fontAlgn="base" hangingPunct="0">
        <a:spcBef>
          <a:spcPct val="0"/>
        </a:spcBef>
        <a:spcAft>
          <a:spcPct val="0"/>
        </a:spcAft>
        <a:defRPr sz="3600" b="1">
          <a:solidFill>
            <a:schemeClr val="tx2"/>
          </a:solidFill>
          <a:latin typeface="Segoe"/>
          <a:ea typeface="Segoe"/>
          <a:cs typeface="Segoe"/>
        </a:defRPr>
      </a:lvl4pPr>
      <a:lvl5pPr algn="l" defTabSz="457200" rtl="0" eaLnBrk="0" fontAlgn="base" hangingPunct="0">
        <a:spcBef>
          <a:spcPct val="0"/>
        </a:spcBef>
        <a:spcAft>
          <a:spcPct val="0"/>
        </a:spcAft>
        <a:defRPr sz="3600" b="1">
          <a:solidFill>
            <a:schemeClr val="tx2"/>
          </a:solidFill>
          <a:latin typeface="Segoe"/>
          <a:ea typeface="Segoe"/>
          <a:cs typeface="Segoe"/>
        </a:defRPr>
      </a:lvl5pPr>
      <a:lvl6pPr marL="457200" algn="l" defTabSz="457200" rtl="0" fontAlgn="base">
        <a:spcBef>
          <a:spcPct val="0"/>
        </a:spcBef>
        <a:spcAft>
          <a:spcPct val="0"/>
        </a:spcAft>
        <a:defRPr sz="3600" b="1">
          <a:solidFill>
            <a:schemeClr val="tx2"/>
          </a:solidFill>
          <a:latin typeface="Segoe"/>
          <a:ea typeface="Segoe"/>
          <a:cs typeface="Segoe"/>
        </a:defRPr>
      </a:lvl6pPr>
      <a:lvl7pPr marL="914400" algn="l" defTabSz="457200" rtl="0" fontAlgn="base">
        <a:spcBef>
          <a:spcPct val="0"/>
        </a:spcBef>
        <a:spcAft>
          <a:spcPct val="0"/>
        </a:spcAft>
        <a:defRPr sz="3600" b="1">
          <a:solidFill>
            <a:schemeClr val="tx2"/>
          </a:solidFill>
          <a:latin typeface="Segoe"/>
          <a:ea typeface="Segoe"/>
          <a:cs typeface="Segoe"/>
        </a:defRPr>
      </a:lvl7pPr>
      <a:lvl8pPr marL="1371600" algn="l" defTabSz="457200" rtl="0" fontAlgn="base">
        <a:spcBef>
          <a:spcPct val="0"/>
        </a:spcBef>
        <a:spcAft>
          <a:spcPct val="0"/>
        </a:spcAft>
        <a:defRPr sz="3600" b="1">
          <a:solidFill>
            <a:schemeClr val="tx2"/>
          </a:solidFill>
          <a:latin typeface="Segoe"/>
          <a:ea typeface="Segoe"/>
          <a:cs typeface="Segoe"/>
        </a:defRPr>
      </a:lvl8pPr>
      <a:lvl9pPr marL="1828800" algn="l" defTabSz="457200" rtl="0" fontAlgn="base">
        <a:spcBef>
          <a:spcPct val="0"/>
        </a:spcBef>
        <a:spcAft>
          <a:spcPct val="0"/>
        </a:spcAft>
        <a:defRPr sz="3600" b="1">
          <a:solidFill>
            <a:schemeClr val="tx2"/>
          </a:solidFill>
          <a:latin typeface="Segoe"/>
          <a:ea typeface="Segoe"/>
          <a:cs typeface="Segoe"/>
        </a:defRPr>
      </a:lvl9pPr>
    </p:titleStyle>
    <p:bodyStyle>
      <a:lvl1pPr marL="342900" indent="-342900" algn="l" defTabSz="457200" rtl="0" eaLnBrk="0" fontAlgn="base" hangingPunct="0">
        <a:spcBef>
          <a:spcPct val="20000"/>
        </a:spcBef>
        <a:spcAft>
          <a:spcPct val="0"/>
        </a:spcAft>
        <a:buFont typeface="Arial" charset="0"/>
        <a:buChar char="•"/>
        <a:defRPr sz="2400" kern="1200">
          <a:solidFill>
            <a:schemeClr val="tx1"/>
          </a:solidFill>
          <a:latin typeface="Segoe"/>
          <a:ea typeface="Segoe"/>
          <a:cs typeface="Segoe"/>
        </a:defRPr>
      </a:lvl1pPr>
      <a:lvl2pPr marL="627063" indent="-266700" algn="l" defTabSz="457200" rtl="0" eaLnBrk="0" fontAlgn="base" hangingPunct="0">
        <a:spcBef>
          <a:spcPct val="20000"/>
        </a:spcBef>
        <a:spcAft>
          <a:spcPct val="0"/>
        </a:spcAft>
        <a:buFont typeface="Arial" charset="0"/>
        <a:buChar char="–"/>
        <a:defRPr sz="2400" kern="1200">
          <a:solidFill>
            <a:schemeClr val="tx1"/>
          </a:solidFill>
          <a:latin typeface="Segoe"/>
          <a:ea typeface="Segoe"/>
          <a:cs typeface="Segoe"/>
        </a:defRPr>
      </a:lvl2pPr>
      <a:lvl3pPr marL="893763" indent="-266700" algn="l" defTabSz="457200" rtl="0" eaLnBrk="0" fontAlgn="base" hangingPunct="0">
        <a:spcBef>
          <a:spcPct val="20000"/>
        </a:spcBef>
        <a:spcAft>
          <a:spcPct val="0"/>
        </a:spcAft>
        <a:buFont typeface="Arial" charset="0"/>
        <a:buChar char="•"/>
        <a:defRPr sz="2400" kern="1200">
          <a:solidFill>
            <a:schemeClr val="tx1"/>
          </a:solidFill>
          <a:latin typeface="Segoe"/>
          <a:ea typeface="Segoe"/>
          <a:cs typeface="Segoe"/>
        </a:defRPr>
      </a:lvl3pPr>
      <a:lvl4pPr marL="1168400" indent="-274638" algn="l" defTabSz="457200" rtl="0" eaLnBrk="0" fontAlgn="base" hangingPunct="0">
        <a:spcBef>
          <a:spcPct val="20000"/>
        </a:spcBef>
        <a:spcAft>
          <a:spcPct val="0"/>
        </a:spcAft>
        <a:buFont typeface="Arial" charset="0"/>
        <a:buChar char="–"/>
        <a:defRPr sz="2000" kern="1200">
          <a:solidFill>
            <a:schemeClr val="tx1"/>
          </a:solidFill>
          <a:latin typeface="Segoe"/>
          <a:ea typeface="Segoe"/>
          <a:cs typeface="Segoe"/>
        </a:defRPr>
      </a:lvl4pPr>
      <a:lvl5pPr marL="1435100" indent="-266700" algn="l" defTabSz="457200" rtl="0" eaLnBrk="0" fontAlgn="base" hangingPunct="0">
        <a:spcBef>
          <a:spcPct val="20000"/>
        </a:spcBef>
        <a:spcAft>
          <a:spcPct val="0"/>
        </a:spcAft>
        <a:buFont typeface="Arial" charset="0"/>
        <a:buChar char="»"/>
        <a:defRPr sz="2000" kern="1200">
          <a:solidFill>
            <a:schemeClr val="tx1"/>
          </a:solidFill>
          <a:latin typeface="Segoe"/>
          <a:ea typeface="Segoe"/>
          <a:cs typeface="Sego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4274" name="Picture 6" descr="beige background.jpg"/>
          <p:cNvPicPr>
            <a:picLocks noChangeAspect="1"/>
          </p:cNvPicPr>
          <p:nvPr userDrawn="1"/>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54275" name="Title Placeholder 1"/>
          <p:cNvSpPr>
            <a:spLocks noGrp="1"/>
          </p:cNvSpPr>
          <p:nvPr>
            <p:ph type="title"/>
          </p:nvPr>
        </p:nvSpPr>
        <p:spPr bwMode="auto">
          <a:xfrm>
            <a:off x="800100" y="447675"/>
            <a:ext cx="8012113"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AU" smtClean="0"/>
              <a:t>Click to edit Master title style</a:t>
            </a:r>
            <a:endParaRPr lang="en-US" smtClean="0"/>
          </a:p>
        </p:txBody>
      </p:sp>
      <p:sp>
        <p:nvSpPr>
          <p:cNvPr id="54276" name="Text Placeholder 2"/>
          <p:cNvSpPr>
            <a:spLocks noGrp="1"/>
          </p:cNvSpPr>
          <p:nvPr>
            <p:ph type="body" idx="1"/>
          </p:nvPr>
        </p:nvSpPr>
        <p:spPr bwMode="auto">
          <a:xfrm>
            <a:off x="800100" y="1717675"/>
            <a:ext cx="8012113" cy="4048125"/>
          </a:xfrm>
          <a:prstGeom prst="rect">
            <a:avLst/>
          </a:prstGeom>
          <a:noFill/>
          <a:ln w="9525">
            <a:noFill/>
            <a:miter lim="800000"/>
            <a:headEnd/>
            <a:tailEnd/>
          </a:ln>
        </p:spPr>
        <p:txBody>
          <a:bodyPr vert="horz" wrap="square" lIns="720000" tIns="0" rIns="0" bIns="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smtClean="0"/>
          </a:p>
        </p:txBody>
      </p:sp>
      <p:sp>
        <p:nvSpPr>
          <p:cNvPr id="4" name="Date Placeholder 3"/>
          <p:cNvSpPr>
            <a:spLocks noGrp="1"/>
          </p:cNvSpPr>
          <p:nvPr>
            <p:ph type="dt" sz="half" idx="2"/>
          </p:nvPr>
        </p:nvSpPr>
        <p:spPr>
          <a:xfrm>
            <a:off x="457200" y="6097588"/>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5901C846-C844-498A-BCB1-155626A61928}" type="datetimeFigureOut">
              <a:rPr lang="en-US"/>
              <a:pPr>
                <a:defRPr/>
              </a:pPr>
              <a:t>8/16/2013</a:t>
            </a:fld>
            <a:endParaRPr lang="en-US" dirty="0"/>
          </a:p>
        </p:txBody>
      </p:sp>
      <p:sp>
        <p:nvSpPr>
          <p:cNvPr id="5" name="Footer Placeholder 4"/>
          <p:cNvSpPr>
            <a:spLocks noGrp="1"/>
          </p:cNvSpPr>
          <p:nvPr>
            <p:ph type="ftr" sz="quarter" idx="3"/>
          </p:nvPr>
        </p:nvSpPr>
        <p:spPr>
          <a:xfrm>
            <a:off x="3124200" y="6097588"/>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097588"/>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F933F5F7-B307-42CA-BDFF-13CA41F5CD5A}" type="slidenum">
              <a:rPr lang="en-US"/>
              <a:pPr>
                <a:defRPr/>
              </a:pPr>
              <a:t>‹#›</a:t>
            </a:fld>
            <a:endParaRPr lang="en-US"/>
          </a:p>
        </p:txBody>
      </p:sp>
      <p:pic>
        <p:nvPicPr>
          <p:cNvPr id="54280" name="Picture 7"/>
          <p:cNvPicPr>
            <a:picLocks noChangeAspect="1"/>
          </p:cNvPicPr>
          <p:nvPr/>
        </p:nvPicPr>
        <p:blipFill>
          <a:blip r:embed="rId5"/>
          <a:srcRect/>
          <a:stretch>
            <a:fillRect/>
          </a:stretch>
        </p:blipFill>
        <p:spPr bwMode="auto">
          <a:xfrm>
            <a:off x="6934200" y="5765800"/>
            <a:ext cx="2209800" cy="1092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7" r:id="rId1"/>
    <p:sldLayoutId id="2147483668" r:id="rId2"/>
  </p:sldLayoutIdLst>
  <p:txStyles>
    <p:titleStyle>
      <a:lvl1pPr algn="l" defTabSz="457200" rtl="0" eaLnBrk="0" fontAlgn="base" hangingPunct="0">
        <a:spcBef>
          <a:spcPct val="0"/>
        </a:spcBef>
        <a:spcAft>
          <a:spcPct val="0"/>
        </a:spcAft>
        <a:defRPr sz="3600" b="1" kern="1200">
          <a:solidFill>
            <a:schemeClr val="tx2"/>
          </a:solidFill>
          <a:latin typeface="Segoe"/>
          <a:ea typeface="Segoe"/>
          <a:cs typeface="Segoe"/>
        </a:defRPr>
      </a:lvl1pPr>
      <a:lvl2pPr algn="l" defTabSz="457200" rtl="0" eaLnBrk="0" fontAlgn="base" hangingPunct="0">
        <a:spcBef>
          <a:spcPct val="0"/>
        </a:spcBef>
        <a:spcAft>
          <a:spcPct val="0"/>
        </a:spcAft>
        <a:defRPr sz="3600" b="1">
          <a:solidFill>
            <a:schemeClr val="tx2"/>
          </a:solidFill>
          <a:latin typeface="Segoe"/>
          <a:ea typeface="Segoe"/>
          <a:cs typeface="Segoe"/>
        </a:defRPr>
      </a:lvl2pPr>
      <a:lvl3pPr algn="l" defTabSz="457200" rtl="0" eaLnBrk="0" fontAlgn="base" hangingPunct="0">
        <a:spcBef>
          <a:spcPct val="0"/>
        </a:spcBef>
        <a:spcAft>
          <a:spcPct val="0"/>
        </a:spcAft>
        <a:defRPr sz="3600" b="1">
          <a:solidFill>
            <a:schemeClr val="tx2"/>
          </a:solidFill>
          <a:latin typeface="Segoe"/>
          <a:ea typeface="Segoe"/>
          <a:cs typeface="Segoe"/>
        </a:defRPr>
      </a:lvl3pPr>
      <a:lvl4pPr algn="l" defTabSz="457200" rtl="0" eaLnBrk="0" fontAlgn="base" hangingPunct="0">
        <a:spcBef>
          <a:spcPct val="0"/>
        </a:spcBef>
        <a:spcAft>
          <a:spcPct val="0"/>
        </a:spcAft>
        <a:defRPr sz="3600" b="1">
          <a:solidFill>
            <a:schemeClr val="tx2"/>
          </a:solidFill>
          <a:latin typeface="Segoe"/>
          <a:ea typeface="Segoe"/>
          <a:cs typeface="Segoe"/>
        </a:defRPr>
      </a:lvl4pPr>
      <a:lvl5pPr algn="l" defTabSz="457200" rtl="0" eaLnBrk="0" fontAlgn="base" hangingPunct="0">
        <a:spcBef>
          <a:spcPct val="0"/>
        </a:spcBef>
        <a:spcAft>
          <a:spcPct val="0"/>
        </a:spcAft>
        <a:defRPr sz="3600" b="1">
          <a:solidFill>
            <a:schemeClr val="tx2"/>
          </a:solidFill>
          <a:latin typeface="Segoe"/>
          <a:ea typeface="Segoe"/>
          <a:cs typeface="Segoe"/>
        </a:defRPr>
      </a:lvl5pPr>
      <a:lvl6pPr marL="457200" algn="l" defTabSz="457200" rtl="0" fontAlgn="base">
        <a:spcBef>
          <a:spcPct val="0"/>
        </a:spcBef>
        <a:spcAft>
          <a:spcPct val="0"/>
        </a:spcAft>
        <a:defRPr sz="3600" b="1">
          <a:solidFill>
            <a:schemeClr val="tx2"/>
          </a:solidFill>
          <a:latin typeface="Segoe"/>
          <a:ea typeface="Segoe"/>
          <a:cs typeface="Segoe"/>
        </a:defRPr>
      </a:lvl6pPr>
      <a:lvl7pPr marL="914400" algn="l" defTabSz="457200" rtl="0" fontAlgn="base">
        <a:spcBef>
          <a:spcPct val="0"/>
        </a:spcBef>
        <a:spcAft>
          <a:spcPct val="0"/>
        </a:spcAft>
        <a:defRPr sz="3600" b="1">
          <a:solidFill>
            <a:schemeClr val="tx2"/>
          </a:solidFill>
          <a:latin typeface="Segoe"/>
          <a:ea typeface="Segoe"/>
          <a:cs typeface="Segoe"/>
        </a:defRPr>
      </a:lvl7pPr>
      <a:lvl8pPr marL="1371600" algn="l" defTabSz="457200" rtl="0" fontAlgn="base">
        <a:spcBef>
          <a:spcPct val="0"/>
        </a:spcBef>
        <a:spcAft>
          <a:spcPct val="0"/>
        </a:spcAft>
        <a:defRPr sz="3600" b="1">
          <a:solidFill>
            <a:schemeClr val="tx2"/>
          </a:solidFill>
          <a:latin typeface="Segoe"/>
          <a:ea typeface="Segoe"/>
          <a:cs typeface="Segoe"/>
        </a:defRPr>
      </a:lvl8pPr>
      <a:lvl9pPr marL="1828800" algn="l" defTabSz="457200" rtl="0" fontAlgn="base">
        <a:spcBef>
          <a:spcPct val="0"/>
        </a:spcBef>
        <a:spcAft>
          <a:spcPct val="0"/>
        </a:spcAft>
        <a:defRPr sz="3600" b="1">
          <a:solidFill>
            <a:schemeClr val="tx2"/>
          </a:solidFill>
          <a:latin typeface="Segoe"/>
          <a:ea typeface="Segoe"/>
          <a:cs typeface="Segoe"/>
        </a:defRPr>
      </a:lvl9pPr>
    </p:titleStyle>
    <p:bodyStyle>
      <a:lvl1pPr marL="342900" indent="-342900" algn="l" defTabSz="457200" rtl="0" eaLnBrk="0" fontAlgn="base" hangingPunct="0">
        <a:spcBef>
          <a:spcPct val="20000"/>
        </a:spcBef>
        <a:spcAft>
          <a:spcPct val="0"/>
        </a:spcAft>
        <a:buFont typeface="Arial" charset="0"/>
        <a:buChar char="•"/>
        <a:defRPr sz="2400" kern="1200">
          <a:solidFill>
            <a:schemeClr val="tx1"/>
          </a:solidFill>
          <a:latin typeface="Segoe"/>
          <a:ea typeface="Segoe"/>
          <a:cs typeface="Segoe"/>
        </a:defRPr>
      </a:lvl1pPr>
      <a:lvl2pPr marL="627063" indent="-266700" algn="l" defTabSz="457200" rtl="0" eaLnBrk="0" fontAlgn="base" hangingPunct="0">
        <a:spcBef>
          <a:spcPct val="20000"/>
        </a:spcBef>
        <a:spcAft>
          <a:spcPct val="0"/>
        </a:spcAft>
        <a:buFont typeface="Arial" charset="0"/>
        <a:buChar char="–"/>
        <a:defRPr sz="2400" kern="1200">
          <a:solidFill>
            <a:schemeClr val="tx1"/>
          </a:solidFill>
          <a:latin typeface="Segoe"/>
          <a:ea typeface="Segoe"/>
          <a:cs typeface="Segoe"/>
        </a:defRPr>
      </a:lvl2pPr>
      <a:lvl3pPr marL="893763" indent="-266700" algn="l" defTabSz="457200" rtl="0" eaLnBrk="0" fontAlgn="base" hangingPunct="0">
        <a:spcBef>
          <a:spcPct val="20000"/>
        </a:spcBef>
        <a:spcAft>
          <a:spcPct val="0"/>
        </a:spcAft>
        <a:buFont typeface="Arial" charset="0"/>
        <a:buChar char="•"/>
        <a:defRPr sz="2400" kern="1200">
          <a:solidFill>
            <a:schemeClr val="tx1"/>
          </a:solidFill>
          <a:latin typeface="Segoe"/>
          <a:ea typeface="Segoe"/>
          <a:cs typeface="Segoe"/>
        </a:defRPr>
      </a:lvl3pPr>
      <a:lvl4pPr marL="1168400" indent="-274638" algn="l" defTabSz="457200" rtl="0" eaLnBrk="0" fontAlgn="base" hangingPunct="0">
        <a:spcBef>
          <a:spcPct val="20000"/>
        </a:spcBef>
        <a:spcAft>
          <a:spcPct val="0"/>
        </a:spcAft>
        <a:buFont typeface="Arial" charset="0"/>
        <a:buChar char="–"/>
        <a:defRPr sz="2000" kern="1200">
          <a:solidFill>
            <a:schemeClr val="tx1"/>
          </a:solidFill>
          <a:latin typeface="Segoe"/>
          <a:ea typeface="Segoe"/>
          <a:cs typeface="Segoe"/>
        </a:defRPr>
      </a:lvl4pPr>
      <a:lvl5pPr marL="1435100" indent="-266700" algn="l" defTabSz="457200" rtl="0" eaLnBrk="0" fontAlgn="base" hangingPunct="0">
        <a:spcBef>
          <a:spcPct val="20000"/>
        </a:spcBef>
        <a:spcAft>
          <a:spcPct val="0"/>
        </a:spcAft>
        <a:buFont typeface="Arial" charset="0"/>
        <a:buChar char="»"/>
        <a:defRPr sz="2000" kern="1200">
          <a:solidFill>
            <a:schemeClr val="tx1"/>
          </a:solidFill>
          <a:latin typeface="Segoe"/>
          <a:ea typeface="Segoe"/>
          <a:cs typeface="Sego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800100" y="447675"/>
            <a:ext cx="8012113"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AU" smtClean="0"/>
              <a:t>Click to edit Master title style</a:t>
            </a:r>
            <a:endParaRPr lang="en-US" smtClean="0"/>
          </a:p>
        </p:txBody>
      </p:sp>
      <p:sp>
        <p:nvSpPr>
          <p:cNvPr id="13315" name="Text Placeholder 2"/>
          <p:cNvSpPr>
            <a:spLocks noGrp="1"/>
          </p:cNvSpPr>
          <p:nvPr>
            <p:ph type="body" idx="1"/>
          </p:nvPr>
        </p:nvSpPr>
        <p:spPr bwMode="auto">
          <a:xfrm>
            <a:off x="800100" y="1717675"/>
            <a:ext cx="8012113" cy="4048125"/>
          </a:xfrm>
          <a:prstGeom prst="rect">
            <a:avLst/>
          </a:prstGeom>
          <a:noFill/>
          <a:ln w="9525">
            <a:noFill/>
            <a:miter lim="800000"/>
            <a:headEnd/>
            <a:tailEnd/>
          </a:ln>
        </p:spPr>
        <p:txBody>
          <a:bodyPr vert="horz" wrap="square" lIns="720000" tIns="0" rIns="0" bIns="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smtClean="0"/>
          </a:p>
        </p:txBody>
      </p:sp>
      <p:sp>
        <p:nvSpPr>
          <p:cNvPr id="4" name="Date Placeholder 3"/>
          <p:cNvSpPr>
            <a:spLocks noGrp="1"/>
          </p:cNvSpPr>
          <p:nvPr>
            <p:ph type="dt" sz="half" idx="2"/>
          </p:nvPr>
        </p:nvSpPr>
        <p:spPr>
          <a:xfrm>
            <a:off x="457200" y="6097588"/>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D8778248-3AA1-4F45-ABD6-1611629FC3EF}" type="datetimeFigureOut">
              <a:rPr lang="en-US"/>
              <a:pPr>
                <a:defRPr/>
              </a:pPr>
              <a:t>8/16/2013</a:t>
            </a:fld>
            <a:endParaRPr lang="en-US" dirty="0"/>
          </a:p>
        </p:txBody>
      </p:sp>
      <p:sp>
        <p:nvSpPr>
          <p:cNvPr id="5" name="Footer Placeholder 4"/>
          <p:cNvSpPr>
            <a:spLocks noGrp="1"/>
          </p:cNvSpPr>
          <p:nvPr>
            <p:ph type="ftr" sz="quarter" idx="3"/>
          </p:nvPr>
        </p:nvSpPr>
        <p:spPr>
          <a:xfrm>
            <a:off x="3124200" y="6097588"/>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097588"/>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AAF9350E-C8F4-42BC-9DBA-83592E3E5C71}" type="slidenum">
              <a:rPr lang="en-US"/>
              <a:pPr>
                <a:defRPr/>
              </a:pPr>
              <a:t>‹#›</a:t>
            </a:fld>
            <a:endParaRPr lang="en-US"/>
          </a:p>
        </p:txBody>
      </p:sp>
      <p:pic>
        <p:nvPicPr>
          <p:cNvPr id="13319" name="Picture 7"/>
          <p:cNvPicPr>
            <a:picLocks noChangeAspect="1"/>
          </p:cNvPicPr>
          <p:nvPr/>
        </p:nvPicPr>
        <p:blipFill>
          <a:blip r:embed="rId4"/>
          <a:srcRect/>
          <a:stretch>
            <a:fillRect/>
          </a:stretch>
        </p:blipFill>
        <p:spPr bwMode="auto">
          <a:xfrm>
            <a:off x="6934200" y="5765800"/>
            <a:ext cx="2209800" cy="1092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9" r:id="rId1"/>
    <p:sldLayoutId id="2147483670" r:id="rId2"/>
  </p:sldLayoutIdLst>
  <p:txStyles>
    <p:titleStyle>
      <a:lvl1pPr algn="l" defTabSz="457200" rtl="0" eaLnBrk="0" fontAlgn="base" hangingPunct="0">
        <a:spcBef>
          <a:spcPct val="0"/>
        </a:spcBef>
        <a:spcAft>
          <a:spcPct val="0"/>
        </a:spcAft>
        <a:defRPr sz="3600" b="1" kern="1200">
          <a:solidFill>
            <a:schemeClr val="tx2"/>
          </a:solidFill>
          <a:latin typeface="Segoe"/>
          <a:ea typeface="Segoe"/>
          <a:cs typeface="Segoe"/>
        </a:defRPr>
      </a:lvl1pPr>
      <a:lvl2pPr algn="l" defTabSz="457200" rtl="0" eaLnBrk="0" fontAlgn="base" hangingPunct="0">
        <a:spcBef>
          <a:spcPct val="0"/>
        </a:spcBef>
        <a:spcAft>
          <a:spcPct val="0"/>
        </a:spcAft>
        <a:defRPr sz="3600" b="1">
          <a:solidFill>
            <a:schemeClr val="tx2"/>
          </a:solidFill>
          <a:latin typeface="Segoe"/>
          <a:ea typeface="Segoe"/>
          <a:cs typeface="Segoe"/>
        </a:defRPr>
      </a:lvl2pPr>
      <a:lvl3pPr algn="l" defTabSz="457200" rtl="0" eaLnBrk="0" fontAlgn="base" hangingPunct="0">
        <a:spcBef>
          <a:spcPct val="0"/>
        </a:spcBef>
        <a:spcAft>
          <a:spcPct val="0"/>
        </a:spcAft>
        <a:defRPr sz="3600" b="1">
          <a:solidFill>
            <a:schemeClr val="tx2"/>
          </a:solidFill>
          <a:latin typeface="Segoe"/>
          <a:ea typeface="Segoe"/>
          <a:cs typeface="Segoe"/>
        </a:defRPr>
      </a:lvl3pPr>
      <a:lvl4pPr algn="l" defTabSz="457200" rtl="0" eaLnBrk="0" fontAlgn="base" hangingPunct="0">
        <a:spcBef>
          <a:spcPct val="0"/>
        </a:spcBef>
        <a:spcAft>
          <a:spcPct val="0"/>
        </a:spcAft>
        <a:defRPr sz="3600" b="1">
          <a:solidFill>
            <a:schemeClr val="tx2"/>
          </a:solidFill>
          <a:latin typeface="Segoe"/>
          <a:ea typeface="Segoe"/>
          <a:cs typeface="Segoe"/>
        </a:defRPr>
      </a:lvl4pPr>
      <a:lvl5pPr algn="l" defTabSz="457200" rtl="0" eaLnBrk="0" fontAlgn="base" hangingPunct="0">
        <a:spcBef>
          <a:spcPct val="0"/>
        </a:spcBef>
        <a:spcAft>
          <a:spcPct val="0"/>
        </a:spcAft>
        <a:defRPr sz="3600" b="1">
          <a:solidFill>
            <a:schemeClr val="tx2"/>
          </a:solidFill>
          <a:latin typeface="Segoe"/>
          <a:ea typeface="Segoe"/>
          <a:cs typeface="Segoe"/>
        </a:defRPr>
      </a:lvl5pPr>
      <a:lvl6pPr marL="457200" algn="l" defTabSz="457200" rtl="0" fontAlgn="base">
        <a:spcBef>
          <a:spcPct val="0"/>
        </a:spcBef>
        <a:spcAft>
          <a:spcPct val="0"/>
        </a:spcAft>
        <a:defRPr sz="3600" b="1">
          <a:solidFill>
            <a:schemeClr val="tx2"/>
          </a:solidFill>
          <a:latin typeface="Segoe"/>
          <a:ea typeface="Segoe"/>
          <a:cs typeface="Segoe"/>
        </a:defRPr>
      </a:lvl6pPr>
      <a:lvl7pPr marL="914400" algn="l" defTabSz="457200" rtl="0" fontAlgn="base">
        <a:spcBef>
          <a:spcPct val="0"/>
        </a:spcBef>
        <a:spcAft>
          <a:spcPct val="0"/>
        </a:spcAft>
        <a:defRPr sz="3600" b="1">
          <a:solidFill>
            <a:schemeClr val="tx2"/>
          </a:solidFill>
          <a:latin typeface="Segoe"/>
          <a:ea typeface="Segoe"/>
          <a:cs typeface="Segoe"/>
        </a:defRPr>
      </a:lvl7pPr>
      <a:lvl8pPr marL="1371600" algn="l" defTabSz="457200" rtl="0" fontAlgn="base">
        <a:spcBef>
          <a:spcPct val="0"/>
        </a:spcBef>
        <a:spcAft>
          <a:spcPct val="0"/>
        </a:spcAft>
        <a:defRPr sz="3600" b="1">
          <a:solidFill>
            <a:schemeClr val="tx2"/>
          </a:solidFill>
          <a:latin typeface="Segoe"/>
          <a:ea typeface="Segoe"/>
          <a:cs typeface="Segoe"/>
        </a:defRPr>
      </a:lvl8pPr>
      <a:lvl9pPr marL="1828800" algn="l" defTabSz="457200" rtl="0" fontAlgn="base">
        <a:spcBef>
          <a:spcPct val="0"/>
        </a:spcBef>
        <a:spcAft>
          <a:spcPct val="0"/>
        </a:spcAft>
        <a:defRPr sz="3600" b="1">
          <a:solidFill>
            <a:schemeClr val="tx2"/>
          </a:solidFill>
          <a:latin typeface="Segoe"/>
          <a:ea typeface="Segoe"/>
          <a:cs typeface="Segoe"/>
        </a:defRPr>
      </a:lvl9pPr>
    </p:titleStyle>
    <p:bodyStyle>
      <a:lvl1pPr marL="342900" indent="-342900" algn="l" defTabSz="457200" rtl="0" eaLnBrk="0" fontAlgn="base" hangingPunct="0">
        <a:spcBef>
          <a:spcPct val="20000"/>
        </a:spcBef>
        <a:spcAft>
          <a:spcPct val="0"/>
        </a:spcAft>
        <a:buFont typeface="Arial" charset="0"/>
        <a:buChar char="•"/>
        <a:defRPr sz="2400" kern="1200">
          <a:solidFill>
            <a:schemeClr val="tx1"/>
          </a:solidFill>
          <a:latin typeface="Segoe"/>
          <a:ea typeface="Segoe"/>
          <a:cs typeface="Segoe"/>
        </a:defRPr>
      </a:lvl1pPr>
      <a:lvl2pPr marL="627063" indent="-266700" algn="l" defTabSz="457200" rtl="0" eaLnBrk="0" fontAlgn="base" hangingPunct="0">
        <a:spcBef>
          <a:spcPct val="20000"/>
        </a:spcBef>
        <a:spcAft>
          <a:spcPct val="0"/>
        </a:spcAft>
        <a:buFont typeface="Arial" charset="0"/>
        <a:buChar char="–"/>
        <a:defRPr sz="2400" kern="1200">
          <a:solidFill>
            <a:schemeClr val="tx1"/>
          </a:solidFill>
          <a:latin typeface="Segoe"/>
          <a:ea typeface="Segoe"/>
          <a:cs typeface="Segoe"/>
        </a:defRPr>
      </a:lvl2pPr>
      <a:lvl3pPr marL="893763" indent="-266700" algn="l" defTabSz="457200" rtl="0" eaLnBrk="0" fontAlgn="base" hangingPunct="0">
        <a:spcBef>
          <a:spcPct val="20000"/>
        </a:spcBef>
        <a:spcAft>
          <a:spcPct val="0"/>
        </a:spcAft>
        <a:buFont typeface="Arial" charset="0"/>
        <a:buChar char="•"/>
        <a:defRPr sz="2400" kern="1200">
          <a:solidFill>
            <a:schemeClr val="tx1"/>
          </a:solidFill>
          <a:latin typeface="Segoe"/>
          <a:ea typeface="Segoe"/>
          <a:cs typeface="Segoe"/>
        </a:defRPr>
      </a:lvl3pPr>
      <a:lvl4pPr marL="1168400" indent="-274638" algn="l" defTabSz="457200" rtl="0" eaLnBrk="0" fontAlgn="base" hangingPunct="0">
        <a:spcBef>
          <a:spcPct val="20000"/>
        </a:spcBef>
        <a:spcAft>
          <a:spcPct val="0"/>
        </a:spcAft>
        <a:buFont typeface="Arial" charset="0"/>
        <a:buChar char="–"/>
        <a:defRPr sz="2000" kern="1200">
          <a:solidFill>
            <a:schemeClr val="tx1"/>
          </a:solidFill>
          <a:latin typeface="Segoe"/>
          <a:ea typeface="Segoe"/>
          <a:cs typeface="Segoe"/>
        </a:defRPr>
      </a:lvl4pPr>
      <a:lvl5pPr marL="1435100" indent="-266700" algn="l" defTabSz="457200" rtl="0" eaLnBrk="0" fontAlgn="base" hangingPunct="0">
        <a:spcBef>
          <a:spcPct val="20000"/>
        </a:spcBef>
        <a:spcAft>
          <a:spcPct val="0"/>
        </a:spcAft>
        <a:buFont typeface="Arial" charset="0"/>
        <a:buChar char="»"/>
        <a:defRPr sz="2000" kern="1200">
          <a:solidFill>
            <a:schemeClr val="tx1"/>
          </a:solidFill>
          <a:latin typeface="Segoe"/>
          <a:ea typeface="Segoe"/>
          <a:cs typeface="Sego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5334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33" name="Picture 9"/>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5889625"/>
            <a:ext cx="9144000" cy="96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89785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wmf"/><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image" Target="../media/image17.emf"/><Relationship Id="rId5" Type="http://schemas.openxmlformats.org/officeDocument/2006/relationships/oleObject" Target="../embeddings/Microsoft_Word_97_-_2003_Document1.doc"/><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vmlDrawing" Target="../drawings/vmlDrawing2.vml"/><Relationship Id="rId6" Type="http://schemas.openxmlformats.org/officeDocument/2006/relationships/image" Target="../media/image18.wmf"/><Relationship Id="rId5" Type="http://schemas.openxmlformats.org/officeDocument/2006/relationships/oleObject" Target="../embeddings/Microsoft_Word_97_-_2003_Document2.doc"/><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vmlDrawing" Target="../drawings/vmlDrawing3.vml"/><Relationship Id="rId6" Type="http://schemas.openxmlformats.org/officeDocument/2006/relationships/image" Target="../media/image19.wmf"/><Relationship Id="rId5" Type="http://schemas.openxmlformats.org/officeDocument/2006/relationships/oleObject" Target="../embeddings/Microsoft_Word_97_-_2003_Document3.doc"/><Relationship Id="rId4" Type="http://schemas.openxmlformats.org/officeDocument/2006/relationships/oleObject" Target="../embeddings/oleObject3.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vmlDrawing" Target="../drawings/vmlDrawing4.vml"/><Relationship Id="rId6" Type="http://schemas.openxmlformats.org/officeDocument/2006/relationships/image" Target="../media/image20.wmf"/><Relationship Id="rId5" Type="http://schemas.openxmlformats.org/officeDocument/2006/relationships/oleObject" Target="../embeddings/Microsoft_Word_97_-_2003_Document4.doc"/><Relationship Id="rId4" Type="http://schemas.openxmlformats.org/officeDocument/2006/relationships/oleObject" Target="../embeddings/oleObject4.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vmlDrawing" Target="../drawings/vmlDrawing5.vml"/><Relationship Id="rId6" Type="http://schemas.openxmlformats.org/officeDocument/2006/relationships/image" Target="../media/image21.wmf"/><Relationship Id="rId5" Type="http://schemas.openxmlformats.org/officeDocument/2006/relationships/oleObject" Target="../embeddings/Microsoft_Word_97_-_2003_Document5.doc"/><Relationship Id="rId4" Type="http://schemas.openxmlformats.org/officeDocument/2006/relationships/oleObject" Target="../embeddings/oleObject5.bin"/></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1.emf"/></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2.emf"/></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4"/>
          <p:cNvSpPr>
            <a:spLocks noChangeArrowheads="1"/>
          </p:cNvSpPr>
          <p:nvPr/>
        </p:nvSpPr>
        <p:spPr bwMode="auto">
          <a:xfrm>
            <a:off x="-3175" y="2781300"/>
            <a:ext cx="176213"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5770" tIns="47886" rIns="95770" bIns="47886" anchor="ctr">
            <a:spAutoFit/>
          </a:bodyPr>
          <a:lstStyle>
            <a:lvl1pPr defTabSz="957263">
              <a:defRPr>
                <a:solidFill>
                  <a:schemeClr val="tx1"/>
                </a:solidFill>
                <a:latin typeface="Arial" pitchFamily="34" charset="0"/>
              </a:defRPr>
            </a:lvl1pPr>
            <a:lvl2pPr marL="777875" indent="-298450" defTabSz="957263">
              <a:defRPr>
                <a:solidFill>
                  <a:schemeClr val="tx1"/>
                </a:solidFill>
                <a:latin typeface="Arial" pitchFamily="34" charset="0"/>
              </a:defRPr>
            </a:lvl2pPr>
            <a:lvl3pPr marL="1196975" indent="-239713" defTabSz="957263">
              <a:defRPr>
                <a:solidFill>
                  <a:schemeClr val="tx1"/>
                </a:solidFill>
                <a:latin typeface="Arial" pitchFamily="34" charset="0"/>
              </a:defRPr>
            </a:lvl3pPr>
            <a:lvl4pPr marL="1676400" indent="-239713" defTabSz="957263">
              <a:defRPr>
                <a:solidFill>
                  <a:schemeClr val="tx1"/>
                </a:solidFill>
                <a:latin typeface="Arial" pitchFamily="34" charset="0"/>
              </a:defRPr>
            </a:lvl4pPr>
            <a:lvl5pPr marL="2154238" indent="-238125" defTabSz="957263">
              <a:defRPr>
                <a:solidFill>
                  <a:schemeClr val="tx1"/>
                </a:solidFill>
                <a:latin typeface="Arial" pitchFamily="34" charset="0"/>
              </a:defRPr>
            </a:lvl5pPr>
            <a:lvl6pPr marL="2611438" indent="-238125" defTabSz="957263" fontAlgn="base">
              <a:spcBef>
                <a:spcPct val="0"/>
              </a:spcBef>
              <a:spcAft>
                <a:spcPct val="0"/>
              </a:spcAft>
              <a:defRPr>
                <a:solidFill>
                  <a:schemeClr val="tx1"/>
                </a:solidFill>
                <a:latin typeface="Arial" pitchFamily="34" charset="0"/>
              </a:defRPr>
            </a:lvl6pPr>
            <a:lvl7pPr marL="3068638" indent="-238125" defTabSz="957263" fontAlgn="base">
              <a:spcBef>
                <a:spcPct val="0"/>
              </a:spcBef>
              <a:spcAft>
                <a:spcPct val="0"/>
              </a:spcAft>
              <a:defRPr>
                <a:solidFill>
                  <a:schemeClr val="tx1"/>
                </a:solidFill>
                <a:latin typeface="Arial" pitchFamily="34" charset="0"/>
              </a:defRPr>
            </a:lvl7pPr>
            <a:lvl8pPr marL="3525838" indent="-238125" defTabSz="957263" fontAlgn="base">
              <a:spcBef>
                <a:spcPct val="0"/>
              </a:spcBef>
              <a:spcAft>
                <a:spcPct val="0"/>
              </a:spcAft>
              <a:defRPr>
                <a:solidFill>
                  <a:schemeClr val="tx1"/>
                </a:solidFill>
                <a:latin typeface="Arial" pitchFamily="34" charset="0"/>
              </a:defRPr>
            </a:lvl8pPr>
            <a:lvl9pPr marL="3983038" indent="-238125" defTabSz="957263" fontAlgn="base">
              <a:spcBef>
                <a:spcPct val="0"/>
              </a:spcBef>
              <a:spcAft>
                <a:spcPct val="0"/>
              </a:spcAft>
              <a:defRPr>
                <a:solidFill>
                  <a:schemeClr val="tx1"/>
                </a:solidFill>
                <a:latin typeface="Arial" pitchFamily="34" charset="0"/>
              </a:defRPr>
            </a:lvl9pPr>
          </a:lstStyle>
          <a:p>
            <a:endParaRPr lang="en-NZ" altLang="en-US" sz="1900" smtClean="0">
              <a:solidFill>
                <a:srgbClr val="000000"/>
              </a:solidFill>
            </a:endParaRPr>
          </a:p>
        </p:txBody>
      </p:sp>
      <p:sp>
        <p:nvSpPr>
          <p:cNvPr id="9219" name="Rectangle 103"/>
          <p:cNvSpPr>
            <a:spLocks noChangeArrowheads="1"/>
          </p:cNvSpPr>
          <p:nvPr/>
        </p:nvSpPr>
        <p:spPr bwMode="auto">
          <a:xfrm>
            <a:off x="-3175" y="2781300"/>
            <a:ext cx="176213"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5770" tIns="47886" rIns="95770" bIns="47886" anchor="ctr">
            <a:spAutoFit/>
          </a:bodyPr>
          <a:lstStyle>
            <a:lvl1pPr defTabSz="957263">
              <a:defRPr>
                <a:solidFill>
                  <a:schemeClr val="tx1"/>
                </a:solidFill>
                <a:latin typeface="Arial" pitchFamily="34" charset="0"/>
              </a:defRPr>
            </a:lvl1pPr>
            <a:lvl2pPr marL="777875" indent="-298450" defTabSz="957263">
              <a:defRPr>
                <a:solidFill>
                  <a:schemeClr val="tx1"/>
                </a:solidFill>
                <a:latin typeface="Arial" pitchFamily="34" charset="0"/>
              </a:defRPr>
            </a:lvl2pPr>
            <a:lvl3pPr marL="1196975" indent="-239713" defTabSz="957263">
              <a:defRPr>
                <a:solidFill>
                  <a:schemeClr val="tx1"/>
                </a:solidFill>
                <a:latin typeface="Arial" pitchFamily="34" charset="0"/>
              </a:defRPr>
            </a:lvl3pPr>
            <a:lvl4pPr marL="1676400" indent="-239713" defTabSz="957263">
              <a:defRPr>
                <a:solidFill>
                  <a:schemeClr val="tx1"/>
                </a:solidFill>
                <a:latin typeface="Arial" pitchFamily="34" charset="0"/>
              </a:defRPr>
            </a:lvl4pPr>
            <a:lvl5pPr marL="2154238" indent="-238125" defTabSz="957263">
              <a:defRPr>
                <a:solidFill>
                  <a:schemeClr val="tx1"/>
                </a:solidFill>
                <a:latin typeface="Arial" pitchFamily="34" charset="0"/>
              </a:defRPr>
            </a:lvl5pPr>
            <a:lvl6pPr marL="2611438" indent="-238125" defTabSz="957263" fontAlgn="base">
              <a:spcBef>
                <a:spcPct val="0"/>
              </a:spcBef>
              <a:spcAft>
                <a:spcPct val="0"/>
              </a:spcAft>
              <a:defRPr>
                <a:solidFill>
                  <a:schemeClr val="tx1"/>
                </a:solidFill>
                <a:latin typeface="Arial" pitchFamily="34" charset="0"/>
              </a:defRPr>
            </a:lvl6pPr>
            <a:lvl7pPr marL="3068638" indent="-238125" defTabSz="957263" fontAlgn="base">
              <a:spcBef>
                <a:spcPct val="0"/>
              </a:spcBef>
              <a:spcAft>
                <a:spcPct val="0"/>
              </a:spcAft>
              <a:defRPr>
                <a:solidFill>
                  <a:schemeClr val="tx1"/>
                </a:solidFill>
                <a:latin typeface="Arial" pitchFamily="34" charset="0"/>
              </a:defRPr>
            </a:lvl7pPr>
            <a:lvl8pPr marL="3525838" indent="-238125" defTabSz="957263" fontAlgn="base">
              <a:spcBef>
                <a:spcPct val="0"/>
              </a:spcBef>
              <a:spcAft>
                <a:spcPct val="0"/>
              </a:spcAft>
              <a:defRPr>
                <a:solidFill>
                  <a:schemeClr val="tx1"/>
                </a:solidFill>
                <a:latin typeface="Arial" pitchFamily="34" charset="0"/>
              </a:defRPr>
            </a:lvl8pPr>
            <a:lvl9pPr marL="3983038" indent="-238125" defTabSz="957263" fontAlgn="base">
              <a:spcBef>
                <a:spcPct val="0"/>
              </a:spcBef>
              <a:spcAft>
                <a:spcPct val="0"/>
              </a:spcAft>
              <a:defRPr>
                <a:solidFill>
                  <a:schemeClr val="tx1"/>
                </a:solidFill>
                <a:latin typeface="Arial" pitchFamily="34" charset="0"/>
              </a:defRPr>
            </a:lvl9pPr>
          </a:lstStyle>
          <a:p>
            <a:endParaRPr lang="en-NZ" altLang="en-US" sz="1900" smtClean="0">
              <a:solidFill>
                <a:srgbClr val="000000"/>
              </a:solidFill>
            </a:endParaRPr>
          </a:p>
        </p:txBody>
      </p:sp>
      <p:sp>
        <p:nvSpPr>
          <p:cNvPr id="9221" name="Rectangle 293"/>
          <p:cNvSpPr>
            <a:spLocks noChangeArrowheads="1"/>
          </p:cNvSpPr>
          <p:nvPr/>
        </p:nvSpPr>
        <p:spPr bwMode="auto">
          <a:xfrm>
            <a:off x="3200400" y="1143000"/>
            <a:ext cx="5503863"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70" tIns="47886" rIns="95770" bIns="47886"/>
          <a:lstStyle>
            <a:lvl1pPr defTabSz="957263">
              <a:defRPr>
                <a:solidFill>
                  <a:schemeClr val="tx1"/>
                </a:solidFill>
                <a:latin typeface="Arial" pitchFamily="34" charset="0"/>
              </a:defRPr>
            </a:lvl1pPr>
            <a:lvl2pPr marL="777875" indent="-298450" defTabSz="957263">
              <a:defRPr>
                <a:solidFill>
                  <a:schemeClr val="tx1"/>
                </a:solidFill>
                <a:latin typeface="Arial" pitchFamily="34" charset="0"/>
              </a:defRPr>
            </a:lvl2pPr>
            <a:lvl3pPr marL="1196975" indent="-239713" defTabSz="957263">
              <a:defRPr>
                <a:solidFill>
                  <a:schemeClr val="tx1"/>
                </a:solidFill>
                <a:latin typeface="Arial" pitchFamily="34" charset="0"/>
              </a:defRPr>
            </a:lvl3pPr>
            <a:lvl4pPr marL="1676400" indent="-239713" defTabSz="957263">
              <a:defRPr>
                <a:solidFill>
                  <a:schemeClr val="tx1"/>
                </a:solidFill>
                <a:latin typeface="Arial" pitchFamily="34" charset="0"/>
              </a:defRPr>
            </a:lvl4pPr>
            <a:lvl5pPr marL="2154238" indent="-238125" defTabSz="957263">
              <a:defRPr>
                <a:solidFill>
                  <a:schemeClr val="tx1"/>
                </a:solidFill>
                <a:latin typeface="Arial" pitchFamily="34" charset="0"/>
              </a:defRPr>
            </a:lvl5pPr>
            <a:lvl6pPr marL="2611438" indent="-238125" defTabSz="957263" fontAlgn="base">
              <a:spcBef>
                <a:spcPct val="0"/>
              </a:spcBef>
              <a:spcAft>
                <a:spcPct val="0"/>
              </a:spcAft>
              <a:defRPr>
                <a:solidFill>
                  <a:schemeClr val="tx1"/>
                </a:solidFill>
                <a:latin typeface="Arial" pitchFamily="34" charset="0"/>
              </a:defRPr>
            </a:lvl6pPr>
            <a:lvl7pPr marL="3068638" indent="-238125" defTabSz="957263" fontAlgn="base">
              <a:spcBef>
                <a:spcPct val="0"/>
              </a:spcBef>
              <a:spcAft>
                <a:spcPct val="0"/>
              </a:spcAft>
              <a:defRPr>
                <a:solidFill>
                  <a:schemeClr val="tx1"/>
                </a:solidFill>
                <a:latin typeface="Arial" pitchFamily="34" charset="0"/>
              </a:defRPr>
            </a:lvl7pPr>
            <a:lvl8pPr marL="3525838" indent="-238125" defTabSz="957263" fontAlgn="base">
              <a:spcBef>
                <a:spcPct val="0"/>
              </a:spcBef>
              <a:spcAft>
                <a:spcPct val="0"/>
              </a:spcAft>
              <a:defRPr>
                <a:solidFill>
                  <a:schemeClr val="tx1"/>
                </a:solidFill>
                <a:latin typeface="Arial" pitchFamily="34" charset="0"/>
              </a:defRPr>
            </a:lvl8pPr>
            <a:lvl9pPr marL="3983038" indent="-238125" defTabSz="957263" fontAlgn="base">
              <a:spcBef>
                <a:spcPct val="0"/>
              </a:spcBef>
              <a:spcAft>
                <a:spcPct val="0"/>
              </a:spcAft>
              <a:defRPr>
                <a:solidFill>
                  <a:schemeClr val="tx1"/>
                </a:solidFill>
                <a:latin typeface="Arial" pitchFamily="34" charset="0"/>
              </a:defRPr>
            </a:lvl9pPr>
          </a:lstStyle>
          <a:p>
            <a:pPr>
              <a:spcBef>
                <a:spcPct val="20000"/>
              </a:spcBef>
            </a:pPr>
            <a:r>
              <a:rPr lang="en-NZ" altLang="en-US" sz="3400" smtClean="0">
                <a:solidFill>
                  <a:srgbClr val="000000"/>
                </a:solidFill>
              </a:rPr>
              <a:t>Dr Russell Wills</a:t>
            </a:r>
            <a:endParaRPr lang="en-US" altLang="en-US" sz="3400" smtClean="0">
              <a:solidFill>
                <a:srgbClr val="000000"/>
              </a:solidFill>
            </a:endParaRPr>
          </a:p>
          <a:p>
            <a:pPr>
              <a:spcBef>
                <a:spcPct val="20000"/>
              </a:spcBef>
            </a:pPr>
            <a:r>
              <a:rPr lang="en-NZ" altLang="en-US" sz="1900" smtClean="0">
                <a:solidFill>
                  <a:srgbClr val="000000"/>
                </a:solidFill>
              </a:rPr>
              <a:t>Commissioner for Children</a:t>
            </a:r>
          </a:p>
          <a:p>
            <a:pPr>
              <a:spcBef>
                <a:spcPct val="20000"/>
              </a:spcBef>
            </a:pPr>
            <a:r>
              <a:rPr lang="en-NZ" altLang="en-US" sz="1900" smtClean="0">
                <a:solidFill>
                  <a:srgbClr val="000000"/>
                </a:solidFill>
              </a:rPr>
              <a:t>Hastings</a:t>
            </a:r>
          </a:p>
        </p:txBody>
      </p:sp>
      <p:pic>
        <p:nvPicPr>
          <p:cNvPr id="9240" name="Picture 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143000"/>
            <a:ext cx="1846263"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41" name="Picture 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343400"/>
            <a:ext cx="80772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91764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p:cNvSpPr>
          <p:nvPr>
            <p:ph type="title"/>
          </p:nvPr>
        </p:nvSpPr>
        <p:spPr/>
        <p:txBody>
          <a:bodyPr/>
          <a:lstStyle/>
          <a:p>
            <a:pPr eaLnBrk="1" hangingPunct="1"/>
            <a:r>
              <a:rPr lang="en-US" sz="3200" smtClean="0"/>
              <a:t>Serious behaviour difficulties</a:t>
            </a:r>
            <a:endParaRPr lang="en-GB" sz="3200" smtClean="0"/>
          </a:p>
        </p:txBody>
      </p:sp>
      <p:sp>
        <p:nvSpPr>
          <p:cNvPr id="38914" name="Rectangle 3"/>
          <p:cNvSpPr>
            <a:spLocks noGrp="1"/>
          </p:cNvSpPr>
          <p:nvPr>
            <p:ph type="body" idx="1"/>
          </p:nvPr>
        </p:nvSpPr>
        <p:spPr>
          <a:xfrm>
            <a:off x="0" y="1590675"/>
            <a:ext cx="8183563" cy="4048125"/>
          </a:xfrm>
        </p:spPr>
        <p:txBody>
          <a:bodyPr/>
          <a:lstStyle/>
          <a:p>
            <a:pPr eaLnBrk="1" hangingPunct="1"/>
            <a:r>
              <a:rPr lang="en-US" sz="2000" smtClean="0"/>
              <a:t>Population surveys (psychiatry) Boys 6-16%, Girls 2-9% </a:t>
            </a:r>
          </a:p>
          <a:p>
            <a:pPr eaLnBrk="1" hangingPunct="1"/>
            <a:r>
              <a:rPr lang="en-US" sz="2000" smtClean="0"/>
              <a:t>NZ “serious behaviour difficulties” (%) Church (1996), Bretherton (1997, 2000)</a:t>
            </a:r>
          </a:p>
          <a:p>
            <a:pPr eaLnBrk="1" hangingPunct="1"/>
            <a:r>
              <a:rPr lang="en-US" sz="2000" smtClean="0"/>
              <a:t>Canterbury survey 1996 N=173 schools</a:t>
            </a:r>
          </a:p>
          <a:p>
            <a:pPr lvl="1" eaLnBrk="1" hangingPunct="1"/>
            <a:r>
              <a:rPr lang="en-US" sz="2000" smtClean="0"/>
              <a:t>Decile 1 10.8% SBP -&gt; Decile 10 1.3%</a:t>
            </a:r>
            <a:endParaRPr lang="en-US" smtClean="0"/>
          </a:p>
        </p:txBody>
      </p:sp>
      <p:graphicFrame>
        <p:nvGraphicFramePr>
          <p:cNvPr id="41988" name="Group 4"/>
          <p:cNvGraphicFramePr>
            <a:graphicFrameLocks noGrp="1"/>
          </p:cNvGraphicFramePr>
          <p:nvPr/>
        </p:nvGraphicFramePr>
        <p:xfrm>
          <a:off x="219075" y="3314700"/>
          <a:ext cx="6924675" cy="3235327"/>
        </p:xfrm>
        <a:graphic>
          <a:graphicData uri="http://schemas.openxmlformats.org/drawingml/2006/table">
            <a:tbl>
              <a:tblPr/>
              <a:tblGrid>
                <a:gridCol w="1123950"/>
                <a:gridCol w="2338388"/>
                <a:gridCol w="1731962"/>
                <a:gridCol w="1730375"/>
              </a:tblGrid>
              <a:tr h="105886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400" b="1" i="0" u="none" strike="noStrike" cap="none" normalizeH="0" baseline="0" smtClean="0">
                          <a:ln>
                            <a:noFill/>
                          </a:ln>
                          <a:solidFill>
                            <a:schemeClr val="tx1"/>
                          </a:solidFill>
                          <a:effectLst/>
                          <a:latin typeface="Segoe"/>
                          <a:ea typeface="Segoe"/>
                          <a:cs typeface="Segoe"/>
                        </a:rPr>
                        <a:t>Year</a:t>
                      </a:r>
                      <a:endParaRPr kumimoji="0" lang="en-GB" sz="2400" b="1" i="0" u="none" strike="noStrike" cap="none" normalizeH="0" baseline="0" smtClean="0">
                        <a:ln>
                          <a:noFill/>
                        </a:ln>
                        <a:solidFill>
                          <a:schemeClr val="tx1"/>
                        </a:solidFill>
                        <a:effectLst/>
                        <a:latin typeface="Segoe"/>
                        <a:ea typeface="Segoe"/>
                        <a:cs typeface="Segoe"/>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400" b="1" i="0" u="none" strike="noStrike" cap="none" normalizeH="0" baseline="0" smtClean="0">
                          <a:ln>
                            <a:noFill/>
                          </a:ln>
                          <a:solidFill>
                            <a:schemeClr val="tx1"/>
                          </a:solidFill>
                          <a:effectLst/>
                          <a:latin typeface="Segoe"/>
                          <a:ea typeface="Segoe"/>
                          <a:cs typeface="Segoe"/>
                        </a:rPr>
                        <a:t>Canterbury 1996</a:t>
                      </a:r>
                      <a:endParaRPr kumimoji="0" lang="en-GB" sz="2400" b="1" i="0" u="none" strike="noStrike" cap="none" normalizeH="0" baseline="0" smtClean="0">
                        <a:ln>
                          <a:noFill/>
                        </a:ln>
                        <a:solidFill>
                          <a:schemeClr val="tx1"/>
                        </a:solidFill>
                        <a:effectLst/>
                        <a:latin typeface="Segoe"/>
                        <a:ea typeface="Segoe"/>
                        <a:cs typeface="Segoe"/>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400" b="1" i="0" u="none" strike="noStrike" cap="none" normalizeH="0" baseline="0" smtClean="0">
                          <a:ln>
                            <a:noFill/>
                          </a:ln>
                          <a:solidFill>
                            <a:schemeClr val="tx1"/>
                          </a:solidFill>
                          <a:effectLst/>
                          <a:latin typeface="Segoe"/>
                          <a:ea typeface="Segoe"/>
                          <a:cs typeface="Segoe"/>
                        </a:rPr>
                        <a:t>Otago 1997</a:t>
                      </a:r>
                      <a:endParaRPr kumimoji="0" lang="en-GB" sz="2400" b="1" i="0" u="none" strike="noStrike" cap="none" normalizeH="0" baseline="0" smtClean="0">
                        <a:ln>
                          <a:noFill/>
                        </a:ln>
                        <a:solidFill>
                          <a:schemeClr val="tx1"/>
                        </a:solidFill>
                        <a:effectLst/>
                        <a:latin typeface="Segoe"/>
                        <a:ea typeface="Segoe"/>
                        <a:cs typeface="Segoe"/>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400" b="1" i="0" u="none" strike="noStrike" cap="none" normalizeH="0" baseline="0" smtClean="0">
                          <a:ln>
                            <a:noFill/>
                          </a:ln>
                          <a:solidFill>
                            <a:schemeClr val="tx1"/>
                          </a:solidFill>
                          <a:effectLst/>
                          <a:latin typeface="Segoe"/>
                          <a:ea typeface="Segoe"/>
                          <a:cs typeface="Segoe"/>
                        </a:rPr>
                        <a:t>Otago 1999</a:t>
                      </a:r>
                      <a:endParaRPr kumimoji="0" lang="en-GB" sz="2400" b="1" i="0" u="none" strike="noStrike" cap="none" normalizeH="0" baseline="0" smtClean="0">
                        <a:ln>
                          <a:noFill/>
                        </a:ln>
                        <a:solidFill>
                          <a:schemeClr val="tx1"/>
                        </a:solidFill>
                        <a:effectLst/>
                        <a:latin typeface="Segoe"/>
                        <a:ea typeface="Segoe"/>
                        <a:cs typeface="Segoe"/>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54451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400" b="1" i="0" u="none" strike="noStrike" cap="none" normalizeH="0" baseline="0" smtClean="0">
                          <a:ln>
                            <a:noFill/>
                          </a:ln>
                          <a:solidFill>
                            <a:schemeClr val="tx1"/>
                          </a:solidFill>
                          <a:effectLst/>
                          <a:latin typeface="Segoe"/>
                          <a:ea typeface="Segoe"/>
                          <a:cs typeface="Segoe"/>
                        </a:rPr>
                        <a:t>1</a:t>
                      </a:r>
                      <a:endParaRPr kumimoji="0" lang="en-GB" sz="2400" b="1" i="0" u="none" strike="noStrike" cap="none" normalizeH="0" baseline="0" smtClean="0">
                        <a:ln>
                          <a:noFill/>
                        </a:ln>
                        <a:solidFill>
                          <a:schemeClr val="tx1"/>
                        </a:solidFill>
                        <a:effectLst/>
                        <a:latin typeface="Segoe"/>
                        <a:ea typeface="Segoe"/>
                        <a:cs typeface="Segoe"/>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Segoe"/>
                          <a:ea typeface="Segoe"/>
                          <a:cs typeface="Segoe"/>
                        </a:rPr>
                        <a:t>2.8</a:t>
                      </a:r>
                      <a:endParaRPr kumimoji="0" lang="en-GB" sz="2400" b="0" i="0" u="none" strike="noStrike" cap="none" normalizeH="0" baseline="0" smtClean="0">
                        <a:ln>
                          <a:noFill/>
                        </a:ln>
                        <a:solidFill>
                          <a:schemeClr val="tx1"/>
                        </a:solidFill>
                        <a:effectLst/>
                        <a:latin typeface="Segoe"/>
                        <a:ea typeface="Segoe"/>
                        <a:cs typeface="Segoe"/>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Segoe"/>
                          <a:ea typeface="Segoe"/>
                          <a:cs typeface="Segoe"/>
                        </a:rPr>
                        <a:t>4.5</a:t>
                      </a:r>
                      <a:endParaRPr kumimoji="0" lang="en-GB" sz="2400" b="0" i="0" u="none" strike="noStrike" cap="none" normalizeH="0" baseline="0" smtClean="0">
                        <a:ln>
                          <a:noFill/>
                        </a:ln>
                        <a:solidFill>
                          <a:schemeClr val="tx1"/>
                        </a:solidFill>
                        <a:effectLst/>
                        <a:latin typeface="Segoe"/>
                        <a:ea typeface="Segoe"/>
                        <a:cs typeface="Segoe"/>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Segoe"/>
                          <a:ea typeface="Segoe"/>
                          <a:cs typeface="Segoe"/>
                        </a:rPr>
                        <a:t>2.7</a:t>
                      </a:r>
                      <a:endParaRPr kumimoji="0" lang="en-GB" sz="2400" b="0" i="0" u="none" strike="noStrike" cap="none" normalizeH="0" baseline="0" smtClean="0">
                        <a:ln>
                          <a:noFill/>
                        </a:ln>
                        <a:solidFill>
                          <a:schemeClr val="tx1"/>
                        </a:solidFill>
                        <a:effectLst/>
                        <a:latin typeface="Segoe"/>
                        <a:ea typeface="Segoe"/>
                        <a:cs typeface="Segoe"/>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54451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400" b="1" i="0" u="none" strike="noStrike" cap="none" normalizeH="0" baseline="0" smtClean="0">
                          <a:ln>
                            <a:noFill/>
                          </a:ln>
                          <a:solidFill>
                            <a:schemeClr val="tx1"/>
                          </a:solidFill>
                          <a:effectLst/>
                          <a:latin typeface="Segoe"/>
                          <a:ea typeface="Segoe"/>
                          <a:cs typeface="Segoe"/>
                        </a:rPr>
                        <a:t>4</a:t>
                      </a:r>
                      <a:endParaRPr kumimoji="0" lang="en-GB" sz="2400" b="1" i="0" u="none" strike="noStrike" cap="none" normalizeH="0" baseline="0" smtClean="0">
                        <a:ln>
                          <a:noFill/>
                        </a:ln>
                        <a:solidFill>
                          <a:schemeClr val="tx1"/>
                        </a:solidFill>
                        <a:effectLst/>
                        <a:latin typeface="Segoe"/>
                        <a:ea typeface="Segoe"/>
                        <a:cs typeface="Segoe"/>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Segoe"/>
                          <a:ea typeface="Segoe"/>
                          <a:cs typeface="Segoe"/>
                        </a:rPr>
                        <a:t>4.4</a:t>
                      </a:r>
                      <a:endParaRPr kumimoji="0" lang="en-GB" sz="2400" b="0" i="0" u="none" strike="noStrike" cap="none" normalizeH="0" baseline="0" smtClean="0">
                        <a:ln>
                          <a:noFill/>
                        </a:ln>
                        <a:solidFill>
                          <a:schemeClr val="tx1"/>
                        </a:solidFill>
                        <a:effectLst/>
                        <a:latin typeface="Segoe"/>
                        <a:ea typeface="Segoe"/>
                        <a:cs typeface="Segoe"/>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Segoe"/>
                          <a:ea typeface="Segoe"/>
                          <a:cs typeface="Segoe"/>
                        </a:rPr>
                        <a:t>7.5</a:t>
                      </a:r>
                      <a:endParaRPr kumimoji="0" lang="en-GB" sz="2400" b="0" i="0" u="none" strike="noStrike" cap="none" normalizeH="0" baseline="0" smtClean="0">
                        <a:ln>
                          <a:noFill/>
                        </a:ln>
                        <a:solidFill>
                          <a:schemeClr val="tx1"/>
                        </a:solidFill>
                        <a:effectLst/>
                        <a:latin typeface="Segoe"/>
                        <a:ea typeface="Segoe"/>
                        <a:cs typeface="Segoe"/>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Segoe"/>
                          <a:ea typeface="Segoe"/>
                          <a:cs typeface="Segoe"/>
                        </a:rPr>
                        <a:t>6.0</a:t>
                      </a:r>
                      <a:endParaRPr kumimoji="0" lang="en-GB" sz="2400" b="0" i="0" u="none" strike="noStrike" cap="none" normalizeH="0" baseline="0" smtClean="0">
                        <a:ln>
                          <a:noFill/>
                        </a:ln>
                        <a:solidFill>
                          <a:schemeClr val="tx1"/>
                        </a:solidFill>
                        <a:effectLst/>
                        <a:latin typeface="Segoe"/>
                        <a:ea typeface="Segoe"/>
                        <a:cs typeface="Segoe"/>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542925">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400" b="1" i="0" u="none" strike="noStrike" cap="none" normalizeH="0" baseline="0" smtClean="0">
                          <a:ln>
                            <a:noFill/>
                          </a:ln>
                          <a:solidFill>
                            <a:schemeClr val="tx1"/>
                          </a:solidFill>
                          <a:effectLst/>
                          <a:latin typeface="Segoe"/>
                          <a:ea typeface="Segoe"/>
                          <a:cs typeface="Segoe"/>
                        </a:rPr>
                        <a:t>7</a:t>
                      </a:r>
                      <a:endParaRPr kumimoji="0" lang="en-GB" sz="2400" b="1" i="0" u="none" strike="noStrike" cap="none" normalizeH="0" baseline="0" smtClean="0">
                        <a:ln>
                          <a:noFill/>
                        </a:ln>
                        <a:solidFill>
                          <a:schemeClr val="tx1"/>
                        </a:solidFill>
                        <a:effectLst/>
                        <a:latin typeface="Segoe"/>
                        <a:ea typeface="Segoe"/>
                        <a:cs typeface="Segoe"/>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Segoe"/>
                          <a:ea typeface="Segoe"/>
                          <a:cs typeface="Segoe"/>
                        </a:rPr>
                        <a:t>4.5</a:t>
                      </a:r>
                      <a:endParaRPr kumimoji="0" lang="en-GB" sz="2400" b="0" i="0" u="none" strike="noStrike" cap="none" normalizeH="0" baseline="0" smtClean="0">
                        <a:ln>
                          <a:noFill/>
                        </a:ln>
                        <a:solidFill>
                          <a:schemeClr val="tx1"/>
                        </a:solidFill>
                        <a:effectLst/>
                        <a:latin typeface="Segoe"/>
                        <a:ea typeface="Segoe"/>
                        <a:cs typeface="Segoe"/>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Segoe"/>
                          <a:ea typeface="Segoe"/>
                          <a:cs typeface="Segoe"/>
                        </a:rPr>
                        <a:t>4.5</a:t>
                      </a:r>
                      <a:endParaRPr kumimoji="0" lang="en-GB" sz="2400" b="0" i="0" u="none" strike="noStrike" cap="none" normalizeH="0" baseline="0" smtClean="0">
                        <a:ln>
                          <a:noFill/>
                        </a:ln>
                        <a:solidFill>
                          <a:schemeClr val="tx1"/>
                        </a:solidFill>
                        <a:effectLst/>
                        <a:latin typeface="Segoe"/>
                        <a:ea typeface="Segoe"/>
                        <a:cs typeface="Segoe"/>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Segoe"/>
                          <a:ea typeface="Segoe"/>
                          <a:cs typeface="Segoe"/>
                        </a:rPr>
                        <a:t>5.7</a:t>
                      </a:r>
                      <a:endParaRPr kumimoji="0" lang="en-GB" sz="2400" b="0" i="0" u="none" strike="noStrike" cap="none" normalizeH="0" baseline="0" smtClean="0">
                        <a:ln>
                          <a:noFill/>
                        </a:ln>
                        <a:solidFill>
                          <a:schemeClr val="tx1"/>
                        </a:solidFill>
                        <a:effectLst/>
                        <a:latin typeface="Segoe"/>
                        <a:ea typeface="Segoe"/>
                        <a:cs typeface="Segoe"/>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54451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400" b="1" i="0" u="none" strike="noStrike" cap="none" normalizeH="0" baseline="0" smtClean="0">
                          <a:ln>
                            <a:noFill/>
                          </a:ln>
                          <a:solidFill>
                            <a:schemeClr val="tx1"/>
                          </a:solidFill>
                          <a:effectLst/>
                          <a:latin typeface="Segoe"/>
                          <a:ea typeface="Segoe"/>
                          <a:cs typeface="Segoe"/>
                        </a:rPr>
                        <a:t>N</a:t>
                      </a:r>
                      <a:endParaRPr kumimoji="0" lang="en-GB" sz="2400" b="1" i="0" u="none" strike="noStrike" cap="none" normalizeH="0" baseline="0" smtClean="0">
                        <a:ln>
                          <a:noFill/>
                        </a:ln>
                        <a:solidFill>
                          <a:schemeClr val="tx1"/>
                        </a:solidFill>
                        <a:effectLst/>
                        <a:latin typeface="Segoe"/>
                        <a:ea typeface="Segoe"/>
                        <a:cs typeface="Segoe"/>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Segoe"/>
                          <a:ea typeface="Segoe"/>
                          <a:cs typeface="Segoe"/>
                        </a:rPr>
                        <a:t>37,745</a:t>
                      </a:r>
                      <a:endParaRPr kumimoji="0" lang="en-GB" sz="2400" b="0" i="0" u="none" strike="noStrike" cap="none" normalizeH="0" baseline="0" smtClean="0">
                        <a:ln>
                          <a:noFill/>
                        </a:ln>
                        <a:solidFill>
                          <a:schemeClr val="tx1"/>
                        </a:solidFill>
                        <a:effectLst/>
                        <a:latin typeface="Segoe"/>
                        <a:ea typeface="Segoe"/>
                        <a:cs typeface="Segoe"/>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Segoe"/>
                          <a:ea typeface="Segoe"/>
                          <a:cs typeface="Segoe"/>
                        </a:rPr>
                        <a:t>16,741</a:t>
                      </a:r>
                      <a:endParaRPr kumimoji="0" lang="en-GB" sz="2400" b="0" i="0" u="none" strike="noStrike" cap="none" normalizeH="0" baseline="0" smtClean="0">
                        <a:ln>
                          <a:noFill/>
                        </a:ln>
                        <a:solidFill>
                          <a:schemeClr val="tx1"/>
                        </a:solidFill>
                        <a:effectLst/>
                        <a:latin typeface="Segoe"/>
                        <a:ea typeface="Segoe"/>
                        <a:cs typeface="Segoe"/>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400" b="0" i="0" u="none" strike="noStrike" cap="none" normalizeH="0" baseline="0" smtClean="0">
                          <a:ln>
                            <a:noFill/>
                          </a:ln>
                          <a:solidFill>
                            <a:schemeClr val="tx1"/>
                          </a:solidFill>
                          <a:effectLst/>
                          <a:latin typeface="Segoe"/>
                          <a:ea typeface="Segoe"/>
                          <a:cs typeface="Segoe"/>
                        </a:rPr>
                        <a:t>16,925</a:t>
                      </a:r>
                      <a:endParaRPr kumimoji="0" lang="en-GB" sz="2400" b="0" i="0" u="none" strike="noStrike" cap="none" normalizeH="0" baseline="0" smtClean="0">
                        <a:ln>
                          <a:noFill/>
                        </a:ln>
                        <a:solidFill>
                          <a:schemeClr val="tx1"/>
                        </a:solidFill>
                        <a:effectLst/>
                        <a:latin typeface="Segoe"/>
                        <a:ea typeface="Segoe"/>
                        <a:cs typeface="Segoe"/>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6" name="Rectangle 2"/>
          <p:cNvSpPr>
            <a:spLocks noGrp="1"/>
          </p:cNvSpPr>
          <p:nvPr>
            <p:ph type="title"/>
          </p:nvPr>
        </p:nvSpPr>
        <p:spPr>
          <a:xfrm>
            <a:off x="1022350" y="520700"/>
            <a:ext cx="7567613" cy="944563"/>
          </a:xfrm>
        </p:spPr>
        <p:txBody>
          <a:bodyPr/>
          <a:lstStyle/>
          <a:p>
            <a:pPr eaLnBrk="1" hangingPunct="1"/>
            <a:r>
              <a:rPr lang="en-NZ" sz="2400" smtClean="0">
                <a:solidFill>
                  <a:schemeClr val="tx1"/>
                </a:solidFill>
              </a:rPr>
              <a:t>Chch Multidisciplinary Child Development Study: Outcomes at age 18 - Education</a:t>
            </a:r>
            <a:endParaRPr lang="en-US" sz="2400" smtClean="0">
              <a:solidFill>
                <a:schemeClr val="tx1"/>
              </a:solidFill>
            </a:endParaRPr>
          </a:p>
        </p:txBody>
      </p:sp>
      <p:graphicFrame>
        <p:nvGraphicFramePr>
          <p:cNvPr id="6155" name="Object 11"/>
          <p:cNvGraphicFramePr>
            <a:graphicFrameLocks noGrp="1" noChangeAspect="1"/>
          </p:cNvGraphicFramePr>
          <p:nvPr>
            <p:ph type="tbl" idx="1"/>
          </p:nvPr>
        </p:nvGraphicFramePr>
        <p:xfrm>
          <a:off x="179388" y="1749425"/>
          <a:ext cx="8785225" cy="4010025"/>
        </p:xfrm>
        <a:graphic>
          <a:graphicData uri="http://schemas.openxmlformats.org/presentationml/2006/ole">
            <mc:AlternateContent xmlns:mc="http://schemas.openxmlformats.org/markup-compatibility/2006">
              <mc:Choice xmlns:v="urn:schemas-microsoft-com:vml" Requires="v">
                <p:oleObj spid="_x0000_s6156" name="Document" r:id="rId5" imgW="7781843" imgH="3778290" progId="Word.Document.8">
                  <p:embed/>
                </p:oleObj>
              </mc:Choice>
              <mc:Fallback>
                <p:oleObj name="Document" r:id="rId5" imgW="7781843" imgH="3778290" progId="Word.Document.8">
                  <p:embed/>
                  <p:pic>
                    <p:nvPicPr>
                      <p:cNvPr id="0" name="Picture 11"/>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1749425"/>
                        <a:ext cx="8785225" cy="4010025"/>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0" name="Rectangle 2"/>
          <p:cNvSpPr>
            <a:spLocks noGrp="1"/>
          </p:cNvSpPr>
          <p:nvPr>
            <p:ph type="title"/>
          </p:nvPr>
        </p:nvSpPr>
        <p:spPr>
          <a:xfrm>
            <a:off x="685800" y="0"/>
            <a:ext cx="7772400" cy="1371600"/>
          </a:xfrm>
        </p:spPr>
        <p:txBody>
          <a:bodyPr/>
          <a:lstStyle/>
          <a:p>
            <a:pPr eaLnBrk="1" hangingPunct="1"/>
            <a:r>
              <a:rPr lang="en-NZ" sz="2400" smtClean="0">
                <a:solidFill>
                  <a:schemeClr val="tx1"/>
                </a:solidFill>
              </a:rPr>
              <a:t>Christchurch study – outcomes at age 25 </a:t>
            </a:r>
            <a:br>
              <a:rPr lang="en-NZ" sz="2400" smtClean="0">
                <a:solidFill>
                  <a:schemeClr val="tx1"/>
                </a:solidFill>
              </a:rPr>
            </a:br>
            <a:r>
              <a:rPr lang="en-NZ" sz="2400" smtClean="0">
                <a:solidFill>
                  <a:schemeClr val="tx1"/>
                </a:solidFill>
              </a:rPr>
              <a:t>Education &amp; employment</a:t>
            </a:r>
            <a:endParaRPr lang="en-US" sz="2400" b="0" smtClean="0">
              <a:solidFill>
                <a:srgbClr val="0000FF"/>
              </a:solidFill>
            </a:endParaRPr>
          </a:p>
        </p:txBody>
      </p:sp>
      <p:graphicFrame>
        <p:nvGraphicFramePr>
          <p:cNvPr id="7179" name="Object 11"/>
          <p:cNvGraphicFramePr>
            <a:graphicFrameLocks noGrp="1" noChangeAspect="1"/>
          </p:cNvGraphicFramePr>
          <p:nvPr>
            <p:ph type="tbl" idx="1"/>
          </p:nvPr>
        </p:nvGraphicFramePr>
        <p:xfrm>
          <a:off x="179388" y="1301750"/>
          <a:ext cx="8785225" cy="4127500"/>
        </p:xfrm>
        <a:graphic>
          <a:graphicData uri="http://schemas.openxmlformats.org/presentationml/2006/ole">
            <mc:AlternateContent xmlns:mc="http://schemas.openxmlformats.org/markup-compatibility/2006">
              <mc:Choice xmlns:v="urn:schemas-microsoft-com:vml" Requires="v">
                <p:oleObj spid="_x0000_s7180" name="Document" r:id="rId5" imgW="7458456" imgH="3771900" progId="Word.Document.8">
                  <p:embed/>
                </p:oleObj>
              </mc:Choice>
              <mc:Fallback>
                <p:oleObj name="Document" r:id="rId5" imgW="7458456" imgH="3771900" progId="Word.Document.8">
                  <p:embed/>
                  <p:pic>
                    <p:nvPicPr>
                      <p:cNvPr id="0" name="Picture 11"/>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1301750"/>
                        <a:ext cx="8785225" cy="4127500"/>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4" name="Rectangle 2"/>
          <p:cNvSpPr>
            <a:spLocks noGrp="1"/>
          </p:cNvSpPr>
          <p:nvPr>
            <p:ph type="title"/>
          </p:nvPr>
        </p:nvSpPr>
        <p:spPr>
          <a:xfrm>
            <a:off x="1150938" y="457200"/>
            <a:ext cx="7793037" cy="1143000"/>
          </a:xfrm>
        </p:spPr>
        <p:txBody>
          <a:bodyPr/>
          <a:lstStyle/>
          <a:p>
            <a:pPr eaLnBrk="1" hangingPunct="1"/>
            <a:r>
              <a:rPr lang="en-NZ" sz="2400" smtClean="0">
                <a:solidFill>
                  <a:schemeClr val="tx1"/>
                </a:solidFill>
              </a:rPr>
              <a:t>Christchurch study: crime at 25</a:t>
            </a:r>
            <a:endParaRPr lang="en-US" sz="2400" smtClean="0">
              <a:solidFill>
                <a:schemeClr val="tx1"/>
              </a:solidFill>
            </a:endParaRPr>
          </a:p>
        </p:txBody>
      </p:sp>
      <p:graphicFrame>
        <p:nvGraphicFramePr>
          <p:cNvPr id="8203" name="Object 11"/>
          <p:cNvGraphicFramePr>
            <a:graphicFrameLocks noGrp="1" noChangeAspect="1"/>
          </p:cNvGraphicFramePr>
          <p:nvPr>
            <p:ph type="tbl" idx="1"/>
          </p:nvPr>
        </p:nvGraphicFramePr>
        <p:xfrm>
          <a:off x="179388" y="1628775"/>
          <a:ext cx="8713787" cy="4070350"/>
        </p:xfrm>
        <a:graphic>
          <a:graphicData uri="http://schemas.openxmlformats.org/presentationml/2006/ole">
            <mc:AlternateContent xmlns:mc="http://schemas.openxmlformats.org/markup-compatibility/2006">
              <mc:Choice xmlns:v="urn:schemas-microsoft-com:vml" Requires="v">
                <p:oleObj spid="_x0000_s8204" name="Document" r:id="rId5" imgW="7687056" imgH="3866388" progId="Word.Document.8">
                  <p:embed/>
                </p:oleObj>
              </mc:Choice>
              <mc:Fallback>
                <p:oleObj name="Document" r:id="rId5" imgW="7687056" imgH="3866388" progId="Word.Document.8">
                  <p:embed/>
                  <p:pic>
                    <p:nvPicPr>
                      <p:cNvPr id="0" name="Picture 11"/>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1628775"/>
                        <a:ext cx="8713787" cy="4070350"/>
                      </a:xfrm>
                      <a:prstGeom prst="rect">
                        <a:avLst/>
                      </a:prstGeom>
                      <a:noFill/>
                      <a:extLst>
                        <a:ext uri="{909E8E84-426E-40DD-AFC4-6F175D3DCCD1}">
                          <a14:hiddenFill xmlns:a14="http://schemas.microsoft.com/office/drawing/2010/main">
                            <a:solidFill>
                              <a:schemeClr val="tx2"/>
                            </a:solidFill>
                          </a14:hiddenFill>
                        </a:ext>
                      </a:extLst>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8" name="Rectangle 2"/>
          <p:cNvSpPr>
            <a:spLocks noGrp="1"/>
          </p:cNvSpPr>
          <p:nvPr>
            <p:ph type="title"/>
          </p:nvPr>
        </p:nvSpPr>
        <p:spPr>
          <a:xfrm>
            <a:off x="685800" y="0"/>
            <a:ext cx="7772400" cy="1371600"/>
          </a:xfrm>
        </p:spPr>
        <p:txBody>
          <a:bodyPr/>
          <a:lstStyle/>
          <a:p>
            <a:pPr eaLnBrk="1" hangingPunct="1"/>
            <a:r>
              <a:rPr lang="en-NZ" sz="2400" smtClean="0">
                <a:solidFill>
                  <a:schemeClr val="tx1"/>
                </a:solidFill>
              </a:rPr>
              <a:t>Christchurch study: mental health at 25</a:t>
            </a:r>
            <a:endParaRPr lang="en-US" sz="2400" smtClean="0">
              <a:solidFill>
                <a:schemeClr val="tx1"/>
              </a:solidFill>
            </a:endParaRPr>
          </a:p>
        </p:txBody>
      </p:sp>
      <p:graphicFrame>
        <p:nvGraphicFramePr>
          <p:cNvPr id="9227" name="Object 11"/>
          <p:cNvGraphicFramePr>
            <a:graphicFrameLocks noGrp="1" noChangeAspect="1"/>
          </p:cNvGraphicFramePr>
          <p:nvPr>
            <p:ph type="tbl" idx="1"/>
          </p:nvPr>
        </p:nvGraphicFramePr>
        <p:xfrm>
          <a:off x="179388" y="1125538"/>
          <a:ext cx="8713787" cy="4564062"/>
        </p:xfrm>
        <a:graphic>
          <a:graphicData uri="http://schemas.openxmlformats.org/presentationml/2006/ole">
            <mc:AlternateContent xmlns:mc="http://schemas.openxmlformats.org/markup-compatibility/2006">
              <mc:Choice xmlns:v="urn:schemas-microsoft-com:vml" Requires="v">
                <p:oleObj spid="_x0000_s9228" name="Document" r:id="rId5" imgW="7458456" imgH="3828288" progId="Word.Document.8">
                  <p:embed/>
                </p:oleObj>
              </mc:Choice>
              <mc:Fallback>
                <p:oleObj name="Document" r:id="rId5" imgW="7458456" imgH="3828288" progId="Word.Document.8">
                  <p:embed/>
                  <p:pic>
                    <p:nvPicPr>
                      <p:cNvPr id="0" name="Picture 11"/>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1125538"/>
                        <a:ext cx="8713787" cy="4564062"/>
                      </a:xfrm>
                      <a:prstGeom prst="rect">
                        <a:avLst/>
                      </a:prstGeom>
                      <a:noFill/>
                      <a:extLst>
                        <a:ext uri="{909E8E84-426E-40DD-AFC4-6F175D3DCCD1}">
                          <a14:hiddenFill xmlns:a14="http://schemas.microsoft.com/office/drawing/2010/main">
                            <a:solidFill>
                              <a:schemeClr val="tx2"/>
                            </a:solidFill>
                          </a14:hiddenFill>
                        </a:ext>
                      </a:extLst>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2" name="Rectangle 2"/>
          <p:cNvSpPr>
            <a:spLocks noGrp="1"/>
          </p:cNvSpPr>
          <p:nvPr>
            <p:ph type="title"/>
          </p:nvPr>
        </p:nvSpPr>
        <p:spPr>
          <a:xfrm>
            <a:off x="381000" y="0"/>
            <a:ext cx="8534400" cy="1371600"/>
          </a:xfrm>
        </p:spPr>
        <p:txBody>
          <a:bodyPr/>
          <a:lstStyle/>
          <a:p>
            <a:pPr eaLnBrk="1" hangingPunct="1"/>
            <a:r>
              <a:rPr lang="en-NZ" sz="2400" smtClean="0">
                <a:solidFill>
                  <a:schemeClr val="tx1"/>
                </a:solidFill>
              </a:rPr>
              <a:t>Christchurch study: sexual and partner relationships at 25</a:t>
            </a:r>
            <a:endParaRPr lang="en-US" sz="2400" smtClean="0">
              <a:solidFill>
                <a:schemeClr val="tx1"/>
              </a:solidFill>
            </a:endParaRPr>
          </a:p>
        </p:txBody>
      </p:sp>
      <p:graphicFrame>
        <p:nvGraphicFramePr>
          <p:cNvPr id="10251" name="Object 11"/>
          <p:cNvGraphicFramePr>
            <a:graphicFrameLocks noGrp="1" noChangeAspect="1"/>
          </p:cNvGraphicFramePr>
          <p:nvPr>
            <p:ph type="tbl" idx="1"/>
          </p:nvPr>
        </p:nvGraphicFramePr>
        <p:xfrm>
          <a:off x="179388" y="1268413"/>
          <a:ext cx="8713787" cy="4427537"/>
        </p:xfrm>
        <a:graphic>
          <a:graphicData uri="http://schemas.openxmlformats.org/presentationml/2006/ole">
            <mc:AlternateContent xmlns:mc="http://schemas.openxmlformats.org/markup-compatibility/2006">
              <mc:Choice xmlns:v="urn:schemas-microsoft-com:vml" Requires="v">
                <p:oleObj spid="_x0000_s10252" name="Document" r:id="rId5" imgW="9528048" imgH="5230368" progId="Word.Document.8">
                  <p:embed/>
                </p:oleObj>
              </mc:Choice>
              <mc:Fallback>
                <p:oleObj name="Document" r:id="rId5" imgW="9528048" imgH="5230368" progId="Word.Document.8">
                  <p:embed/>
                  <p:pic>
                    <p:nvPicPr>
                      <p:cNvPr id="0" name="Picture 11"/>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1268413"/>
                        <a:ext cx="8713787" cy="4427537"/>
                      </a:xfrm>
                      <a:prstGeom prst="rect">
                        <a:avLst/>
                      </a:prstGeom>
                      <a:noFill/>
                      <a:extLst>
                        <a:ext uri="{909E8E84-426E-40DD-AFC4-6F175D3DCCD1}">
                          <a14:hiddenFill xmlns:a14="http://schemas.microsoft.com/office/drawing/2010/main">
                            <a:solidFill>
                              <a:schemeClr val="tx2"/>
                            </a:solidFill>
                          </a14:hiddenFill>
                        </a:ext>
                      </a:extLst>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p:cNvSpPr>
          <p:nvPr>
            <p:ph type="title"/>
          </p:nvPr>
        </p:nvSpPr>
        <p:spPr>
          <a:xfrm>
            <a:off x="266700" y="180975"/>
            <a:ext cx="8545513" cy="1143000"/>
          </a:xfrm>
        </p:spPr>
        <p:txBody>
          <a:bodyPr/>
          <a:lstStyle/>
          <a:p>
            <a:pPr eaLnBrk="1" hangingPunct="1"/>
            <a:r>
              <a:rPr lang="en-US" smtClean="0"/>
              <a:t>Summary: abuse &amp; severe behaviour</a:t>
            </a:r>
            <a:endParaRPr lang="en-GB" smtClean="0"/>
          </a:p>
        </p:txBody>
      </p:sp>
      <p:sp>
        <p:nvSpPr>
          <p:cNvPr id="56322" name="Rectangle 3"/>
          <p:cNvSpPr>
            <a:spLocks noGrp="1"/>
          </p:cNvSpPr>
          <p:nvPr>
            <p:ph type="body" idx="1"/>
          </p:nvPr>
        </p:nvSpPr>
        <p:spPr>
          <a:xfrm>
            <a:off x="0" y="1323975"/>
            <a:ext cx="8812213" cy="4048125"/>
          </a:xfrm>
        </p:spPr>
        <p:txBody>
          <a:bodyPr/>
          <a:lstStyle/>
          <a:p>
            <a:pPr eaLnBrk="1" hangingPunct="1">
              <a:lnSpc>
                <a:spcPct val="80000"/>
              </a:lnSpc>
            </a:pPr>
            <a:r>
              <a:rPr lang="en-US" sz="2200" smtClean="0"/>
              <a:t>Common and overlap</a:t>
            </a:r>
          </a:p>
          <a:p>
            <a:pPr eaLnBrk="1" hangingPunct="1">
              <a:lnSpc>
                <a:spcPct val="80000"/>
              </a:lnSpc>
            </a:pPr>
            <a:r>
              <a:rPr lang="en-US" sz="2200" smtClean="0"/>
              <a:t>Sharp SE gradient but not unique to low SE</a:t>
            </a:r>
          </a:p>
          <a:p>
            <a:pPr eaLnBrk="1" hangingPunct="1">
              <a:lnSpc>
                <a:spcPct val="80000"/>
              </a:lnSpc>
            </a:pPr>
            <a:r>
              <a:rPr lang="en-US" sz="2200" smtClean="0"/>
              <a:t>Devastating long-term consequences for health, relationships, education, productivity, criminality, welfare dependence</a:t>
            </a:r>
          </a:p>
          <a:p>
            <a:pPr eaLnBrk="1" hangingPunct="1">
              <a:lnSpc>
                <a:spcPct val="80000"/>
              </a:lnSpc>
            </a:pPr>
            <a:r>
              <a:rPr lang="en-US" sz="2200" smtClean="0"/>
              <a:t>Current systems have strengths, e.g., improved identification of children at risk</a:t>
            </a:r>
          </a:p>
          <a:p>
            <a:pPr eaLnBrk="1" hangingPunct="1">
              <a:lnSpc>
                <a:spcPct val="80000"/>
              </a:lnSpc>
            </a:pPr>
            <a:r>
              <a:rPr lang="en-US" sz="2200" smtClean="0"/>
              <a:t>Weaknesses</a:t>
            </a:r>
          </a:p>
          <a:p>
            <a:pPr lvl="1" eaLnBrk="1" hangingPunct="1">
              <a:lnSpc>
                <a:spcPct val="80000"/>
              </a:lnSpc>
            </a:pPr>
            <a:r>
              <a:rPr lang="en-US" sz="2200" smtClean="0"/>
              <a:t>Variability across regions</a:t>
            </a:r>
          </a:p>
          <a:p>
            <a:pPr lvl="1" eaLnBrk="1" hangingPunct="1">
              <a:lnSpc>
                <a:spcPct val="80000"/>
              </a:lnSpc>
            </a:pPr>
            <a:r>
              <a:rPr lang="en-US" sz="2200" smtClean="0"/>
              <a:t>Not joined up -&gt; multiple cars in the driveway</a:t>
            </a:r>
          </a:p>
          <a:p>
            <a:pPr lvl="1" eaLnBrk="1" hangingPunct="1">
              <a:lnSpc>
                <a:spcPct val="80000"/>
              </a:lnSpc>
            </a:pPr>
            <a:r>
              <a:rPr lang="en-US" sz="2200" smtClean="0"/>
              <a:t>Information sharing difficult</a:t>
            </a:r>
          </a:p>
          <a:p>
            <a:pPr lvl="1" eaLnBrk="1" hangingPunct="1">
              <a:lnSpc>
                <a:spcPct val="80000"/>
              </a:lnSpc>
            </a:pPr>
            <a:r>
              <a:rPr lang="en-US" sz="2200" smtClean="0"/>
              <a:t>Lack of data on outcomes</a:t>
            </a:r>
          </a:p>
          <a:p>
            <a:pPr lvl="1" eaLnBrk="1" hangingPunct="1">
              <a:lnSpc>
                <a:spcPct val="80000"/>
              </a:lnSpc>
            </a:pPr>
            <a:r>
              <a:rPr lang="en-US" sz="2200" smtClean="0"/>
              <a:t>Skills gaps</a:t>
            </a:r>
          </a:p>
          <a:p>
            <a:pPr lvl="1" eaLnBrk="1" hangingPunct="1">
              <a:lnSpc>
                <a:spcPct val="80000"/>
              </a:lnSpc>
            </a:pPr>
            <a:r>
              <a:rPr lang="en-US" sz="2200" smtClean="0"/>
              <a:t>Too hard to access support</a:t>
            </a:r>
          </a:p>
          <a:p>
            <a:pPr lvl="1" eaLnBrk="1" hangingPunct="1">
              <a:lnSpc>
                <a:spcPct val="80000"/>
              </a:lnSpc>
            </a:pPr>
            <a:r>
              <a:rPr lang="en-US" sz="2200" smtClean="0"/>
              <a:t>Very poor outcomes for children in care</a:t>
            </a:r>
          </a:p>
          <a:p>
            <a:pPr lvl="1" eaLnBrk="1" hangingPunct="1">
              <a:lnSpc>
                <a:spcPct val="80000"/>
              </a:lnSpc>
            </a:pPr>
            <a:r>
              <a:rPr lang="en-US" sz="2200" smtClean="0"/>
              <a:t>Resource not directed to most vulnerable</a:t>
            </a:r>
          </a:p>
          <a:p>
            <a:pPr lvl="1" eaLnBrk="1" hangingPunct="1">
              <a:lnSpc>
                <a:spcPct val="80000"/>
              </a:lnSpc>
            </a:pPr>
            <a:r>
              <a:rPr lang="en-US" sz="2200" smtClean="0"/>
              <a:t>Fragmented systems, providers &amp; purchasing</a:t>
            </a:r>
          </a:p>
          <a:p>
            <a:pPr lvl="1" eaLnBrk="1" hangingPunct="1">
              <a:lnSpc>
                <a:spcPct val="80000"/>
              </a:lnSpc>
            </a:pPr>
            <a:r>
              <a:rPr lang="en-US" sz="2200" smtClean="0"/>
              <a:t>Unclear responsibilities – no-ones job.</a:t>
            </a:r>
            <a:endParaRPr lang="en-GB" sz="220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ChangeArrowheads="1"/>
          </p:cNvSpPr>
          <p:nvPr>
            <p:ph type="title" idx="4294967295"/>
          </p:nvPr>
        </p:nvSpPr>
        <p:spPr>
          <a:xfrm>
            <a:off x="254000" y="69850"/>
            <a:ext cx="7772400" cy="1143000"/>
          </a:xfrm>
        </p:spPr>
        <p:txBody>
          <a:bodyPr lIns="91440" tIns="45720" rIns="91440" bIns="45720"/>
          <a:lstStyle/>
          <a:p>
            <a:pPr eaLnBrk="1" hangingPunct="1"/>
            <a:r>
              <a:rPr lang="en-US" smtClean="0"/>
              <a:t>Wicked Problems</a:t>
            </a:r>
            <a:endParaRPr lang="en-GB" smtClean="0"/>
          </a:p>
        </p:txBody>
      </p:sp>
      <p:sp>
        <p:nvSpPr>
          <p:cNvPr id="57346" name="Rectangle 3"/>
          <p:cNvSpPr>
            <a:spLocks noGrp="1" noChangeArrowheads="1"/>
          </p:cNvSpPr>
          <p:nvPr>
            <p:ph type="body" idx="4294967295"/>
          </p:nvPr>
        </p:nvSpPr>
        <p:spPr>
          <a:xfrm>
            <a:off x="323850" y="1412875"/>
            <a:ext cx="3816350" cy="3889375"/>
          </a:xfrm>
        </p:spPr>
        <p:txBody>
          <a:bodyPr lIns="91440" tIns="45720" rIns="91440" bIns="45720"/>
          <a:lstStyle/>
          <a:p>
            <a:pPr eaLnBrk="1" hangingPunct="1">
              <a:lnSpc>
                <a:spcPct val="90000"/>
              </a:lnSpc>
              <a:spcBef>
                <a:spcPts val="600"/>
              </a:spcBef>
              <a:spcAft>
                <a:spcPts val="600"/>
              </a:spcAft>
            </a:pPr>
            <a:r>
              <a:rPr lang="en-GB" sz="2000" smtClean="0"/>
              <a:t>Multiple causes</a:t>
            </a:r>
          </a:p>
          <a:p>
            <a:pPr eaLnBrk="1" hangingPunct="1">
              <a:lnSpc>
                <a:spcPct val="90000"/>
              </a:lnSpc>
              <a:spcBef>
                <a:spcPts val="600"/>
              </a:spcBef>
              <a:spcAft>
                <a:spcPts val="600"/>
              </a:spcAft>
            </a:pPr>
            <a:r>
              <a:rPr lang="en-GB" sz="2000" smtClean="0"/>
              <a:t>Multiple players</a:t>
            </a:r>
          </a:p>
          <a:p>
            <a:pPr eaLnBrk="1" hangingPunct="1">
              <a:lnSpc>
                <a:spcPct val="90000"/>
              </a:lnSpc>
              <a:spcBef>
                <a:spcPts val="600"/>
              </a:spcBef>
              <a:spcAft>
                <a:spcPts val="600"/>
              </a:spcAft>
            </a:pPr>
            <a:r>
              <a:rPr lang="en-GB" sz="2000" smtClean="0"/>
              <a:t>High stakes</a:t>
            </a:r>
          </a:p>
          <a:p>
            <a:pPr eaLnBrk="1" hangingPunct="1">
              <a:lnSpc>
                <a:spcPct val="90000"/>
              </a:lnSpc>
              <a:spcBef>
                <a:spcPts val="600"/>
              </a:spcBef>
              <a:spcAft>
                <a:spcPts val="600"/>
              </a:spcAft>
            </a:pPr>
            <a:r>
              <a:rPr lang="en-GB" sz="2000" smtClean="0"/>
              <a:t>Constant change</a:t>
            </a:r>
          </a:p>
          <a:p>
            <a:pPr eaLnBrk="1" hangingPunct="1">
              <a:lnSpc>
                <a:spcPct val="90000"/>
              </a:lnSpc>
              <a:spcBef>
                <a:spcPts val="600"/>
              </a:spcBef>
              <a:spcAft>
                <a:spcPts val="600"/>
              </a:spcAft>
            </a:pPr>
            <a:r>
              <a:rPr lang="en-GB" sz="2000" smtClean="0"/>
              <a:t>Uncertain funding</a:t>
            </a:r>
          </a:p>
          <a:p>
            <a:pPr eaLnBrk="1" hangingPunct="1">
              <a:lnSpc>
                <a:spcPct val="90000"/>
              </a:lnSpc>
              <a:spcBef>
                <a:spcPts val="600"/>
              </a:spcBef>
              <a:spcAft>
                <a:spcPts val="600"/>
              </a:spcAft>
            </a:pPr>
            <a:r>
              <a:rPr lang="en-GB" sz="2000" smtClean="0"/>
              <a:t>Evidence unclear or conflicting</a:t>
            </a:r>
          </a:p>
          <a:p>
            <a:pPr eaLnBrk="1" hangingPunct="1">
              <a:lnSpc>
                <a:spcPct val="90000"/>
              </a:lnSpc>
              <a:spcBef>
                <a:spcPts val="600"/>
              </a:spcBef>
              <a:spcAft>
                <a:spcPts val="600"/>
              </a:spcAft>
            </a:pPr>
            <a:r>
              <a:rPr lang="en-GB" sz="2000" smtClean="0"/>
              <a:t>Values-laden</a:t>
            </a:r>
          </a:p>
          <a:p>
            <a:pPr eaLnBrk="1" hangingPunct="1">
              <a:lnSpc>
                <a:spcPct val="90000"/>
              </a:lnSpc>
              <a:spcBef>
                <a:spcPts val="600"/>
              </a:spcBef>
              <a:spcAft>
                <a:spcPts val="600"/>
              </a:spcAft>
            </a:pPr>
            <a:r>
              <a:rPr lang="en-GB" sz="2000" smtClean="0"/>
              <a:t>Competing interests</a:t>
            </a:r>
          </a:p>
        </p:txBody>
      </p:sp>
      <p:pic>
        <p:nvPicPr>
          <p:cNvPr id="57347" name="Picture 16"/>
          <p:cNvPicPr>
            <a:picLocks noChangeAspect="1"/>
          </p:cNvPicPr>
          <p:nvPr/>
        </p:nvPicPr>
        <p:blipFill>
          <a:blip r:embed="rId3"/>
          <a:srcRect/>
          <a:stretch>
            <a:fillRect/>
          </a:stretch>
        </p:blipFill>
        <p:spPr bwMode="auto">
          <a:xfrm>
            <a:off x="3657600" y="981075"/>
            <a:ext cx="5135563" cy="4827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09" name="Picture 3" descr="title slide.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7410" name="Title 5"/>
          <p:cNvSpPr>
            <a:spLocks noGrp="1"/>
          </p:cNvSpPr>
          <p:nvPr>
            <p:ph type="ctrTitle"/>
          </p:nvPr>
        </p:nvSpPr>
        <p:spPr>
          <a:xfrm>
            <a:off x="1016000" y="2547938"/>
            <a:ext cx="7772400" cy="881062"/>
          </a:xfrm>
        </p:spPr>
        <p:txBody>
          <a:bodyPr/>
          <a:lstStyle/>
          <a:p>
            <a:pPr algn="r" eaLnBrk="1" hangingPunct="1">
              <a:lnSpc>
                <a:spcPts val="3000"/>
              </a:lnSpc>
            </a:pPr>
            <a:r>
              <a:rPr lang="en-NZ" sz="2800" smtClean="0">
                <a:solidFill>
                  <a:schemeClr val="bg1"/>
                </a:solidFill>
              </a:rPr>
              <a:t>Child Protection update</a:t>
            </a:r>
            <a:endParaRPr lang="en-US" sz="2800" smtClean="0">
              <a:solidFill>
                <a:schemeClr val="bg1"/>
              </a:solidFill>
            </a:endParaRPr>
          </a:p>
        </p:txBody>
      </p:sp>
      <p:sp>
        <p:nvSpPr>
          <p:cNvPr id="17411" name="Subtitle 6"/>
          <p:cNvSpPr>
            <a:spLocks noGrp="1"/>
          </p:cNvSpPr>
          <p:nvPr>
            <p:ph type="subTitle" idx="1"/>
          </p:nvPr>
        </p:nvSpPr>
        <p:spPr>
          <a:xfrm>
            <a:off x="2387600" y="1976438"/>
            <a:ext cx="6400800" cy="446087"/>
          </a:xfrm>
        </p:spPr>
        <p:txBody>
          <a:bodyPr lIns="0"/>
          <a:lstStyle/>
          <a:p>
            <a:pPr algn="r" eaLnBrk="1" hangingPunct="1">
              <a:lnSpc>
                <a:spcPts val="1600"/>
              </a:lnSpc>
            </a:pPr>
            <a:r>
              <a:rPr lang="en-NZ" sz="1600" smtClean="0">
                <a:solidFill>
                  <a:schemeClr val="bg1"/>
                </a:solidFill>
              </a:rPr>
              <a:t>Dr Russell Wills FRACP, MPH</a:t>
            </a:r>
            <a:br>
              <a:rPr lang="en-NZ" sz="1600" smtClean="0">
                <a:solidFill>
                  <a:schemeClr val="bg1"/>
                </a:solidFill>
              </a:rPr>
            </a:br>
            <a:r>
              <a:rPr lang="en-NZ" sz="1600" smtClean="0">
                <a:solidFill>
                  <a:schemeClr val="bg1"/>
                </a:solidFill>
              </a:rPr>
              <a:t>Children’s Commissioner</a:t>
            </a:r>
          </a:p>
        </p:txBody>
      </p:sp>
      <p:sp>
        <p:nvSpPr>
          <p:cNvPr id="17412" name="Subtitle 6"/>
          <p:cNvSpPr txBox="1">
            <a:spLocks/>
          </p:cNvSpPr>
          <p:nvPr/>
        </p:nvSpPr>
        <p:spPr bwMode="auto">
          <a:xfrm>
            <a:off x="2387600" y="3781425"/>
            <a:ext cx="6400800" cy="1752600"/>
          </a:xfrm>
          <a:prstGeom prst="rect">
            <a:avLst/>
          </a:prstGeom>
          <a:noFill/>
          <a:ln w="9525">
            <a:noFill/>
            <a:miter lim="800000"/>
            <a:headEnd/>
            <a:tailEnd/>
          </a:ln>
        </p:spPr>
        <p:txBody>
          <a:bodyPr lIns="0" tIns="0" rIns="0" bIns="0"/>
          <a:lstStyle/>
          <a:p>
            <a:pPr algn="r">
              <a:lnSpc>
                <a:spcPts val="1600"/>
              </a:lnSpc>
              <a:spcAft>
                <a:spcPts val="850"/>
              </a:spcAft>
              <a:buFont typeface="Arial" charset="0"/>
              <a:buNone/>
            </a:pPr>
            <a:r>
              <a:rPr lang="en-NZ" sz="1600">
                <a:solidFill>
                  <a:schemeClr val="bg1"/>
                </a:solidFill>
                <a:latin typeface="Segoe"/>
                <a:ea typeface="Segoe"/>
                <a:cs typeface="Segoe"/>
              </a:rPr>
              <a:t>GPCME</a:t>
            </a:r>
          </a:p>
          <a:p>
            <a:pPr algn="r">
              <a:lnSpc>
                <a:spcPts val="1600"/>
              </a:lnSpc>
              <a:spcAft>
                <a:spcPts val="850"/>
              </a:spcAft>
              <a:buFont typeface="Arial" charset="0"/>
              <a:buNone/>
            </a:pPr>
            <a:r>
              <a:rPr lang="en-NZ" sz="1600">
                <a:solidFill>
                  <a:schemeClr val="bg1"/>
                </a:solidFill>
                <a:latin typeface="Segoe"/>
                <a:ea typeface="Segoe"/>
                <a:cs typeface="Segoe"/>
              </a:rPr>
              <a:t>Dunedin</a:t>
            </a:r>
          </a:p>
          <a:p>
            <a:pPr algn="r">
              <a:lnSpc>
                <a:spcPts val="1600"/>
              </a:lnSpc>
              <a:spcAft>
                <a:spcPts val="850"/>
              </a:spcAft>
              <a:buFont typeface="Arial" charset="0"/>
              <a:buNone/>
            </a:pPr>
            <a:r>
              <a:rPr lang="en-NZ" sz="1600">
                <a:solidFill>
                  <a:schemeClr val="bg1"/>
                </a:solidFill>
                <a:latin typeface="Segoe"/>
                <a:ea typeface="Segoe"/>
                <a:cs typeface="Segoe"/>
              </a:rPr>
              <a:t>16</a:t>
            </a:r>
            <a:r>
              <a:rPr lang="en-NZ" sz="1600" baseline="30000">
                <a:solidFill>
                  <a:schemeClr val="bg1"/>
                </a:solidFill>
                <a:latin typeface="Segoe"/>
                <a:ea typeface="Segoe"/>
                <a:cs typeface="Segoe"/>
              </a:rPr>
              <a:t>th</a:t>
            </a:r>
            <a:r>
              <a:rPr lang="en-NZ" sz="1600">
                <a:solidFill>
                  <a:schemeClr val="bg1"/>
                </a:solidFill>
                <a:latin typeface="Segoe"/>
                <a:ea typeface="Segoe"/>
                <a:cs typeface="Segoe"/>
              </a:rPr>
              <a:t> August 2013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idx="4294967295"/>
          </p:nvPr>
        </p:nvSpPr>
        <p:spPr>
          <a:xfrm>
            <a:off x="341313" y="68263"/>
            <a:ext cx="7772400" cy="1143000"/>
          </a:xfrm>
        </p:spPr>
        <p:txBody>
          <a:bodyPr lIns="91440" tIns="45720" rIns="91440" bIns="45720"/>
          <a:lstStyle/>
          <a:p>
            <a:pPr eaLnBrk="1" hangingPunct="1"/>
            <a:r>
              <a:rPr lang="en-GB" smtClean="0"/>
              <a:t>Wicked Problems Have Solutions</a:t>
            </a:r>
          </a:p>
        </p:txBody>
      </p:sp>
      <p:pic>
        <p:nvPicPr>
          <p:cNvPr id="59394" name="Picture 3"/>
          <p:cNvPicPr>
            <a:picLocks noChangeAspect="1" noChangeArrowheads="1"/>
          </p:cNvPicPr>
          <p:nvPr/>
        </p:nvPicPr>
        <p:blipFill>
          <a:blip r:embed="rId3"/>
          <a:srcRect/>
          <a:stretch>
            <a:fillRect/>
          </a:stretch>
        </p:blipFill>
        <p:spPr bwMode="auto">
          <a:xfrm>
            <a:off x="227013" y="981075"/>
            <a:ext cx="8802687" cy="565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idx="4294967295"/>
          </p:nvPr>
        </p:nvSpPr>
        <p:spPr>
          <a:xfrm>
            <a:off x="409575" y="114300"/>
            <a:ext cx="8012113" cy="1143000"/>
          </a:xfrm>
        </p:spPr>
        <p:txBody>
          <a:bodyPr lIns="91440" tIns="45720" rIns="91440" bIns="45720"/>
          <a:lstStyle/>
          <a:p>
            <a:pPr eaLnBrk="1" hangingPunct="1"/>
            <a:r>
              <a:rPr lang="en-US" smtClean="0"/>
              <a:t>Children’s Action Plan</a:t>
            </a:r>
          </a:p>
        </p:txBody>
      </p:sp>
      <p:pic>
        <p:nvPicPr>
          <p:cNvPr id="61442" name="Content Placeholder 3" descr="diagram 1.jpg"/>
          <p:cNvPicPr>
            <a:picLocks noGrp="1" noChangeAspect="1"/>
          </p:cNvPicPr>
          <p:nvPr>
            <p:ph idx="4294967295"/>
          </p:nvPr>
        </p:nvPicPr>
        <p:blipFill>
          <a:blip r:embed="rId3"/>
          <a:srcRect l="-6851" r="-6851"/>
          <a:stretch>
            <a:fillRect/>
          </a:stretch>
        </p:blipFill>
        <p:spPr>
          <a:xfrm>
            <a:off x="0" y="1143000"/>
            <a:ext cx="9123363" cy="5715000"/>
          </a:xfrm>
          <a:solidFill>
            <a:schemeClr val="bg1"/>
          </a:solid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6"/>
          <p:cNvPicPr>
            <a:picLocks noChangeAspect="1" noChangeArrowheads="1"/>
          </p:cNvPicPr>
          <p:nvPr/>
        </p:nvPicPr>
        <p:blipFill>
          <a:blip r:embed="rId3"/>
          <a:srcRect/>
          <a:stretch>
            <a:fillRect/>
          </a:stretch>
        </p:blipFill>
        <p:spPr bwMode="auto">
          <a:xfrm>
            <a:off x="0" y="0"/>
            <a:ext cx="9126538" cy="6705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idx="4294967295"/>
          </p:nvPr>
        </p:nvSpPr>
        <p:spPr/>
        <p:txBody>
          <a:bodyPr lIns="91440" tIns="45720" rIns="91440" bIns="45720"/>
          <a:lstStyle/>
          <a:p>
            <a:pPr eaLnBrk="1" hangingPunct="1"/>
            <a:r>
              <a:rPr lang="en-NZ" smtClean="0">
                <a:latin typeface="Arial" charset="0"/>
                <a:ea typeface="ＭＳ Ｐゴシック"/>
                <a:cs typeface="ＭＳ Ｐゴシック"/>
              </a:rPr>
              <a:t>New Funding Model</a:t>
            </a:r>
          </a:p>
        </p:txBody>
      </p:sp>
      <p:pic>
        <p:nvPicPr>
          <p:cNvPr id="65538" name="Content Placeholder 9"/>
          <p:cNvPicPr>
            <a:picLocks noGrp="1" noChangeAspect="1"/>
          </p:cNvPicPr>
          <p:nvPr>
            <p:ph idx="4294967295"/>
          </p:nvPr>
        </p:nvPicPr>
        <p:blipFill>
          <a:blip r:embed="rId3"/>
          <a:srcRect t="-5621" b="-5621"/>
          <a:stretch>
            <a:fillRect/>
          </a:stretch>
        </p:blipFill>
        <p:spPr>
          <a:xfrm>
            <a:off x="0" y="1371600"/>
            <a:ext cx="9144000" cy="5486400"/>
          </a:xfrm>
          <a:solidFill>
            <a:schemeClr val="bg1"/>
          </a:solid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a:xfrm>
            <a:off x="800100" y="265113"/>
            <a:ext cx="8012113" cy="1143000"/>
          </a:xfrm>
        </p:spPr>
        <p:txBody>
          <a:bodyPr/>
          <a:lstStyle/>
          <a:p>
            <a:pPr eaLnBrk="1" hangingPunct="1"/>
            <a:r>
              <a:rPr lang="en-US" smtClean="0"/>
              <a:t>What does this mean for GPs?</a:t>
            </a:r>
          </a:p>
        </p:txBody>
      </p:sp>
      <p:sp>
        <p:nvSpPr>
          <p:cNvPr id="67586" name="Content Placeholder 2"/>
          <p:cNvSpPr>
            <a:spLocks noGrp="1"/>
          </p:cNvSpPr>
          <p:nvPr>
            <p:ph idx="1"/>
          </p:nvPr>
        </p:nvSpPr>
        <p:spPr>
          <a:xfrm>
            <a:off x="0" y="1284288"/>
            <a:ext cx="8812213" cy="5221287"/>
          </a:xfrm>
        </p:spPr>
        <p:txBody>
          <a:bodyPr/>
          <a:lstStyle/>
          <a:p>
            <a:pPr eaLnBrk="1" hangingPunct="1"/>
            <a:r>
              <a:rPr lang="en-US" smtClean="0"/>
              <a:t>Training in CAN, DV… (FV </a:t>
            </a:r>
            <a:r>
              <a:rPr lang="en-US" u="sng" smtClean="0"/>
              <a:t>is</a:t>
            </a:r>
            <a:r>
              <a:rPr lang="en-US" smtClean="0"/>
              <a:t> our job)</a:t>
            </a:r>
          </a:p>
          <a:p>
            <a:pPr eaLnBrk="1" hangingPunct="1"/>
            <a:r>
              <a:rPr lang="en-US" smtClean="0"/>
              <a:t>Services to refer to for children and our adult patients who are parents</a:t>
            </a:r>
          </a:p>
          <a:p>
            <a:pPr marL="1143000" lvl="2" indent="-228600" eaLnBrk="1" hangingPunct="1"/>
            <a:r>
              <a:rPr lang="en-US" smtClean="0"/>
              <a:t>Children’s Teams</a:t>
            </a:r>
          </a:p>
          <a:p>
            <a:pPr marL="1143000" lvl="2" indent="-228600" eaLnBrk="1" hangingPunct="1"/>
            <a:r>
              <a:rPr lang="en-US" smtClean="0"/>
              <a:t>Child Protect Line</a:t>
            </a:r>
          </a:p>
          <a:p>
            <a:pPr marL="1143000" lvl="2" indent="-228600" eaLnBrk="1" hangingPunct="1"/>
            <a:r>
              <a:rPr lang="en-US" smtClean="0"/>
              <a:t>Parenting programmes, support for caregivers</a:t>
            </a:r>
          </a:p>
          <a:p>
            <a:pPr marL="1143000" lvl="2" indent="-228600" eaLnBrk="1" hangingPunct="1"/>
            <a:r>
              <a:rPr lang="en-US" smtClean="0"/>
              <a:t>Children in care (Gateway) and leaving care</a:t>
            </a:r>
          </a:p>
          <a:p>
            <a:pPr eaLnBrk="1" hangingPunct="1"/>
            <a:r>
              <a:rPr lang="en-US" smtClean="0"/>
              <a:t>Easier information sharing</a:t>
            </a:r>
          </a:p>
          <a:p>
            <a:pPr marL="1143000" lvl="2" indent="-228600" eaLnBrk="1" hangingPunct="1"/>
            <a:r>
              <a:rPr lang="en-US" smtClean="0"/>
              <a:t>By phone, face to face</a:t>
            </a:r>
          </a:p>
          <a:p>
            <a:pPr marL="1143000" lvl="2" indent="-228600" eaLnBrk="1" hangingPunct="1"/>
            <a:r>
              <a:rPr lang="en-US" smtClean="0"/>
              <a:t>IT connectivity</a:t>
            </a:r>
          </a:p>
          <a:p>
            <a:pPr eaLnBrk="1" hangingPunct="1"/>
            <a:r>
              <a:rPr lang="en-US" smtClean="0"/>
              <a:t>Regional Children’s Director – local purchasing of health, education and social services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p:cNvSpPr>
          <p:nvPr>
            <p:ph type="title"/>
          </p:nvPr>
        </p:nvSpPr>
        <p:spPr/>
        <p:txBody>
          <a:bodyPr/>
          <a:lstStyle/>
          <a:p>
            <a:pPr eaLnBrk="1" hangingPunct="1"/>
            <a:r>
              <a:rPr lang="en-US" smtClean="0"/>
              <a:t>What does this mean for GPs?</a:t>
            </a:r>
            <a:endParaRPr lang="en-GB" smtClean="0"/>
          </a:p>
        </p:txBody>
      </p:sp>
      <p:sp>
        <p:nvSpPr>
          <p:cNvPr id="68610" name="Rectangle 3"/>
          <p:cNvSpPr>
            <a:spLocks noGrp="1"/>
          </p:cNvSpPr>
          <p:nvPr>
            <p:ph type="body" idx="1"/>
          </p:nvPr>
        </p:nvSpPr>
        <p:spPr>
          <a:xfrm>
            <a:off x="0" y="1355835"/>
            <a:ext cx="8812213" cy="5357704"/>
          </a:xfrm>
        </p:spPr>
        <p:txBody>
          <a:bodyPr/>
          <a:lstStyle/>
          <a:p>
            <a:pPr eaLnBrk="1" hangingPunct="1">
              <a:lnSpc>
                <a:spcPct val="90000"/>
              </a:lnSpc>
            </a:pPr>
            <a:r>
              <a:rPr lang="en-US" dirty="0" smtClean="0"/>
              <a:t>In </a:t>
            </a:r>
            <a:r>
              <a:rPr lang="en-US" dirty="0" err="1" smtClean="0"/>
              <a:t>Whangarei</a:t>
            </a:r>
            <a:r>
              <a:rPr lang="en-US" dirty="0" smtClean="0"/>
              <a:t> &amp; </a:t>
            </a:r>
            <a:r>
              <a:rPr lang="en-US" dirty="0" err="1" smtClean="0"/>
              <a:t>Rotorua</a:t>
            </a:r>
            <a:r>
              <a:rPr lang="en-US" dirty="0" smtClean="0"/>
              <a:t> (&amp; next demonstration sites)</a:t>
            </a:r>
          </a:p>
          <a:p>
            <a:pPr lvl="1" eaLnBrk="1" hangingPunct="1">
              <a:lnSpc>
                <a:spcPct val="90000"/>
              </a:lnSpc>
            </a:pPr>
            <a:r>
              <a:rPr lang="en-US" dirty="0" smtClean="0"/>
              <a:t>Will be consulted &amp; included </a:t>
            </a:r>
          </a:p>
          <a:p>
            <a:pPr lvl="2" eaLnBrk="1" hangingPunct="1">
              <a:lnSpc>
                <a:spcPct val="90000"/>
              </a:lnSpc>
            </a:pPr>
            <a:r>
              <a:rPr lang="en-US" dirty="0" smtClean="0"/>
              <a:t>in planning for Children’s Teams</a:t>
            </a:r>
          </a:p>
          <a:p>
            <a:pPr lvl="2" eaLnBrk="1" hangingPunct="1">
              <a:lnSpc>
                <a:spcPct val="90000"/>
              </a:lnSpc>
            </a:pPr>
            <a:r>
              <a:rPr lang="en-US" dirty="0" smtClean="0"/>
              <a:t>in planning for Regional Children’s Directors’ work</a:t>
            </a:r>
          </a:p>
          <a:p>
            <a:pPr eaLnBrk="1" hangingPunct="1">
              <a:lnSpc>
                <a:spcPct val="90000"/>
              </a:lnSpc>
              <a:buFont typeface="Arial" charset="0"/>
              <a:buNone/>
            </a:pPr>
            <a:endParaRPr lang="en-US" dirty="0" smtClean="0"/>
          </a:p>
          <a:p>
            <a:pPr eaLnBrk="1" hangingPunct="1">
              <a:lnSpc>
                <a:spcPct val="90000"/>
              </a:lnSpc>
            </a:pPr>
            <a:r>
              <a:rPr lang="en-US" dirty="0" smtClean="0"/>
              <a:t>Everywhere - Vulnerable Children’s Bill</a:t>
            </a:r>
          </a:p>
          <a:p>
            <a:pPr lvl="2" eaLnBrk="1" hangingPunct="1">
              <a:lnSpc>
                <a:spcPct val="90000"/>
              </a:lnSpc>
            </a:pPr>
            <a:r>
              <a:rPr lang="en-US" dirty="0" smtClean="0"/>
              <a:t>Mandatory policies &amp; training</a:t>
            </a:r>
          </a:p>
          <a:p>
            <a:pPr lvl="2" eaLnBrk="1" hangingPunct="1">
              <a:lnSpc>
                <a:spcPct val="90000"/>
              </a:lnSpc>
            </a:pPr>
            <a:r>
              <a:rPr lang="en-US" dirty="0" smtClean="0"/>
              <a:t>Vetting &amp; screening – identity, referee &amp; police checks</a:t>
            </a:r>
          </a:p>
          <a:p>
            <a:pPr lvl="2" eaLnBrk="1" hangingPunct="1">
              <a:lnSpc>
                <a:spcPct val="90000"/>
              </a:lnSpc>
            </a:pPr>
            <a:r>
              <a:rPr lang="en-US" dirty="0" smtClean="0"/>
              <a:t>Collaboration</a:t>
            </a:r>
          </a:p>
          <a:p>
            <a:pPr lvl="2" eaLnBrk="1" hangingPunct="1">
              <a:lnSpc>
                <a:spcPct val="90000"/>
              </a:lnSpc>
            </a:pPr>
            <a:r>
              <a:rPr lang="en-US" dirty="0" smtClean="0"/>
              <a:t>Focus on the </a:t>
            </a:r>
          </a:p>
          <a:p>
            <a:pPr lvl="3" eaLnBrk="1" hangingPunct="1">
              <a:lnSpc>
                <a:spcPct val="90000"/>
              </a:lnSpc>
            </a:pPr>
            <a:r>
              <a:rPr lang="en-US" dirty="0" smtClean="0"/>
              <a:t>most vulnerable</a:t>
            </a:r>
          </a:p>
          <a:p>
            <a:pPr lvl="3" eaLnBrk="1" hangingPunct="1">
              <a:lnSpc>
                <a:spcPct val="90000"/>
              </a:lnSpc>
            </a:pPr>
            <a:r>
              <a:rPr lang="en-US" dirty="0" smtClean="0"/>
              <a:t>outcomes (</a:t>
            </a:r>
            <a:r>
              <a:rPr lang="en-US" dirty="0" err="1" smtClean="0"/>
              <a:t>vs</a:t>
            </a:r>
            <a:r>
              <a:rPr lang="en-US" dirty="0" smtClean="0"/>
              <a:t> inputs/ outputs)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idx="4294967295"/>
          </p:nvPr>
        </p:nvSpPr>
        <p:spPr/>
        <p:txBody>
          <a:bodyPr lIns="91440" tIns="45720" rIns="91440" bIns="45720"/>
          <a:lstStyle/>
          <a:p>
            <a:pPr eaLnBrk="1" hangingPunct="1"/>
            <a:r>
              <a:rPr lang="en-NZ" smtClean="0"/>
              <a:t>Opportunities and Risks</a:t>
            </a:r>
          </a:p>
        </p:txBody>
      </p:sp>
      <p:sp>
        <p:nvSpPr>
          <p:cNvPr id="69634" name="Text Placeholder 2"/>
          <p:cNvSpPr>
            <a:spLocks noGrp="1"/>
          </p:cNvSpPr>
          <p:nvPr>
            <p:ph type="body" idx="4294967295"/>
          </p:nvPr>
        </p:nvSpPr>
        <p:spPr>
          <a:xfrm>
            <a:off x="395288" y="1268413"/>
            <a:ext cx="4040187" cy="639762"/>
          </a:xfrm>
        </p:spPr>
        <p:txBody>
          <a:bodyPr lIns="91440" tIns="45720" rIns="91440" bIns="45720" anchor="b"/>
          <a:lstStyle/>
          <a:p>
            <a:pPr marL="0" indent="0" defTabSz="914400" eaLnBrk="1" hangingPunct="1">
              <a:buFont typeface="Arial" charset="0"/>
              <a:buNone/>
            </a:pPr>
            <a:r>
              <a:rPr lang="en-NZ" sz="1800" b="1" smtClean="0"/>
              <a:t>Opportunities</a:t>
            </a:r>
          </a:p>
        </p:txBody>
      </p:sp>
      <p:sp>
        <p:nvSpPr>
          <p:cNvPr id="69635" name="Content Placeholder 3"/>
          <p:cNvSpPr>
            <a:spLocks noGrp="1"/>
          </p:cNvSpPr>
          <p:nvPr>
            <p:ph sz="half" idx="4294967295"/>
          </p:nvPr>
        </p:nvSpPr>
        <p:spPr>
          <a:xfrm>
            <a:off x="0" y="1908175"/>
            <a:ext cx="4643438" cy="3997325"/>
          </a:xfrm>
        </p:spPr>
        <p:txBody>
          <a:bodyPr lIns="91440" tIns="45720" rIns="91440" bIns="45720"/>
          <a:lstStyle/>
          <a:p>
            <a:pPr eaLnBrk="1" hangingPunct="1"/>
            <a:r>
              <a:rPr lang="en-NZ" sz="1800" dirty="0" smtClean="0"/>
              <a:t>Improved outcomes for children at risk</a:t>
            </a:r>
          </a:p>
          <a:p>
            <a:pPr eaLnBrk="1" hangingPunct="1"/>
            <a:r>
              <a:rPr lang="en-NZ" sz="1800" dirty="0" smtClean="0"/>
              <a:t>Easier information sharing &amp; identification of children at risk</a:t>
            </a:r>
          </a:p>
          <a:p>
            <a:pPr lvl="1" eaLnBrk="1" hangingPunct="1"/>
            <a:r>
              <a:rPr lang="en-NZ" sz="1800" dirty="0" smtClean="0"/>
              <a:t>Face to face</a:t>
            </a:r>
          </a:p>
          <a:p>
            <a:pPr lvl="1" eaLnBrk="1" hangingPunct="1"/>
            <a:r>
              <a:rPr lang="en-NZ" sz="1800" dirty="0" smtClean="0"/>
              <a:t>Electronically</a:t>
            </a:r>
          </a:p>
          <a:p>
            <a:pPr eaLnBrk="1" hangingPunct="1"/>
            <a:r>
              <a:rPr lang="en-NZ" sz="1800" dirty="0" smtClean="0"/>
              <a:t>Standards for C&amp;P training and policies</a:t>
            </a:r>
          </a:p>
          <a:p>
            <a:pPr lvl="1" eaLnBrk="1" hangingPunct="1"/>
            <a:r>
              <a:rPr lang="en-NZ" sz="1800" dirty="0" smtClean="0"/>
              <a:t>Up to each discipline</a:t>
            </a:r>
          </a:p>
          <a:p>
            <a:pPr eaLnBrk="1" hangingPunct="1"/>
            <a:r>
              <a:rPr lang="en-NZ" sz="1800" dirty="0" smtClean="0"/>
              <a:t>Expectation of local collaboration</a:t>
            </a:r>
          </a:p>
          <a:p>
            <a:pPr eaLnBrk="1" hangingPunct="1"/>
            <a:r>
              <a:rPr lang="en-NZ" sz="1800" dirty="0" smtClean="0"/>
              <a:t>Local leadership including purchasing of MSD-funded services for children</a:t>
            </a:r>
          </a:p>
          <a:p>
            <a:pPr eaLnBrk="1" hangingPunct="1"/>
            <a:r>
              <a:rPr lang="en-NZ" sz="1800" dirty="0" smtClean="0"/>
              <a:t>Improves services for children in care and leaving care</a:t>
            </a:r>
          </a:p>
          <a:p>
            <a:pPr eaLnBrk="1" hangingPunct="1"/>
            <a:r>
              <a:rPr lang="en-NZ" sz="1800" dirty="0" smtClean="0"/>
              <a:t>Increase in registered SW</a:t>
            </a:r>
          </a:p>
        </p:txBody>
      </p:sp>
      <p:sp>
        <p:nvSpPr>
          <p:cNvPr id="69636" name="Text Placeholder 4"/>
          <p:cNvSpPr>
            <a:spLocks noGrp="1"/>
          </p:cNvSpPr>
          <p:nvPr>
            <p:ph type="body" sz="quarter" idx="4294967295"/>
          </p:nvPr>
        </p:nvSpPr>
        <p:spPr>
          <a:xfrm>
            <a:off x="4643438" y="1268413"/>
            <a:ext cx="4041775" cy="639762"/>
          </a:xfrm>
        </p:spPr>
        <p:txBody>
          <a:bodyPr lIns="91440" tIns="45720" rIns="91440" bIns="45720" anchor="b"/>
          <a:lstStyle/>
          <a:p>
            <a:pPr marL="0" indent="0" defTabSz="914400" eaLnBrk="1" hangingPunct="1">
              <a:buFont typeface="Arial" charset="0"/>
              <a:buNone/>
            </a:pPr>
            <a:r>
              <a:rPr lang="en-NZ" sz="1800" b="1" smtClean="0"/>
              <a:t>Risks</a:t>
            </a:r>
          </a:p>
        </p:txBody>
      </p:sp>
      <p:sp>
        <p:nvSpPr>
          <p:cNvPr id="69637" name="Content Placeholder 5"/>
          <p:cNvSpPr>
            <a:spLocks noGrp="1"/>
          </p:cNvSpPr>
          <p:nvPr>
            <p:ph sz="quarter" idx="4294967295"/>
          </p:nvPr>
        </p:nvSpPr>
        <p:spPr>
          <a:xfrm>
            <a:off x="4716463" y="1844675"/>
            <a:ext cx="4427537" cy="5013325"/>
          </a:xfrm>
        </p:spPr>
        <p:txBody>
          <a:bodyPr lIns="91440" tIns="45720" rIns="91440" bIns="45720"/>
          <a:lstStyle/>
          <a:p>
            <a:pPr eaLnBrk="1" hangingPunct="1"/>
            <a:r>
              <a:rPr lang="en-NZ" sz="1800" smtClean="0"/>
              <a:t>First and last chance in a generation</a:t>
            </a:r>
          </a:p>
          <a:p>
            <a:pPr eaLnBrk="1" hangingPunct="1"/>
            <a:r>
              <a:rPr lang="en-NZ" sz="1800" smtClean="0"/>
              <a:t>9/11 – VKIS overwhelm with data?</a:t>
            </a:r>
          </a:p>
          <a:p>
            <a:pPr eaLnBrk="1" hangingPunct="1"/>
            <a:r>
              <a:rPr lang="en-NZ" sz="1800" smtClean="0"/>
              <a:t>Privacy</a:t>
            </a:r>
          </a:p>
          <a:p>
            <a:pPr eaLnBrk="1" hangingPunct="1"/>
            <a:r>
              <a:rPr lang="en-NZ" sz="1800" smtClean="0"/>
              <a:t>C&amp;P seen as specialist/non-core</a:t>
            </a:r>
          </a:p>
          <a:p>
            <a:pPr eaLnBrk="1" hangingPunct="1"/>
            <a:r>
              <a:rPr lang="en-NZ" sz="1800" smtClean="0"/>
              <a:t>Overwhelm local services</a:t>
            </a:r>
          </a:p>
          <a:p>
            <a:pPr eaLnBrk="1" hangingPunct="1"/>
            <a:r>
              <a:rPr lang="en-NZ" sz="1800" smtClean="0"/>
              <a:t>Overwhelm local leaders</a:t>
            </a:r>
          </a:p>
          <a:p>
            <a:pPr eaLnBrk="1" hangingPunct="1"/>
            <a:r>
              <a:rPr lang="en-NZ" sz="1800" smtClean="0"/>
              <a:t>Local variation in collaboration &amp; leadership capacity -&gt; inevitable national variation</a:t>
            </a:r>
          </a:p>
          <a:p>
            <a:pPr eaLnBrk="1" hangingPunct="1"/>
            <a:r>
              <a:rPr lang="en-NZ" sz="1800" smtClean="0"/>
              <a:t>Performance funding -&gt; services avoid complex families</a:t>
            </a:r>
          </a:p>
          <a:p>
            <a:pPr eaLnBrk="1" hangingPunct="1"/>
            <a:r>
              <a:rPr lang="en-NZ" sz="1800" smtClean="0"/>
              <a:t>Some SW will struggle to achieve registration standard</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idx="4294967295"/>
          </p:nvPr>
        </p:nvSpPr>
        <p:spPr/>
        <p:txBody>
          <a:bodyPr lIns="91440" tIns="45720" rIns="91440" bIns="45720"/>
          <a:lstStyle/>
          <a:p>
            <a:pPr eaLnBrk="1" hangingPunct="1"/>
            <a:r>
              <a:rPr lang="en-NZ" smtClean="0"/>
              <a:t>What’s needed next?</a:t>
            </a:r>
          </a:p>
        </p:txBody>
      </p:sp>
      <p:sp>
        <p:nvSpPr>
          <p:cNvPr id="70658" name="Text Placeholder 2"/>
          <p:cNvSpPr>
            <a:spLocks noGrp="1"/>
          </p:cNvSpPr>
          <p:nvPr>
            <p:ph type="body" idx="4294967295"/>
          </p:nvPr>
        </p:nvSpPr>
        <p:spPr>
          <a:xfrm>
            <a:off x="457200" y="1535113"/>
            <a:ext cx="4040188" cy="639762"/>
          </a:xfrm>
        </p:spPr>
        <p:txBody>
          <a:bodyPr lIns="91440" tIns="45720" rIns="91440" bIns="45720" anchor="b"/>
          <a:lstStyle/>
          <a:p>
            <a:pPr marL="0" indent="0" defTabSz="914400" eaLnBrk="1" hangingPunct="1">
              <a:buFont typeface="Arial" charset="0"/>
              <a:buNone/>
            </a:pPr>
            <a:r>
              <a:rPr lang="en-NZ" sz="1800" smtClean="0"/>
              <a:t>The White Paper will achieve the intended goals where there is</a:t>
            </a:r>
          </a:p>
        </p:txBody>
      </p:sp>
      <p:sp>
        <p:nvSpPr>
          <p:cNvPr id="70659" name="Content Placeholder 3"/>
          <p:cNvSpPr>
            <a:spLocks noGrp="1"/>
          </p:cNvSpPr>
          <p:nvPr>
            <p:ph sz="half" idx="4294967295"/>
          </p:nvPr>
        </p:nvSpPr>
        <p:spPr>
          <a:xfrm>
            <a:off x="0" y="2174875"/>
            <a:ext cx="4497388" cy="4683125"/>
          </a:xfrm>
        </p:spPr>
        <p:txBody>
          <a:bodyPr lIns="91440" tIns="45720" rIns="91440" bIns="45720"/>
          <a:lstStyle/>
          <a:p>
            <a:pPr eaLnBrk="1" hangingPunct="1"/>
            <a:r>
              <a:rPr lang="en-NZ" sz="1700" smtClean="0"/>
              <a:t>Existing local collaboration with clear communication, trust and mutual respect</a:t>
            </a:r>
          </a:p>
          <a:p>
            <a:pPr eaLnBrk="1" hangingPunct="1"/>
            <a:r>
              <a:rPr lang="en-NZ" sz="1700" smtClean="0"/>
              <a:t>Vision maintained of helping complex families</a:t>
            </a:r>
          </a:p>
          <a:p>
            <a:pPr eaLnBrk="1" hangingPunct="1"/>
            <a:r>
              <a:rPr lang="en-NZ" sz="1700" smtClean="0"/>
              <a:t>Power sharing</a:t>
            </a:r>
          </a:p>
          <a:p>
            <a:pPr eaLnBrk="1" hangingPunct="1"/>
            <a:r>
              <a:rPr lang="en-NZ" sz="1700" smtClean="0"/>
              <a:t>Local leadership that recognises and values these things</a:t>
            </a:r>
          </a:p>
          <a:p>
            <a:pPr eaLnBrk="1" hangingPunct="1"/>
            <a:r>
              <a:rPr lang="en-NZ" sz="1700" smtClean="0"/>
              <a:t>Active participation of practitioners in WF dvpt</a:t>
            </a:r>
          </a:p>
          <a:p>
            <a:pPr eaLnBrk="1" hangingPunct="1"/>
            <a:r>
              <a:rPr lang="en-NZ" sz="1700" smtClean="0"/>
              <a:t>Clarity – what is determined centrally vs local flexibility</a:t>
            </a:r>
          </a:p>
          <a:p>
            <a:pPr eaLnBrk="1" hangingPunct="1"/>
            <a:r>
              <a:rPr lang="en-NZ" sz="1700" smtClean="0"/>
              <a:t>Patience, figure out together</a:t>
            </a:r>
          </a:p>
          <a:p>
            <a:pPr eaLnBrk="1" hangingPunct="1"/>
            <a:r>
              <a:rPr lang="en-NZ" sz="1700" smtClean="0"/>
              <a:t>A change in community attitudes “communitarian” (Judge Mick Brown)</a:t>
            </a:r>
          </a:p>
          <a:p>
            <a:pPr marL="742950" lvl="1" indent="-285750" eaLnBrk="1" hangingPunct="1"/>
            <a:r>
              <a:rPr lang="en-NZ" sz="1700" smtClean="0"/>
              <a:t>Violence to women &amp; children</a:t>
            </a:r>
          </a:p>
          <a:p>
            <a:pPr marL="742950" lvl="1" indent="-285750" eaLnBrk="1" hangingPunct="1"/>
            <a:r>
              <a:rPr lang="en-NZ" sz="1700" smtClean="0"/>
              <a:t>Don’t get involved in private matters</a:t>
            </a:r>
          </a:p>
        </p:txBody>
      </p:sp>
      <p:sp>
        <p:nvSpPr>
          <p:cNvPr id="70660" name="Text Placeholder 4"/>
          <p:cNvSpPr>
            <a:spLocks noGrp="1"/>
          </p:cNvSpPr>
          <p:nvPr>
            <p:ph type="body" sz="quarter" idx="4294967295"/>
          </p:nvPr>
        </p:nvSpPr>
        <p:spPr>
          <a:xfrm>
            <a:off x="4645025" y="1535113"/>
            <a:ext cx="4041775" cy="639762"/>
          </a:xfrm>
        </p:spPr>
        <p:txBody>
          <a:bodyPr lIns="91440" tIns="45720" rIns="91440" bIns="45720" anchor="b"/>
          <a:lstStyle/>
          <a:p>
            <a:pPr marL="0" indent="0" defTabSz="914400" eaLnBrk="1" hangingPunct="1">
              <a:buFont typeface="Arial" charset="0"/>
              <a:buNone/>
            </a:pPr>
            <a:r>
              <a:rPr lang="en-NZ" sz="1800" smtClean="0"/>
              <a:t>The White Paper will </a:t>
            </a:r>
            <a:r>
              <a:rPr lang="en-NZ" sz="1800" b="1" smtClean="0"/>
              <a:t>not</a:t>
            </a:r>
            <a:r>
              <a:rPr lang="en-NZ" sz="1800" smtClean="0"/>
              <a:t> achieve the intended goals where there is</a:t>
            </a:r>
          </a:p>
        </p:txBody>
      </p:sp>
      <p:sp>
        <p:nvSpPr>
          <p:cNvPr id="70661" name="Content Placeholder 5"/>
          <p:cNvSpPr>
            <a:spLocks noGrp="1"/>
          </p:cNvSpPr>
          <p:nvPr>
            <p:ph sz="quarter" idx="4294967295"/>
          </p:nvPr>
        </p:nvSpPr>
        <p:spPr>
          <a:xfrm>
            <a:off x="4645025" y="2174875"/>
            <a:ext cx="4498975" cy="4683125"/>
          </a:xfrm>
        </p:spPr>
        <p:txBody>
          <a:bodyPr lIns="91440" tIns="45720" rIns="91440" bIns="45720"/>
          <a:lstStyle/>
          <a:p>
            <a:pPr eaLnBrk="1" hangingPunct="1"/>
            <a:r>
              <a:rPr lang="en-NZ" sz="1800" smtClean="0"/>
              <a:t>Poor local collaboration, weak communication, limited trust</a:t>
            </a:r>
          </a:p>
          <a:p>
            <a:pPr eaLnBrk="1" hangingPunct="1"/>
            <a:r>
              <a:rPr lang="en-NZ" sz="1800" smtClean="0"/>
              <a:t>Jealous guarding of power</a:t>
            </a:r>
          </a:p>
          <a:p>
            <a:pPr eaLnBrk="1" hangingPunct="1"/>
            <a:r>
              <a:rPr lang="en-NZ" sz="1800" smtClean="0"/>
              <a:t>Competition/ conflict for $</a:t>
            </a:r>
          </a:p>
          <a:p>
            <a:pPr eaLnBrk="1" hangingPunct="1"/>
            <a:r>
              <a:rPr lang="en-NZ" sz="1800" smtClean="0"/>
              <a:t>Service avoidance of complex families</a:t>
            </a:r>
          </a:p>
          <a:p>
            <a:pPr eaLnBrk="1" hangingPunct="1"/>
            <a:r>
              <a:rPr lang="en-NZ" sz="1800" smtClean="0"/>
              <a:t>Poor or limited local leadership</a:t>
            </a:r>
          </a:p>
          <a:p>
            <a:pPr eaLnBrk="1" hangingPunct="1"/>
            <a:r>
              <a:rPr lang="en-NZ" sz="1800" smtClean="0"/>
              <a:t>No change in community attitudes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1" name="Picture 3" descr="section break 1.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71682" name="Title 1"/>
          <p:cNvSpPr>
            <a:spLocks noGrp="1"/>
          </p:cNvSpPr>
          <p:nvPr>
            <p:ph type="ctrTitle"/>
          </p:nvPr>
        </p:nvSpPr>
        <p:spPr>
          <a:xfrm>
            <a:off x="984250" y="2546350"/>
            <a:ext cx="7772400" cy="1470025"/>
          </a:xfrm>
        </p:spPr>
        <p:txBody>
          <a:bodyPr/>
          <a:lstStyle/>
          <a:p>
            <a:pPr algn="ctr" eaLnBrk="1" hangingPunct="1"/>
            <a:r>
              <a:rPr lang="en-US" smtClean="0"/>
              <a:t>Discussion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lIns="91440" tIns="45720" rIns="91440" bIns="45720"/>
          <a:lstStyle/>
          <a:p>
            <a:pPr eaLnBrk="1" hangingPunct="1"/>
            <a:r>
              <a:rPr lang="en-NZ" smtClean="0"/>
              <a:t>This talk</a:t>
            </a:r>
          </a:p>
        </p:txBody>
      </p:sp>
      <p:sp>
        <p:nvSpPr>
          <p:cNvPr id="18434" name="Content Placeholder 2"/>
          <p:cNvSpPr>
            <a:spLocks noGrp="1"/>
          </p:cNvSpPr>
          <p:nvPr>
            <p:ph idx="4294967295"/>
          </p:nvPr>
        </p:nvSpPr>
        <p:spPr>
          <a:xfrm>
            <a:off x="682625" y="1323975"/>
            <a:ext cx="8129588" cy="5249863"/>
          </a:xfrm>
        </p:spPr>
        <p:txBody>
          <a:bodyPr lIns="91440" tIns="45720" rIns="91440" bIns="45720"/>
          <a:lstStyle/>
          <a:p>
            <a:pPr marL="0" indent="0" eaLnBrk="1" hangingPunct="1">
              <a:buFont typeface="Arial" charset="0"/>
              <a:buNone/>
            </a:pPr>
            <a:r>
              <a:rPr lang="en-NZ" smtClean="0"/>
              <a:t>25 min</a:t>
            </a:r>
          </a:p>
          <a:p>
            <a:pPr marL="0" indent="0" eaLnBrk="1" hangingPunct="1"/>
            <a:r>
              <a:rPr lang="en-NZ" smtClean="0"/>
              <a:t>Brief epidemiology of child abuse and neglect in NZ</a:t>
            </a:r>
          </a:p>
          <a:p>
            <a:pPr marL="0" indent="0" eaLnBrk="1" hangingPunct="1"/>
            <a:r>
              <a:rPr lang="en-NZ" smtClean="0"/>
              <a:t>Key aspects of the White Paper on Vulnerable Children</a:t>
            </a:r>
          </a:p>
          <a:p>
            <a:pPr marL="0" indent="0" eaLnBrk="1" hangingPunct="1"/>
            <a:r>
              <a:rPr lang="en-NZ" smtClean="0"/>
              <a:t>Implications for general practice </a:t>
            </a:r>
          </a:p>
          <a:p>
            <a:pPr marL="0" indent="0" eaLnBrk="1" hangingPunct="1"/>
            <a:r>
              <a:rPr lang="en-NZ" smtClean="0"/>
              <a:t>Opportunities and risks</a:t>
            </a:r>
          </a:p>
          <a:p>
            <a:pPr marL="0" indent="0" eaLnBrk="1" hangingPunct="1"/>
            <a:r>
              <a:rPr lang="en-NZ" smtClean="0"/>
              <a:t>What will make the implementation of the WP succeed or fail</a:t>
            </a:r>
          </a:p>
          <a:p>
            <a:pPr marL="0" indent="0" eaLnBrk="1" hangingPunct="1"/>
            <a:endParaRPr lang="en-NZ" smtClean="0"/>
          </a:p>
          <a:p>
            <a:pPr marL="0" indent="0" eaLnBrk="1" hangingPunct="1">
              <a:buFont typeface="Arial" charset="0"/>
              <a:buNone/>
            </a:pPr>
            <a:r>
              <a:rPr lang="en-NZ" smtClean="0"/>
              <a:t>20 min discussion</a:t>
            </a:r>
          </a:p>
          <a:p>
            <a:pPr marL="0" indent="0" eaLnBrk="1" hangingPunct="1">
              <a:buFont typeface="Arial" charset="0"/>
              <a:buNone/>
            </a:pPr>
            <a:endParaRPr lang="en-NZ" smtClean="0"/>
          </a:p>
          <a:p>
            <a:pPr marL="0" indent="0" eaLnBrk="1" hangingPunct="1">
              <a:buFont typeface="Arial" charset="0"/>
              <a:buNone/>
            </a:pPr>
            <a:r>
              <a:rPr lang="en-NZ" smtClean="0"/>
              <a:t>This afternoon at 2 and 3pm workshop </a:t>
            </a:r>
          </a:p>
          <a:p>
            <a:pPr marL="0" indent="0" eaLnBrk="1" hangingPunct="1"/>
            <a:r>
              <a:rPr lang="en-NZ" smtClean="0"/>
              <a:t>Child Abuse for the GP</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ctrTitle" idx="4294967295"/>
          </p:nvPr>
        </p:nvSpPr>
        <p:spPr>
          <a:xfrm>
            <a:off x="685800" y="2130425"/>
            <a:ext cx="7772400" cy="1470025"/>
          </a:xfrm>
        </p:spPr>
        <p:txBody>
          <a:bodyPr lIns="91440" tIns="45720" rIns="91440" bIns="45720"/>
          <a:lstStyle/>
          <a:p>
            <a:pPr eaLnBrk="1" hangingPunct="1"/>
            <a:endParaRPr lang="en-GB" smtClean="0"/>
          </a:p>
        </p:txBody>
      </p:sp>
      <p:sp>
        <p:nvSpPr>
          <p:cNvPr id="20482" name="Rectangle 3"/>
          <p:cNvSpPr>
            <a:spLocks noGrp="1" noChangeArrowheads="1"/>
          </p:cNvSpPr>
          <p:nvPr>
            <p:ph type="subTitle" idx="4294967295"/>
          </p:nvPr>
        </p:nvSpPr>
        <p:spPr>
          <a:xfrm>
            <a:off x="1371600" y="3886200"/>
            <a:ext cx="6400800" cy="1752600"/>
          </a:xfrm>
        </p:spPr>
        <p:txBody>
          <a:bodyPr lIns="91440" tIns="45720" rIns="91440" bIns="45720"/>
          <a:lstStyle/>
          <a:p>
            <a:pPr marL="0" indent="0" algn="ctr" defTabSz="914400" eaLnBrk="1" hangingPunct="1">
              <a:buFont typeface="Arial" charset="0"/>
              <a:buNone/>
            </a:pPr>
            <a:endParaRPr lang="en-GB" smtClean="0"/>
          </a:p>
        </p:txBody>
      </p:sp>
      <p:pic>
        <p:nvPicPr>
          <p:cNvPr id="20483" name="Picture 6"/>
          <p:cNvPicPr>
            <a:picLocks noChangeAspect="1" noChangeArrowheads="1"/>
          </p:cNvPicPr>
          <p:nvPr/>
        </p:nvPicPr>
        <p:blipFill>
          <a:blip r:embed="rId3"/>
          <a:srcRect/>
          <a:stretch>
            <a:fillRect/>
          </a:stretch>
        </p:blipFill>
        <p:spPr bwMode="auto">
          <a:xfrm>
            <a:off x="0" y="66675"/>
            <a:ext cx="9220200" cy="6791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idx="4294967295"/>
          </p:nvPr>
        </p:nvSpPr>
        <p:spPr>
          <a:xfrm>
            <a:off x="742950" y="123825"/>
            <a:ext cx="7812088" cy="1498600"/>
          </a:xfrm>
        </p:spPr>
        <p:txBody>
          <a:bodyPr/>
          <a:lstStyle/>
          <a:p>
            <a:pPr eaLnBrk="1" hangingPunct="1"/>
            <a:r>
              <a:rPr lang="en-NZ" sz="2400" smtClean="0">
                <a:latin typeface="Calibri" pitchFamily="34" charset="0"/>
              </a:rPr>
              <a:t>Hospital Admissions (2006–2010) and Deaths (2004–2008) due to Injuries Arising from the Assault, Neglect or Maltreatment of New Zealand Children by Age and Gender</a:t>
            </a:r>
          </a:p>
        </p:txBody>
      </p:sp>
      <p:pic>
        <p:nvPicPr>
          <p:cNvPr id="4" name="Picture 2"/>
          <p:cNvPicPr>
            <a:picLocks noChangeAspect="1" noChangeArrowheads="1"/>
          </p:cNvPicPr>
          <p:nvPr/>
        </p:nvPicPr>
        <p:blipFill>
          <a:blip r:embed="rId3"/>
          <a:srcRect l="8073" t="45972" r="50754" b="31699"/>
          <a:stretch>
            <a:fillRect/>
          </a:stretch>
        </p:blipFill>
        <p:spPr bwMode="auto">
          <a:xfrm>
            <a:off x="7812088" y="6381750"/>
            <a:ext cx="1331912" cy="476250"/>
          </a:xfrm>
          <a:prstGeom prst="rect">
            <a:avLst/>
          </a:prstGeom>
          <a:solidFill>
            <a:schemeClr val="accent1">
              <a:alpha val="0"/>
            </a:schemeClr>
          </a:solidFill>
          <a:ln w="9525">
            <a:noFill/>
            <a:miter lim="800000"/>
            <a:headEnd/>
            <a:tailEnd/>
          </a:ln>
          <a:effectLst>
            <a:outerShdw blurRad="50800" dist="50800" dir="5400000" algn="ctr" rotWithShape="0">
              <a:srgbClr val="FFFFFF">
                <a:alpha val="0"/>
              </a:srgbClr>
            </a:outerShdw>
          </a:effectLst>
        </p:spPr>
      </p:pic>
      <p:sp>
        <p:nvSpPr>
          <p:cNvPr id="22531" name="Rectangle 3"/>
          <p:cNvSpPr>
            <a:spLocks noChangeArrowheads="1"/>
          </p:cNvSpPr>
          <p:nvPr/>
        </p:nvSpPr>
        <p:spPr bwMode="auto">
          <a:xfrm>
            <a:off x="1331913" y="6453188"/>
            <a:ext cx="6335712" cy="400050"/>
          </a:xfrm>
          <a:prstGeom prst="rect">
            <a:avLst/>
          </a:prstGeom>
          <a:noFill/>
          <a:ln w="9525">
            <a:noFill/>
            <a:miter lim="800000"/>
            <a:headEnd/>
            <a:tailEnd/>
          </a:ln>
        </p:spPr>
        <p:txBody>
          <a:bodyPr anchor="ctr">
            <a:spAutoFit/>
          </a:bodyPr>
          <a:lstStyle/>
          <a:p>
            <a:pPr algn="just"/>
            <a:r>
              <a:rPr lang="en-NZ" sz="1000">
                <a:latin typeface="Calibri" pitchFamily="34" charset="0"/>
                <a:cs typeface="Times New Roman" pitchFamily="18" charset="0"/>
              </a:rPr>
              <a:t>Source: Numerator Admissions: National Minimum Dataset, Numerator Mortality: National Mortality Collection; Denominator: Statistics NZ Estimated Resident Population</a:t>
            </a:r>
            <a:endParaRPr lang="en-NZ" sz="1000">
              <a:latin typeface="Calibri" pitchFamily="34" charset="0"/>
            </a:endParaRPr>
          </a:p>
        </p:txBody>
      </p:sp>
      <p:pic>
        <p:nvPicPr>
          <p:cNvPr id="22532" name="Picture 2"/>
          <p:cNvPicPr>
            <a:picLocks noChangeAspect="1" noChangeArrowheads="1"/>
          </p:cNvPicPr>
          <p:nvPr/>
        </p:nvPicPr>
        <p:blipFill>
          <a:blip r:embed="rId4"/>
          <a:srcRect/>
          <a:stretch>
            <a:fillRect/>
          </a:stretch>
        </p:blipFill>
        <p:spPr bwMode="auto">
          <a:xfrm>
            <a:off x="0" y="1416050"/>
            <a:ext cx="9144000" cy="5441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idx="4294967295"/>
          </p:nvPr>
        </p:nvSpPr>
        <p:spPr>
          <a:xfrm>
            <a:off x="282575" y="206375"/>
            <a:ext cx="7812088" cy="1368425"/>
          </a:xfrm>
        </p:spPr>
        <p:txBody>
          <a:bodyPr/>
          <a:lstStyle/>
          <a:p>
            <a:pPr eaLnBrk="1" hangingPunct="1"/>
            <a:r>
              <a:rPr lang="en-NZ" sz="2400" smtClean="0">
                <a:latin typeface="Calibri" pitchFamily="34" charset="0"/>
              </a:rPr>
              <a:t>Hospital Admissions for Injuries Arising from the Assault, Neglect or Maltreatment of Children 0–14 Years by NZ Deprivation Index Decile, New Zealand 2006–2010</a:t>
            </a:r>
          </a:p>
        </p:txBody>
      </p:sp>
      <p:pic>
        <p:nvPicPr>
          <p:cNvPr id="4" name="Picture 2"/>
          <p:cNvPicPr>
            <a:picLocks noChangeAspect="1" noChangeArrowheads="1"/>
          </p:cNvPicPr>
          <p:nvPr/>
        </p:nvPicPr>
        <p:blipFill>
          <a:blip r:embed="rId3"/>
          <a:srcRect l="8073" t="45972" r="50754" b="31699"/>
          <a:stretch>
            <a:fillRect/>
          </a:stretch>
        </p:blipFill>
        <p:spPr bwMode="auto">
          <a:xfrm>
            <a:off x="7812088" y="6381750"/>
            <a:ext cx="1331912" cy="476250"/>
          </a:xfrm>
          <a:prstGeom prst="rect">
            <a:avLst/>
          </a:prstGeom>
          <a:solidFill>
            <a:schemeClr val="accent1">
              <a:alpha val="0"/>
            </a:schemeClr>
          </a:solidFill>
          <a:ln w="9525">
            <a:noFill/>
            <a:miter lim="800000"/>
            <a:headEnd/>
            <a:tailEnd/>
          </a:ln>
          <a:effectLst>
            <a:outerShdw blurRad="50800" dist="50800" dir="5400000" algn="ctr" rotWithShape="0">
              <a:srgbClr val="FFFFFF">
                <a:alpha val="0"/>
              </a:srgbClr>
            </a:outerShdw>
          </a:effectLst>
        </p:spPr>
      </p:pic>
      <p:sp>
        <p:nvSpPr>
          <p:cNvPr id="24579" name="Rectangle 3"/>
          <p:cNvSpPr>
            <a:spLocks noChangeArrowheads="1"/>
          </p:cNvSpPr>
          <p:nvPr/>
        </p:nvSpPr>
        <p:spPr bwMode="auto">
          <a:xfrm>
            <a:off x="1331913" y="6530975"/>
            <a:ext cx="6335712" cy="246063"/>
          </a:xfrm>
          <a:prstGeom prst="rect">
            <a:avLst/>
          </a:prstGeom>
          <a:noFill/>
          <a:ln w="9525">
            <a:noFill/>
            <a:miter lim="800000"/>
            <a:headEnd/>
            <a:tailEnd/>
          </a:ln>
        </p:spPr>
        <p:txBody>
          <a:bodyPr anchor="ctr">
            <a:spAutoFit/>
          </a:bodyPr>
          <a:lstStyle/>
          <a:p>
            <a:pPr algn="just"/>
            <a:r>
              <a:rPr lang="en-NZ" sz="1000">
                <a:latin typeface="Calibri" pitchFamily="34" charset="0"/>
                <a:cs typeface="Times New Roman" pitchFamily="18" charset="0"/>
              </a:rPr>
              <a:t>Source: Numerator: National Minimum Dataset; Denominator: Statistics NZ Estimated Resident Population</a:t>
            </a:r>
            <a:endParaRPr lang="en-NZ" sz="1000">
              <a:latin typeface="Calibri" pitchFamily="34" charset="0"/>
            </a:endParaRPr>
          </a:p>
        </p:txBody>
      </p:sp>
      <p:pic>
        <p:nvPicPr>
          <p:cNvPr id="24580" name="Picture 2"/>
          <p:cNvPicPr>
            <a:picLocks noChangeAspect="1" noChangeArrowheads="1"/>
          </p:cNvPicPr>
          <p:nvPr/>
        </p:nvPicPr>
        <p:blipFill>
          <a:blip r:embed="rId4"/>
          <a:srcRect/>
          <a:stretch>
            <a:fillRect/>
          </a:stretch>
        </p:blipFill>
        <p:spPr bwMode="auto">
          <a:xfrm>
            <a:off x="0" y="1406525"/>
            <a:ext cx="9015413" cy="5451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idx="4294967295"/>
          </p:nvPr>
        </p:nvSpPr>
        <p:spPr>
          <a:xfrm>
            <a:off x="325438" y="215900"/>
            <a:ext cx="7812087" cy="1143000"/>
          </a:xfrm>
        </p:spPr>
        <p:txBody>
          <a:bodyPr/>
          <a:lstStyle/>
          <a:p>
            <a:pPr eaLnBrk="1" hangingPunct="1"/>
            <a:r>
              <a:rPr lang="en-NZ" sz="2400" smtClean="0">
                <a:latin typeface="Calibri" pitchFamily="34" charset="0"/>
                <a:ea typeface="Calibri" pitchFamily="34" charset="0"/>
                <a:cs typeface="Times New Roman" pitchFamily="18" charset="0"/>
              </a:rPr>
              <a:t>Hospital Admissions for Injuries Arising from the Assault, Neglect or Maltreatment of Children 0–14 Years by Ethnicity, New Zealand 2000–2010</a:t>
            </a:r>
          </a:p>
        </p:txBody>
      </p:sp>
      <p:pic>
        <p:nvPicPr>
          <p:cNvPr id="4" name="Picture 2"/>
          <p:cNvPicPr>
            <a:picLocks noChangeAspect="1" noChangeArrowheads="1"/>
          </p:cNvPicPr>
          <p:nvPr/>
        </p:nvPicPr>
        <p:blipFill>
          <a:blip r:embed="rId3"/>
          <a:srcRect l="8073" t="45972" r="50754" b="31699"/>
          <a:stretch>
            <a:fillRect/>
          </a:stretch>
        </p:blipFill>
        <p:spPr bwMode="auto">
          <a:xfrm>
            <a:off x="7812088" y="6381750"/>
            <a:ext cx="1331912" cy="476250"/>
          </a:xfrm>
          <a:prstGeom prst="rect">
            <a:avLst/>
          </a:prstGeom>
          <a:solidFill>
            <a:schemeClr val="accent1">
              <a:alpha val="0"/>
            </a:schemeClr>
          </a:solidFill>
          <a:ln w="9525">
            <a:noFill/>
            <a:miter lim="800000"/>
            <a:headEnd/>
            <a:tailEnd/>
          </a:ln>
          <a:effectLst>
            <a:outerShdw blurRad="50800" dist="50800" dir="5400000" algn="ctr" rotWithShape="0">
              <a:srgbClr val="FFFFFF">
                <a:alpha val="0"/>
              </a:srgbClr>
            </a:outerShdw>
          </a:effectLst>
        </p:spPr>
      </p:pic>
      <p:sp>
        <p:nvSpPr>
          <p:cNvPr id="26627" name="Rectangle 3"/>
          <p:cNvSpPr>
            <a:spLocks noChangeArrowheads="1"/>
          </p:cNvSpPr>
          <p:nvPr/>
        </p:nvSpPr>
        <p:spPr bwMode="auto">
          <a:xfrm>
            <a:off x="1331913" y="6453188"/>
            <a:ext cx="6408737" cy="400050"/>
          </a:xfrm>
          <a:prstGeom prst="rect">
            <a:avLst/>
          </a:prstGeom>
          <a:noFill/>
          <a:ln w="9525">
            <a:noFill/>
            <a:miter lim="800000"/>
            <a:headEnd/>
            <a:tailEnd/>
          </a:ln>
        </p:spPr>
        <p:txBody>
          <a:bodyPr anchor="ctr">
            <a:spAutoFit/>
          </a:bodyPr>
          <a:lstStyle/>
          <a:p>
            <a:pPr algn="just"/>
            <a:r>
              <a:rPr lang="en-NZ" sz="1000">
                <a:latin typeface="Calibri" pitchFamily="34" charset="0"/>
                <a:cs typeface="Times New Roman" pitchFamily="18" charset="0"/>
              </a:rPr>
              <a:t>Source: Numerator: National Minimum Dataset; Denominator: Statistics NZ Estimated Resident Population.</a:t>
            </a:r>
          </a:p>
          <a:p>
            <a:pPr algn="just"/>
            <a:r>
              <a:rPr lang="en-NZ" sz="1000">
                <a:latin typeface="Calibri" pitchFamily="34" charset="0"/>
                <a:cs typeface="Times New Roman" pitchFamily="18" charset="0"/>
              </a:rPr>
              <a:t>Note: Ethnicity is Level 1 Prioritised.</a:t>
            </a:r>
            <a:endParaRPr lang="en-NZ" sz="1000">
              <a:latin typeface="Calibri" pitchFamily="34" charset="0"/>
            </a:endParaRPr>
          </a:p>
        </p:txBody>
      </p:sp>
      <p:pic>
        <p:nvPicPr>
          <p:cNvPr id="26628" name="Picture 2"/>
          <p:cNvPicPr>
            <a:picLocks noChangeAspect="1" noChangeArrowheads="1"/>
          </p:cNvPicPr>
          <p:nvPr/>
        </p:nvPicPr>
        <p:blipFill>
          <a:blip r:embed="rId4"/>
          <a:srcRect/>
          <a:stretch>
            <a:fillRect/>
          </a:stretch>
        </p:blipFill>
        <p:spPr bwMode="auto">
          <a:xfrm>
            <a:off x="31750" y="1358900"/>
            <a:ext cx="9112250" cy="5407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ctrTitle"/>
          </p:nvPr>
        </p:nvSpPr>
        <p:spPr>
          <a:xfrm>
            <a:off x="334963" y="60325"/>
            <a:ext cx="7772400" cy="1470025"/>
          </a:xfrm>
        </p:spPr>
        <p:txBody>
          <a:bodyPr/>
          <a:lstStyle/>
          <a:p>
            <a:pPr eaLnBrk="1" hangingPunct="1"/>
            <a:r>
              <a:rPr lang="en-NZ" smtClean="0"/>
              <a:t>Notifications, further action req’d and substantiations</a:t>
            </a:r>
          </a:p>
        </p:txBody>
      </p:sp>
      <p:sp>
        <p:nvSpPr>
          <p:cNvPr id="3" name="Subtitle 2"/>
          <p:cNvSpPr>
            <a:spLocks noGrp="1"/>
          </p:cNvSpPr>
          <p:nvPr>
            <p:ph type="subTitle" idx="1"/>
          </p:nvPr>
        </p:nvSpPr>
        <p:spPr>
          <a:xfrm>
            <a:off x="620713" y="1889125"/>
            <a:ext cx="7910512" cy="3749675"/>
          </a:xfrm>
        </p:spPr>
        <p:txBody>
          <a:bodyPr/>
          <a:lstStyle/>
          <a:p>
            <a:pPr eaLnBrk="1" hangingPunct="1">
              <a:defRPr/>
            </a:pPr>
            <a:r>
              <a:rPr lang="en-NZ" dirty="0" smtClean="0"/>
              <a:t>Insert table here</a:t>
            </a:r>
            <a:endParaRPr lang="en-NZ" dirty="0"/>
          </a:p>
        </p:txBody>
      </p:sp>
      <p:pic>
        <p:nvPicPr>
          <p:cNvPr id="32771" name="Picture 3" descr="notifications graph"/>
          <p:cNvPicPr>
            <a:picLocks noChangeAspect="1" noChangeArrowheads="1"/>
          </p:cNvPicPr>
          <p:nvPr/>
        </p:nvPicPr>
        <p:blipFill>
          <a:blip r:embed="rId3"/>
          <a:srcRect/>
          <a:stretch>
            <a:fillRect/>
          </a:stretch>
        </p:blipFill>
        <p:spPr bwMode="auto">
          <a:xfrm>
            <a:off x="0" y="1262063"/>
            <a:ext cx="9144000" cy="55959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800100" y="314325"/>
            <a:ext cx="8012113" cy="1143000"/>
          </a:xfrm>
        </p:spPr>
        <p:txBody>
          <a:bodyPr/>
          <a:lstStyle/>
          <a:p>
            <a:pPr eaLnBrk="1" hangingPunct="1"/>
            <a:r>
              <a:rPr lang="en-NZ" smtClean="0"/>
              <a:t>Notifications to CYF 2008-2012</a:t>
            </a:r>
          </a:p>
        </p:txBody>
      </p:sp>
      <p:graphicFrame>
        <p:nvGraphicFramePr>
          <p:cNvPr id="4" name="Content Placeholder 3"/>
          <p:cNvGraphicFramePr>
            <a:graphicFrameLocks noGrp="1"/>
          </p:cNvGraphicFramePr>
          <p:nvPr>
            <p:ph idx="1"/>
          </p:nvPr>
        </p:nvGraphicFramePr>
        <p:xfrm>
          <a:off x="236538" y="1336675"/>
          <a:ext cx="8907462" cy="5357813"/>
        </p:xfrm>
        <a:graphic>
          <a:graphicData uri="http://schemas.openxmlformats.org/drawingml/2006/table">
            <a:tbl>
              <a:tblPr/>
              <a:tblGrid>
                <a:gridCol w="2735262"/>
                <a:gridCol w="1341438"/>
                <a:gridCol w="1208087"/>
                <a:gridCol w="1206500"/>
                <a:gridCol w="1208088"/>
                <a:gridCol w="1208087"/>
              </a:tblGrid>
              <a:tr h="5365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NZ" sz="2400" b="1" i="0" u="none" strike="noStrike" cap="none" normalizeH="0" baseline="0" smtClean="0">
                        <a:ln>
                          <a:noFill/>
                        </a:ln>
                        <a:solidFill>
                          <a:srgbClr val="FFFFF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800" b="1" i="0" u="none" strike="noStrike" cap="none" normalizeH="0" baseline="0" smtClean="0">
                          <a:ln>
                            <a:noFill/>
                          </a:ln>
                          <a:solidFill>
                            <a:srgbClr val="FFFFFF"/>
                          </a:solidFill>
                          <a:effectLst/>
                          <a:latin typeface="Calibri" pitchFamily="34" charset="0"/>
                        </a:rPr>
                        <a:t>2008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800" b="1" i="0" u="none" strike="noStrike" cap="none" normalizeH="0" baseline="0" smtClean="0">
                          <a:ln>
                            <a:noFill/>
                          </a:ln>
                          <a:solidFill>
                            <a:srgbClr val="FFFFFF"/>
                          </a:solidFill>
                          <a:effectLst/>
                          <a:latin typeface="Calibri" pitchFamily="34" charset="0"/>
                        </a:rPr>
                        <a:t>2009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800" b="1" i="0" u="none" strike="noStrike" cap="none" normalizeH="0" baseline="0" smtClean="0">
                          <a:ln>
                            <a:noFill/>
                          </a:ln>
                          <a:solidFill>
                            <a:srgbClr val="FFFFFF"/>
                          </a:solidFill>
                          <a:effectLst/>
                          <a:latin typeface="Calibri" pitchFamily="34" charset="0"/>
                        </a:rPr>
                        <a:t>2010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800" b="1" i="0" u="none" strike="noStrike" cap="none" normalizeH="0" baseline="0" smtClean="0">
                          <a:ln>
                            <a:noFill/>
                          </a:ln>
                          <a:solidFill>
                            <a:srgbClr val="FFFFFF"/>
                          </a:solidFill>
                          <a:effectLst/>
                          <a:latin typeface="Calibri" pitchFamily="34" charset="0"/>
                        </a:rPr>
                        <a:t>2011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800" b="1" i="0" u="none" strike="noStrike" cap="none" normalizeH="0" baseline="0" smtClean="0">
                          <a:ln>
                            <a:noFill/>
                          </a:ln>
                          <a:solidFill>
                            <a:srgbClr val="FFFFFF"/>
                          </a:solidFill>
                          <a:effectLst/>
                          <a:latin typeface="Calibri" pitchFamily="34" charset="0"/>
                        </a:rPr>
                        <a:t>2012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12636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NZ" sz="2800" b="0" i="0" u="none" strike="noStrike" cap="none" normalizeH="0" baseline="0" smtClean="0">
                          <a:ln>
                            <a:noFill/>
                          </a:ln>
                          <a:solidFill>
                            <a:srgbClr val="000000"/>
                          </a:solidFill>
                          <a:effectLst/>
                          <a:latin typeface="Calibri" pitchFamily="34" charset="0"/>
                        </a:rPr>
                        <a:t>Care &amp; Protection Notifications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8E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89,461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8E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110,797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8E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124,921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8E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93,594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8E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90,122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8E4"/>
                    </a:solidFill>
                  </a:tcPr>
                </a:tc>
              </a:tr>
              <a:tr h="1395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NZ" sz="2800" b="0" i="0" u="none" strike="noStrike" cap="none" normalizeH="0" baseline="0" smtClean="0">
                          <a:ln>
                            <a:noFill/>
                          </a:ln>
                          <a:solidFill>
                            <a:srgbClr val="000000"/>
                          </a:solidFill>
                          <a:effectLst/>
                          <a:latin typeface="Calibri" pitchFamily="34" charset="0"/>
                        </a:rPr>
                        <a:t>Police Family Violence Notifications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4F2"/>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NZ" sz="2400" b="0" i="0" u="none" strike="noStrike" cap="none" normalizeH="0" baseline="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4F2"/>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NZ" sz="2400" b="0" i="0" u="none" strike="noStrike" cap="none" normalizeH="0" baseline="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4F2"/>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NZ" sz="2400" b="0" i="0" u="none" strike="noStrike" cap="none" normalizeH="0" baseline="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4F2"/>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57,153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4F2"/>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62,678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4F2"/>
                    </a:solidFill>
                  </a:tcPr>
                </a:tc>
              </a:tr>
              <a:tr h="5365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NZ" sz="2800" b="0" i="0" u="none" strike="noStrike" cap="none" normalizeH="0" baseline="0" smtClean="0">
                          <a:ln>
                            <a:noFill/>
                          </a:ln>
                          <a:solidFill>
                            <a:srgbClr val="000000"/>
                          </a:solidFill>
                          <a:effectLst/>
                          <a:latin typeface="Calibri" pitchFamily="34" charset="0"/>
                        </a:rPr>
                        <a:t>Sub Total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8E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89,461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8E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110,797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8E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124,921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8E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150,747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8E4"/>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152,800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E8E4"/>
                    </a:solidFill>
                  </a:tcPr>
                </a:tc>
              </a:tr>
              <a:tr h="15176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NZ" sz="2800" b="0" i="0" u="none" strike="noStrike" cap="none" normalizeH="0" baseline="0" smtClean="0">
                          <a:ln>
                            <a:noFill/>
                          </a:ln>
                          <a:solidFill>
                            <a:srgbClr val="000000"/>
                          </a:solidFill>
                          <a:effectLst/>
                          <a:latin typeface="Calibri" pitchFamily="34" charset="0"/>
                        </a:rPr>
                        <a:t>Distinct clients</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NZ" sz="2800" b="0" i="0" u="none" strike="noStrike" cap="none" normalizeH="0" baseline="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4F2"/>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61,403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4F2"/>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74,340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4F2"/>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80,218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4F2"/>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94,478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4F2"/>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NZ" sz="2400" b="0" i="0" u="none" strike="noStrike" cap="none" normalizeH="0" baseline="0" smtClean="0">
                          <a:ln>
                            <a:noFill/>
                          </a:ln>
                          <a:solidFill>
                            <a:srgbClr val="000000"/>
                          </a:solidFill>
                          <a:effectLst/>
                          <a:latin typeface="Calibri" pitchFamily="34" charset="0"/>
                        </a:rPr>
                        <a:t>95,532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4F2"/>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DNA OCC">
      <a:dk1>
        <a:srgbClr val="000000"/>
      </a:dk1>
      <a:lt1>
        <a:srgbClr val="FFFFFF"/>
      </a:lt1>
      <a:dk2>
        <a:srgbClr val="AE132A"/>
      </a:dk2>
      <a:lt2>
        <a:srgbClr val="F0E7CC"/>
      </a:lt2>
      <a:accent1>
        <a:srgbClr val="F26522"/>
      </a:accent1>
      <a:accent2>
        <a:srgbClr val="4FC0B0"/>
      </a:accent2>
      <a:accent3>
        <a:srgbClr val="249747"/>
      </a:accent3>
      <a:accent4>
        <a:srgbClr val="C7A842"/>
      </a:accent4>
      <a:accent5>
        <a:srgbClr val="134A88"/>
      </a:accent5>
      <a:accent6>
        <a:srgbClr val="9B3F87"/>
      </a:accent6>
      <a:hlink>
        <a:srgbClr val="FFFF99"/>
      </a:hlink>
      <a:folHlink>
        <a:srgbClr val="D3A21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DNA OCC">
      <a:dk1>
        <a:srgbClr val="000000"/>
      </a:dk1>
      <a:lt1>
        <a:srgbClr val="FFFFFF"/>
      </a:lt1>
      <a:dk2>
        <a:srgbClr val="AE132A"/>
      </a:dk2>
      <a:lt2>
        <a:srgbClr val="F0E7CC"/>
      </a:lt2>
      <a:accent1>
        <a:srgbClr val="F26522"/>
      </a:accent1>
      <a:accent2>
        <a:srgbClr val="4FC0B0"/>
      </a:accent2>
      <a:accent3>
        <a:srgbClr val="249747"/>
      </a:accent3>
      <a:accent4>
        <a:srgbClr val="C7A842"/>
      </a:accent4>
      <a:accent5>
        <a:srgbClr val="134A88"/>
      </a:accent5>
      <a:accent6>
        <a:srgbClr val="9B3F87"/>
      </a:accent6>
      <a:hlink>
        <a:srgbClr val="FFFF99"/>
      </a:hlink>
      <a:folHlink>
        <a:srgbClr val="D3A21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DNA OCC">
      <a:dk1>
        <a:srgbClr val="000000"/>
      </a:dk1>
      <a:lt1>
        <a:srgbClr val="FFFFFF"/>
      </a:lt1>
      <a:dk2>
        <a:srgbClr val="AE132A"/>
      </a:dk2>
      <a:lt2>
        <a:srgbClr val="F0E7CC"/>
      </a:lt2>
      <a:accent1>
        <a:srgbClr val="F26522"/>
      </a:accent1>
      <a:accent2>
        <a:srgbClr val="4FC0B0"/>
      </a:accent2>
      <a:accent3>
        <a:srgbClr val="249747"/>
      </a:accent3>
      <a:accent4>
        <a:srgbClr val="C7A842"/>
      </a:accent4>
      <a:accent5>
        <a:srgbClr val="134A88"/>
      </a:accent5>
      <a:accent6>
        <a:srgbClr val="9B3F87"/>
      </a:accent6>
      <a:hlink>
        <a:srgbClr val="FFFF99"/>
      </a:hlink>
      <a:folHlink>
        <a:srgbClr val="D3A21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Office Theme">
  <a:themeElements>
    <a:clrScheme name="DNA OCC">
      <a:dk1>
        <a:srgbClr val="000000"/>
      </a:dk1>
      <a:lt1>
        <a:srgbClr val="FFFFFF"/>
      </a:lt1>
      <a:dk2>
        <a:srgbClr val="AE132A"/>
      </a:dk2>
      <a:lt2>
        <a:srgbClr val="F0E7CC"/>
      </a:lt2>
      <a:accent1>
        <a:srgbClr val="F26522"/>
      </a:accent1>
      <a:accent2>
        <a:srgbClr val="4FC0B0"/>
      </a:accent2>
      <a:accent3>
        <a:srgbClr val="249747"/>
      </a:accent3>
      <a:accent4>
        <a:srgbClr val="C7A842"/>
      </a:accent4>
      <a:accent5>
        <a:srgbClr val="134A88"/>
      </a:accent5>
      <a:accent6>
        <a:srgbClr val="9B3F87"/>
      </a:accent6>
      <a:hlink>
        <a:srgbClr val="FFFF99"/>
      </a:hlink>
      <a:folHlink>
        <a:srgbClr val="D3A21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TotalTime>
  <Words>1815</Words>
  <Application>Microsoft Office PowerPoint</Application>
  <PresentationFormat>On-screen Show (4:3)</PresentationFormat>
  <Paragraphs>235</Paragraphs>
  <Slides>28</Slides>
  <Notes>20</Notes>
  <HiddenSlides>0</HiddenSlides>
  <MMClips>0</MMClips>
  <ScaleCrop>false</ScaleCrop>
  <HeadingPairs>
    <vt:vector size="6" baseType="variant">
      <vt:variant>
        <vt:lpstr>Theme</vt:lpstr>
      </vt:variant>
      <vt:variant>
        <vt:i4>5</vt:i4>
      </vt:variant>
      <vt:variant>
        <vt:lpstr>Embedded OLE Servers</vt:lpstr>
      </vt:variant>
      <vt:variant>
        <vt:i4>1</vt:i4>
      </vt:variant>
      <vt:variant>
        <vt:lpstr>Slide Titles</vt:lpstr>
      </vt:variant>
      <vt:variant>
        <vt:i4>28</vt:i4>
      </vt:variant>
    </vt:vector>
  </HeadingPairs>
  <TitlesOfParts>
    <vt:vector size="34" baseType="lpstr">
      <vt:lpstr>Office Theme</vt:lpstr>
      <vt:lpstr>1_Office Theme</vt:lpstr>
      <vt:lpstr>2_Office Theme</vt:lpstr>
      <vt:lpstr>3_Office Theme</vt:lpstr>
      <vt:lpstr>Default Design</vt:lpstr>
      <vt:lpstr>Document</vt:lpstr>
      <vt:lpstr>PowerPoint Presentation</vt:lpstr>
      <vt:lpstr>Child Protection update</vt:lpstr>
      <vt:lpstr>This talk</vt:lpstr>
      <vt:lpstr>PowerPoint Presentation</vt:lpstr>
      <vt:lpstr>Hospital Admissions (2006–2010) and Deaths (2004–2008) due to Injuries Arising from the Assault, Neglect or Maltreatment of New Zealand Children by Age and Gender</vt:lpstr>
      <vt:lpstr>Hospital Admissions for Injuries Arising from the Assault, Neglect or Maltreatment of Children 0–14 Years by NZ Deprivation Index Decile, New Zealand 2006–2010</vt:lpstr>
      <vt:lpstr>Hospital Admissions for Injuries Arising from the Assault, Neglect or Maltreatment of Children 0–14 Years by Ethnicity, New Zealand 2000–2010</vt:lpstr>
      <vt:lpstr>Notifications, further action req’d and substantiations</vt:lpstr>
      <vt:lpstr>Notifications to CYF 2008-2012</vt:lpstr>
      <vt:lpstr>PowerPoint Presentation</vt:lpstr>
      <vt:lpstr>PowerPoint Presentation</vt:lpstr>
      <vt:lpstr>Serious behaviour difficulties</vt:lpstr>
      <vt:lpstr>Chch Multidisciplinary Child Development Study: Outcomes at age 18 - Education</vt:lpstr>
      <vt:lpstr>Christchurch study – outcomes at age 25  Education &amp; employment</vt:lpstr>
      <vt:lpstr>Christchurch study: crime at 25</vt:lpstr>
      <vt:lpstr>Christchurch study: mental health at 25</vt:lpstr>
      <vt:lpstr>Christchurch study: sexual and partner relationships at 25</vt:lpstr>
      <vt:lpstr>Summary: abuse &amp; severe behaviour</vt:lpstr>
      <vt:lpstr>Wicked Problems</vt:lpstr>
      <vt:lpstr>Wicked Problems Have Solutions</vt:lpstr>
      <vt:lpstr>Children’s Action Plan</vt:lpstr>
      <vt:lpstr>PowerPoint Presentation</vt:lpstr>
      <vt:lpstr>New Funding Model</vt:lpstr>
      <vt:lpstr>What does this mean for GPs?</vt:lpstr>
      <vt:lpstr>What does this mean for GPs?</vt:lpstr>
      <vt:lpstr>Opportunities and Risks</vt:lpstr>
      <vt:lpstr>What’s needed next?</vt:lpstr>
      <vt:lpstr>Discussion</vt:lpstr>
    </vt:vector>
  </TitlesOfParts>
  <Company>DNA Design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DNA Design</dc:creator>
  <cp:lastModifiedBy>Shipleys Show Server</cp:lastModifiedBy>
  <cp:revision>34</cp:revision>
  <dcterms:created xsi:type="dcterms:W3CDTF">2013-03-17T22:10:45Z</dcterms:created>
  <dcterms:modified xsi:type="dcterms:W3CDTF">2013-08-15T20:05:48Z</dcterms:modified>
</cp:coreProperties>
</file>