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  <p:sldMasterId id="2147483797" r:id="rId2"/>
  </p:sldMasterIdLst>
  <p:notesMasterIdLst>
    <p:notesMasterId r:id="rId26"/>
  </p:notesMasterIdLst>
  <p:sldIdLst>
    <p:sldId id="636" r:id="rId3"/>
    <p:sldId id="256" r:id="rId4"/>
    <p:sldId id="635" r:id="rId5"/>
    <p:sldId id="530" r:id="rId6"/>
    <p:sldId id="441" r:id="rId7"/>
    <p:sldId id="523" r:id="rId8"/>
    <p:sldId id="621" r:id="rId9"/>
    <p:sldId id="619" r:id="rId10"/>
    <p:sldId id="620" r:id="rId11"/>
    <p:sldId id="598" r:id="rId12"/>
    <p:sldId id="562" r:id="rId13"/>
    <p:sldId id="622" r:id="rId14"/>
    <p:sldId id="625" r:id="rId15"/>
    <p:sldId id="630" r:id="rId16"/>
    <p:sldId id="634" r:id="rId17"/>
    <p:sldId id="631" r:id="rId18"/>
    <p:sldId id="633" r:id="rId19"/>
    <p:sldId id="608" r:id="rId20"/>
    <p:sldId id="609" r:id="rId21"/>
    <p:sldId id="611" r:id="rId22"/>
    <p:sldId id="610" r:id="rId23"/>
    <p:sldId id="613" r:id="rId24"/>
    <p:sldId id="616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FF6600"/>
    <a:srgbClr val="FF3300"/>
    <a:srgbClr val="FFFFFF"/>
    <a:srgbClr val="FFFF00"/>
    <a:srgbClr val="000000"/>
    <a:srgbClr val="CCFF33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37" autoAdjust="0"/>
    <p:restoredTop sz="94628" autoAdjust="0"/>
  </p:normalViewPr>
  <p:slideViewPr>
    <p:cSldViewPr>
      <p:cViewPr varScale="1">
        <p:scale>
          <a:sx n="122" d="100"/>
          <a:sy n="122" d="100"/>
        </p:scale>
        <p:origin x="-136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86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10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19582AB-1B17-46EB-AC9A-783C8A20F6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3035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D759041-FF6A-4BE9-BC8F-F0630680D9E5}" type="slidenum">
              <a:rPr lang="en-US" altLang="en-US" sz="1200" smtClean="0"/>
              <a:pPr eaLnBrk="1" hangingPunct="1"/>
              <a:t>2</a:t>
            </a:fld>
            <a:endParaRPr lang="en-US" altLang="en-US" sz="1200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itchFamily="34" charset="0"/>
              </a:rPr>
              <a:t>505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latin typeface="Arial" pitchFamily="34" charset="0"/>
              </a:rPr>
              <a:t>Add in brain aging, kahneman, and voxel based image</a:t>
            </a:r>
          </a:p>
          <a:p>
            <a:r>
              <a:rPr lang="en-US" altLang="en-US" smtClean="0">
                <a:latin typeface="Arial" pitchFamily="34" charset="0"/>
              </a:rPr>
              <a:t>Then overview with epi results</a:t>
            </a:r>
          </a:p>
          <a:p>
            <a:r>
              <a:rPr lang="en-US" altLang="en-US" smtClean="0">
                <a:latin typeface="Arial" pitchFamily="34" charset="0"/>
              </a:rPr>
              <a:t>Then box with RCT</a:t>
            </a:r>
          </a:p>
          <a:p>
            <a:r>
              <a:rPr lang="en-US" altLang="en-US" smtClean="0">
                <a:latin typeface="Arial" pitchFamily="34" charset="0"/>
              </a:rPr>
              <a:t>Myth 2 HL can be succesfully treated by any audiologist??</a:t>
            </a:r>
          </a:p>
          <a:p>
            <a:r>
              <a:rPr lang="en-US" altLang="en-US" smtClean="0">
                <a:latin typeface="Arial" pitchFamily="34" charset="0"/>
              </a:rPr>
              <a:t>Then slide</a:t>
            </a:r>
          </a:p>
          <a:p>
            <a:r>
              <a:rPr lang="en-US" altLang="en-US" smtClean="0">
                <a:latin typeface="Arial" pitchFamily="34" charset="0"/>
              </a:rPr>
              <a:t>Then case presentation</a:t>
            </a: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58F7044-5E0C-4E1E-A80B-3682EEF9656F}" type="slidenum">
              <a:rPr lang="en-US" altLang="en-US" sz="1200" smtClean="0"/>
              <a:pPr eaLnBrk="1" hangingPunct="1"/>
              <a:t>15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latin typeface="Arial" pitchFamily="34" charset="0"/>
              </a:rPr>
              <a:t>For politzer—use slide in back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D52D826-D9D8-4A98-884E-B5B050D0A088}" type="slidenum">
              <a:rPr lang="en-US" altLang="en-US" sz="1200" smtClean="0"/>
              <a:pPr eaLnBrk="1" hangingPunct="1"/>
              <a:t>18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latin typeface="Arial" pitchFamily="34" charset="0"/>
              </a:rPr>
              <a:t>For politzer—use slide in back</a:t>
            </a: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C802AF3-5D13-4C77-B014-54BA94FD80A5}" type="slidenum">
              <a:rPr lang="en-US" altLang="en-US" sz="1200" smtClean="0"/>
              <a:pPr eaLnBrk="1" hangingPunct="1"/>
              <a:t>19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latin typeface="Arial" pitchFamily="34" charset="0"/>
              </a:rPr>
              <a:t>For politzer—use slide in back</a:t>
            </a: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3A68565-1C21-4417-BA62-16065CF61EAC}" type="slidenum">
              <a:rPr lang="en-US" altLang="en-US" sz="1200" smtClean="0"/>
              <a:pPr eaLnBrk="1" hangingPunct="1"/>
              <a:t>21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latin typeface="Arial" pitchFamily="34" charset="0"/>
              </a:rPr>
              <a:t>For politzer—use slide in back</a:t>
            </a: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D0249AC-A53A-42CC-B1AB-A45F551EA8DE}" type="slidenum">
              <a:rPr lang="en-US" altLang="en-US" sz="1200" smtClean="0"/>
              <a:pPr eaLnBrk="1" hangingPunct="1"/>
              <a:t>22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latin typeface="Arial" pitchFamily="34" charset="0"/>
              </a:rPr>
              <a:t>For politzer—use slide in back</a:t>
            </a: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028D99F-1A9A-4BA3-AF6D-ADDE3E1F41E0}" type="slidenum">
              <a:rPr lang="en-US" altLang="en-US" sz="1200" smtClean="0"/>
              <a:pPr eaLnBrk="1" hangingPunct="1"/>
              <a:t>23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6741852-61A5-41A6-9F8C-C99297003752}" type="slidenum">
              <a:rPr lang="en-US" altLang="en-US" sz="1200" smtClean="0"/>
              <a:pPr eaLnBrk="1" hangingPunct="1"/>
              <a:t>4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572F79A-7370-4FA8-BF22-66901AB98F9D}" type="slidenum">
              <a:rPr lang="en-US" altLang="en-US" sz="1200" smtClean="0"/>
              <a:pPr eaLnBrk="1" hangingPunct="1"/>
              <a:t>6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CA22A90-2CFB-4A35-A490-F86DB1B8A3DB}" type="slidenum">
              <a:rPr lang="en-US" altLang="en-US" sz="1200" smtClean="0"/>
              <a:pPr eaLnBrk="1" hangingPunct="1"/>
              <a:t>7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5B566CA-0CFA-4A58-B5B3-2A4D18788DE5}" type="slidenum">
              <a:rPr lang="en-US" altLang="en-US" sz="1200" smtClean="0"/>
              <a:pPr eaLnBrk="1" hangingPunct="1"/>
              <a:t>8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1DE74FD-3A03-46F1-81F2-1C7F4B89F9B9}" type="slidenum">
              <a:rPr lang="en-US" altLang="en-US" sz="1200" smtClean="0"/>
              <a:pPr eaLnBrk="1" hangingPunct="1"/>
              <a:t>9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latin typeface="Arial" pitchFamily="34" charset="0"/>
              </a:rPr>
              <a:t>Add in brain aging, kahneman, and voxel based image</a:t>
            </a:r>
          </a:p>
          <a:p>
            <a:r>
              <a:rPr lang="en-US" altLang="en-US" smtClean="0">
                <a:latin typeface="Arial" pitchFamily="34" charset="0"/>
              </a:rPr>
              <a:t>Then overview with epi results</a:t>
            </a:r>
          </a:p>
          <a:p>
            <a:r>
              <a:rPr lang="en-US" altLang="en-US" smtClean="0">
                <a:latin typeface="Arial" pitchFamily="34" charset="0"/>
              </a:rPr>
              <a:t>Then box with RCT</a:t>
            </a:r>
          </a:p>
          <a:p>
            <a:r>
              <a:rPr lang="en-US" altLang="en-US" smtClean="0">
                <a:latin typeface="Arial" pitchFamily="34" charset="0"/>
              </a:rPr>
              <a:t>Myth 2 HL can be succesfully treated by any audiologist??</a:t>
            </a:r>
          </a:p>
          <a:p>
            <a:r>
              <a:rPr lang="en-US" altLang="en-US" smtClean="0">
                <a:latin typeface="Arial" pitchFamily="34" charset="0"/>
              </a:rPr>
              <a:t>Then slide</a:t>
            </a:r>
          </a:p>
          <a:p>
            <a:r>
              <a:rPr lang="en-US" altLang="en-US" smtClean="0">
                <a:latin typeface="Arial" pitchFamily="34" charset="0"/>
              </a:rPr>
              <a:t>Then case presentation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59F539A-9C4F-4F5A-9039-2C4D79426F8C}" type="slidenum">
              <a:rPr lang="en-US" altLang="en-US" sz="1200" smtClean="0"/>
              <a:pPr eaLnBrk="1" hangingPunct="1"/>
              <a:t>12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B0E0341-AC5D-4129-BE6F-DE2794A43009}" type="slidenum">
              <a:rPr lang="en-US" altLang="en-US" sz="1200" smtClean="0"/>
              <a:pPr eaLnBrk="1" hangingPunct="1"/>
              <a:t>13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38012B0-D3EE-49A0-B248-D73EBEA606F8}" type="slidenum">
              <a:rPr lang="en-US" altLang="en-US" sz="1200" smtClean="0"/>
              <a:pPr eaLnBrk="1" hangingPunct="1"/>
              <a:t>14</a:t>
            </a:fld>
            <a:endParaRPr lang="en-US" altLang="en-US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1B1DC-BAAA-44B1-BEC7-EFCFB4DD5D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749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9065B-442A-44C0-BB93-2F93D8436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162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FE1A3E-69BC-401D-B39C-0F17B9045E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02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872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630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3048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7998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579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7839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65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0007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FF7DC-C438-42CA-AF19-E6A58328BB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276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65264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509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764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769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06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99970-A472-49C8-9A57-45AB4EDEE4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700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87CA8-778C-47D9-8DDA-2F80A6973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896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B85860-9BBD-4C4D-B0F3-47915104C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828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0BA86-CBA8-463C-9140-C6AD0C4321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114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FF388-C8FD-485D-97F8-C50E43691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998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683EC-C519-4848-A501-64FFB82C8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433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784F7-40EC-418E-8913-C447DB99DF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758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5C"/>
            </a:gs>
            <a:gs pos="50000">
              <a:srgbClr val="1022A4"/>
            </a:gs>
            <a:gs pos="100000">
              <a:srgbClr val="00005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66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AD23EA9F-3BDD-4C13-B902-A356EA340A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89625"/>
            <a:ext cx="9144000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6558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4"/>
          <p:cNvSpPr>
            <a:spLocks noChangeArrowheads="1"/>
          </p:cNvSpPr>
          <p:nvPr/>
        </p:nvSpPr>
        <p:spPr bwMode="auto">
          <a:xfrm>
            <a:off x="-3175" y="2781300"/>
            <a:ext cx="176213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70" tIns="47886" rIns="95770" bIns="47886" anchor="ctr">
            <a:spAutoFit/>
          </a:bodyPr>
          <a:lstStyle>
            <a:lvl1pPr defTabSz="9572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77875" indent="-298450" defTabSz="9572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96975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76400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54238" indent="-238125" defTabSz="9572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114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686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258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830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en-NZ" altLang="en-US" sz="1900">
              <a:solidFill>
                <a:srgbClr val="000000"/>
              </a:solidFill>
            </a:endParaRPr>
          </a:p>
        </p:txBody>
      </p:sp>
      <p:sp>
        <p:nvSpPr>
          <p:cNvPr id="8195" name="Rectangle 103"/>
          <p:cNvSpPr>
            <a:spLocks noChangeArrowheads="1"/>
          </p:cNvSpPr>
          <p:nvPr/>
        </p:nvSpPr>
        <p:spPr bwMode="auto">
          <a:xfrm>
            <a:off x="-3175" y="2781300"/>
            <a:ext cx="176213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70" tIns="47886" rIns="95770" bIns="47886" anchor="ctr">
            <a:spAutoFit/>
          </a:bodyPr>
          <a:lstStyle>
            <a:lvl1pPr defTabSz="9572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77875" indent="-298450" defTabSz="9572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96975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76400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54238" indent="-238125" defTabSz="9572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114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686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258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830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en-NZ" altLang="en-US" sz="1900">
              <a:solidFill>
                <a:srgbClr val="000000"/>
              </a:solidFill>
            </a:endParaRPr>
          </a:p>
        </p:txBody>
      </p:sp>
      <p:sp>
        <p:nvSpPr>
          <p:cNvPr id="8196" name="Rectangle 123"/>
          <p:cNvSpPr>
            <a:spLocks noChangeArrowheads="1"/>
          </p:cNvSpPr>
          <p:nvPr/>
        </p:nvSpPr>
        <p:spPr bwMode="auto">
          <a:xfrm>
            <a:off x="-3175" y="3055938"/>
            <a:ext cx="176213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70" tIns="47886" rIns="95770" bIns="47886" anchor="ctr">
            <a:spAutoFit/>
          </a:bodyPr>
          <a:lstStyle>
            <a:lvl1pPr defTabSz="9572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77875" indent="-298450" defTabSz="9572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96975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76400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54238" indent="-238125" defTabSz="9572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114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686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258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830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en-NZ" altLang="en-US" sz="1900">
              <a:solidFill>
                <a:srgbClr val="000000"/>
              </a:solidFill>
            </a:endParaRPr>
          </a:p>
        </p:txBody>
      </p:sp>
      <p:sp>
        <p:nvSpPr>
          <p:cNvPr id="8197" name="Rectangle 293"/>
          <p:cNvSpPr>
            <a:spLocks noChangeArrowheads="1"/>
          </p:cNvSpPr>
          <p:nvPr/>
        </p:nvSpPr>
        <p:spPr bwMode="auto">
          <a:xfrm>
            <a:off x="3200400" y="1143000"/>
            <a:ext cx="4513263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70" tIns="47886" rIns="95770" bIns="47886"/>
          <a:lstStyle>
            <a:lvl1pPr defTabSz="9572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77875" indent="-298450" defTabSz="9572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96975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76400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54238" indent="-238125" defTabSz="9572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114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686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258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830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3400" dirty="0">
                <a:solidFill>
                  <a:srgbClr val="000000"/>
                </a:solidFill>
              </a:rPr>
              <a:t>A/Prof Frank Lin</a:t>
            </a:r>
          </a:p>
          <a:p>
            <a:pPr>
              <a:spcBef>
                <a:spcPct val="20000"/>
              </a:spcBef>
            </a:pPr>
            <a:r>
              <a:rPr lang="en-NZ" altLang="en-US" sz="1900" dirty="0" smtClean="0">
                <a:solidFill>
                  <a:srgbClr val="000000"/>
                </a:solidFill>
              </a:rPr>
              <a:t>Otolaryngology</a:t>
            </a:r>
            <a:endParaRPr lang="en-NZ" altLang="en-US" sz="1900" dirty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</a:pPr>
            <a:r>
              <a:rPr lang="en-NZ" altLang="en-US" sz="1900" dirty="0">
                <a:solidFill>
                  <a:srgbClr val="000000"/>
                </a:solidFill>
              </a:rPr>
              <a:t>Johns Hopkins University</a:t>
            </a:r>
          </a:p>
        </p:txBody>
      </p:sp>
      <p:pic>
        <p:nvPicPr>
          <p:cNvPr id="8205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143000"/>
            <a:ext cx="18288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6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343400"/>
            <a:ext cx="8077200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661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1143000"/>
          </a:xfrm>
          <a:ln w="25400"/>
        </p:spPr>
        <p:txBody>
          <a:bodyPr/>
          <a:lstStyle/>
          <a:p>
            <a:pPr>
              <a:defRPr/>
            </a:pP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Hearing Loss &amp; Healthy Aging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4000" b="1" dirty="0" smtClean="0">
                <a:latin typeface="Arial" pitchFamily="34" charset="0"/>
                <a:cs typeface="Arial" pitchFamily="34" charset="0"/>
              </a:rPr>
            </a:br>
            <a:r>
              <a:rPr lang="en-US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Common Cause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or </a:t>
            </a:r>
            <a:r>
              <a:rPr lang="en-US" sz="2800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Modifiable Risk Factor</a:t>
            </a:r>
            <a:endParaRPr lang="en-US" sz="2800" i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3" name="TextBox 4"/>
          <p:cNvSpPr txBox="1">
            <a:spLocks noChangeArrowheads="1"/>
          </p:cNvSpPr>
          <p:nvPr/>
        </p:nvSpPr>
        <p:spPr bwMode="auto">
          <a:xfrm>
            <a:off x="457200" y="2743200"/>
            <a:ext cx="1600200" cy="830263"/>
          </a:xfrm>
          <a:prstGeom prst="rect">
            <a:avLst/>
          </a:prstGeom>
          <a:solidFill>
            <a:schemeClr val="tx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chemeClr val="bg2"/>
                </a:solidFill>
              </a:rPr>
              <a:t>Hearing Loss</a:t>
            </a:r>
            <a:endParaRPr lang="en-US" altLang="en-US"/>
          </a:p>
        </p:txBody>
      </p:sp>
      <p:sp>
        <p:nvSpPr>
          <p:cNvPr id="10244" name="TextBox 13"/>
          <p:cNvSpPr txBox="1">
            <a:spLocks noChangeArrowheads="1"/>
          </p:cNvSpPr>
          <p:nvPr/>
        </p:nvSpPr>
        <p:spPr bwMode="auto">
          <a:xfrm>
            <a:off x="6477000" y="2457450"/>
            <a:ext cx="2133600" cy="1200150"/>
          </a:xfrm>
          <a:prstGeom prst="rect">
            <a:avLst/>
          </a:prstGeom>
          <a:solidFill>
            <a:schemeClr val="tx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chemeClr val="bg2"/>
                </a:solidFill>
              </a:rPr>
              <a:t>Cognitive &amp; Physical Functioning</a:t>
            </a:r>
            <a:endParaRPr lang="en-US" altLang="en-US" sz="2400"/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276600" y="4800600"/>
            <a:ext cx="2514600" cy="708025"/>
          </a:xfrm>
          <a:prstGeom prst="rect">
            <a:avLst/>
          </a:prstGeom>
          <a:solidFill>
            <a:srgbClr val="FF0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000"/>
              <a:t>Common pathological process</a:t>
            </a:r>
          </a:p>
        </p:txBody>
      </p:sp>
      <p:cxnSp>
        <p:nvCxnSpPr>
          <p:cNvPr id="31" name="Straight Arrow Connector 30"/>
          <p:cNvCxnSpPr>
            <a:cxnSpLocks noChangeShapeType="1"/>
          </p:cNvCxnSpPr>
          <p:nvPr/>
        </p:nvCxnSpPr>
        <p:spPr bwMode="auto">
          <a:xfrm flipV="1">
            <a:off x="5943600" y="3886200"/>
            <a:ext cx="1600200" cy="1143000"/>
          </a:xfrm>
          <a:prstGeom prst="straightConnector1">
            <a:avLst/>
          </a:prstGeom>
          <a:noFill/>
          <a:ln w="101600" algn="ctr">
            <a:solidFill>
              <a:srgbClr val="FF0000"/>
            </a:solidFill>
            <a:prstDash val="sysDot"/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" name="Straight Arrow Connector 31"/>
          <p:cNvCxnSpPr>
            <a:cxnSpLocks noChangeShapeType="1"/>
          </p:cNvCxnSpPr>
          <p:nvPr/>
        </p:nvCxnSpPr>
        <p:spPr bwMode="auto">
          <a:xfrm rot="10800000">
            <a:off x="1295400" y="3733800"/>
            <a:ext cx="1600200" cy="1219200"/>
          </a:xfrm>
          <a:prstGeom prst="straightConnector1">
            <a:avLst/>
          </a:prstGeom>
          <a:noFill/>
          <a:ln w="101600" algn="ctr">
            <a:solidFill>
              <a:srgbClr val="FF0000"/>
            </a:solidFill>
            <a:prstDash val="sysDot"/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Arrow Connector 25"/>
          <p:cNvCxnSpPr>
            <a:cxnSpLocks noChangeShapeType="1"/>
          </p:cNvCxnSpPr>
          <p:nvPr/>
        </p:nvCxnSpPr>
        <p:spPr bwMode="auto">
          <a:xfrm>
            <a:off x="2514600" y="3124200"/>
            <a:ext cx="3810000" cy="1588"/>
          </a:xfrm>
          <a:prstGeom prst="straightConnector1">
            <a:avLst/>
          </a:prstGeom>
          <a:noFill/>
          <a:ln w="101600" algn="ctr">
            <a:solidFill>
              <a:srgbClr val="FFFF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886200" y="1830388"/>
            <a:ext cx="81280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8800">
                <a:solidFill>
                  <a:srgbClr val="FFFF00"/>
                </a:solidFill>
              </a:rPr>
              <a:t>?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0" y="3352800"/>
            <a:ext cx="3581400" cy="609600"/>
          </a:xfrm>
        </p:spPr>
        <p:txBody>
          <a:bodyPr/>
          <a:lstStyle/>
          <a:p>
            <a:pPr>
              <a:defRPr/>
            </a:pPr>
            <a:r>
              <a:rPr lang="en-US" sz="2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2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2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“Effortful listening”</a:t>
            </a:r>
            <a:r>
              <a:rPr lang="en-US" sz="28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8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en-US" sz="2800" b="1" i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7" name="Picture 2" descr="Bear11-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 r="10725"/>
          <a:stretch>
            <a:fillRect/>
          </a:stretch>
        </p:blipFill>
        <p:spPr bwMode="auto">
          <a:xfrm>
            <a:off x="2438400" y="2286000"/>
            <a:ext cx="3048000" cy="2351088"/>
          </a:xfrm>
          <a:prstGeom prst="rect">
            <a:avLst/>
          </a:prstGeom>
          <a:noFill/>
          <a:ln w="9525">
            <a:solidFill>
              <a:srgbClr val="00005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14" descr="http://4.bp.blogspot.com/_GD7kgG_0bkc/TMEI58onslI/AAAAAAAABE0/5-g43KjyzIA/s1600/brain-musi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308475"/>
            <a:ext cx="2971800" cy="254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69" name="Group 11"/>
          <p:cNvGrpSpPr>
            <a:grpSpLocks/>
          </p:cNvGrpSpPr>
          <p:nvPr/>
        </p:nvGrpSpPr>
        <p:grpSpPr bwMode="auto">
          <a:xfrm>
            <a:off x="-76200" y="52388"/>
            <a:ext cx="4756150" cy="2157412"/>
            <a:chOff x="94650" y="1600201"/>
            <a:chExt cx="8840750" cy="4011432"/>
          </a:xfrm>
        </p:grpSpPr>
        <p:pic>
          <p:nvPicPr>
            <p:cNvPr id="11277" name="Picture 6" descr="Spectrogram_wikimedia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1600201"/>
              <a:ext cx="8706799" cy="4011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8" name="TextBox 8"/>
            <p:cNvSpPr txBox="1">
              <a:spLocks noChangeArrowheads="1"/>
            </p:cNvSpPr>
            <p:nvPr/>
          </p:nvSpPr>
          <p:spPr bwMode="auto">
            <a:xfrm rot="840518">
              <a:off x="1205306" y="4695695"/>
              <a:ext cx="1274708" cy="369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altLang="en-US" sz="1800">
                  <a:solidFill>
                    <a:schemeClr val="bg2"/>
                  </a:solidFill>
                </a:rPr>
                <a:t>Frequency</a:t>
              </a:r>
            </a:p>
          </p:txBody>
        </p:sp>
        <p:sp>
          <p:nvSpPr>
            <p:cNvPr id="11279" name="TextBox 9"/>
            <p:cNvSpPr txBox="1">
              <a:spLocks noChangeArrowheads="1"/>
            </p:cNvSpPr>
            <p:nvPr/>
          </p:nvSpPr>
          <p:spPr bwMode="auto">
            <a:xfrm rot="-1364403">
              <a:off x="6087888" y="4544900"/>
              <a:ext cx="979179" cy="369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altLang="en-US" sz="1800">
                  <a:solidFill>
                    <a:schemeClr val="bg2"/>
                  </a:solidFill>
                </a:rPr>
                <a:t>Time </a:t>
              </a:r>
              <a:r>
                <a:rPr lang="en-US" altLang="en-US" sz="1800">
                  <a:solidFill>
                    <a:schemeClr val="bg2"/>
                  </a:solidFill>
                  <a:sym typeface="Wingdings" pitchFamily="2" charset="2"/>
                </a:rPr>
                <a:t></a:t>
              </a:r>
              <a:endParaRPr lang="en-US" altLang="en-US" sz="1800">
                <a:solidFill>
                  <a:schemeClr val="bg2"/>
                </a:solidFill>
              </a:endParaRPr>
            </a:p>
          </p:txBody>
        </p:sp>
        <p:sp>
          <p:nvSpPr>
            <p:cNvPr id="11280" name="TextBox 10"/>
            <p:cNvSpPr txBox="1">
              <a:spLocks noChangeArrowheads="1"/>
            </p:cNvSpPr>
            <p:nvPr/>
          </p:nvSpPr>
          <p:spPr bwMode="auto">
            <a:xfrm rot="-5400000">
              <a:off x="-387694" y="2752254"/>
              <a:ext cx="1334020" cy="369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altLang="en-US" sz="1800">
                  <a:solidFill>
                    <a:schemeClr val="bg2"/>
                  </a:solidFill>
                </a:rPr>
                <a:t>Intensity </a:t>
              </a:r>
              <a:r>
                <a:rPr lang="en-US" altLang="en-US" sz="1800">
                  <a:solidFill>
                    <a:schemeClr val="bg2"/>
                  </a:solidFill>
                  <a:sym typeface="Wingdings" pitchFamily="2" charset="2"/>
                </a:rPr>
                <a:t></a:t>
              </a:r>
              <a:endParaRPr lang="en-US" altLang="en-US" sz="1800">
                <a:solidFill>
                  <a:schemeClr val="bg2"/>
                </a:solidFill>
              </a:endParaRPr>
            </a:p>
          </p:txBody>
        </p:sp>
      </p:grpSp>
      <p:sp>
        <p:nvSpPr>
          <p:cNvPr id="11270" name="TextBox 12"/>
          <p:cNvSpPr txBox="1">
            <a:spLocks noChangeArrowheads="1"/>
          </p:cNvSpPr>
          <p:nvPr/>
        </p:nvSpPr>
        <p:spPr bwMode="auto">
          <a:xfrm>
            <a:off x="0" y="2209800"/>
            <a:ext cx="20748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3200" b="1"/>
              <a:t>“Sunday”</a:t>
            </a:r>
          </a:p>
        </p:txBody>
      </p:sp>
      <p:sp>
        <p:nvSpPr>
          <p:cNvPr id="14" name="Bent Arrow 13"/>
          <p:cNvSpPr/>
          <p:nvPr/>
        </p:nvSpPr>
        <p:spPr bwMode="auto">
          <a:xfrm rot="10800000" flipH="1">
            <a:off x="990600" y="2819400"/>
            <a:ext cx="1295400" cy="990600"/>
          </a:xfrm>
          <a:prstGeom prst="bentArrow">
            <a:avLst/>
          </a:prstGeom>
          <a:solidFill>
            <a:srgbClr val="FFFF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>
              <a:defRPr/>
            </a:pPr>
            <a:endParaRPr lang="en-US">
              <a:latin typeface="Arial" charset="0"/>
            </a:endParaRPr>
          </a:p>
        </p:txBody>
      </p:sp>
      <p:sp>
        <p:nvSpPr>
          <p:cNvPr id="15" name="Bent Arrow 14"/>
          <p:cNvSpPr/>
          <p:nvPr/>
        </p:nvSpPr>
        <p:spPr bwMode="auto">
          <a:xfrm rot="10800000" flipH="1">
            <a:off x="4267200" y="4800600"/>
            <a:ext cx="1295400" cy="1143000"/>
          </a:xfrm>
          <a:prstGeom prst="bentArrow">
            <a:avLst>
              <a:gd name="adj1" fmla="val 22245"/>
              <a:gd name="adj2" fmla="val 25000"/>
              <a:gd name="adj3" fmla="val 25000"/>
              <a:gd name="adj4" fmla="val 43750"/>
            </a:avLst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Down Arrow 12"/>
          <p:cNvSpPr>
            <a:spLocks noChangeArrowheads="1"/>
          </p:cNvSpPr>
          <p:nvPr/>
        </p:nvSpPr>
        <p:spPr bwMode="auto">
          <a:xfrm>
            <a:off x="7086600" y="914400"/>
            <a:ext cx="533400" cy="6096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16" name="Down Arrow 15"/>
          <p:cNvSpPr>
            <a:spLocks noChangeArrowheads="1"/>
          </p:cNvSpPr>
          <p:nvPr/>
        </p:nvSpPr>
        <p:spPr bwMode="auto">
          <a:xfrm>
            <a:off x="7086600" y="2895600"/>
            <a:ext cx="533400" cy="6096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5562600" y="0"/>
            <a:ext cx="3581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en-US" sz="2600" b="1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Arial" pitchFamily="34" charset="0"/>
              </a:rPr>
              <a:t>Hearing loss &amp; Cochlear impairment</a:t>
            </a:r>
            <a:endParaRPr lang="en-US" sz="2800" b="1" i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Arial" pitchFamily="34" charset="0"/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 bwMode="auto">
          <a:xfrm>
            <a:off x="5486400" y="1676400"/>
            <a:ext cx="3581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en-US" sz="2600" b="1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Arial" pitchFamily="34" charset="0"/>
              </a:rPr>
              <a:t>Increased hearing thresholds &amp; poor frequency resolution</a:t>
            </a:r>
            <a:br>
              <a:rPr lang="en-US" sz="2600" b="1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Arial" pitchFamily="34" charset="0"/>
              </a:rPr>
            </a:br>
            <a:endParaRPr lang="en-US" sz="2800" b="1" i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6" grpId="0" animBg="1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4"/>
          <p:cNvSpPr txBox="1">
            <a:spLocks noChangeArrowheads="1"/>
          </p:cNvSpPr>
          <p:nvPr/>
        </p:nvSpPr>
        <p:spPr bwMode="auto">
          <a:xfrm>
            <a:off x="152400" y="3276600"/>
            <a:ext cx="1600200" cy="830263"/>
          </a:xfrm>
          <a:prstGeom prst="rect">
            <a:avLst/>
          </a:prstGeom>
          <a:solidFill>
            <a:schemeClr val="tx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chemeClr val="bg2"/>
                </a:solidFill>
              </a:rPr>
              <a:t>Hearing Loss</a:t>
            </a:r>
            <a:endParaRPr lang="en-US" altLang="en-US"/>
          </a:p>
        </p:txBody>
      </p:sp>
      <p:sp>
        <p:nvSpPr>
          <p:cNvPr id="12291" name="TextBox 28"/>
          <p:cNvSpPr txBox="1">
            <a:spLocks noChangeArrowheads="1"/>
          </p:cNvSpPr>
          <p:nvPr/>
        </p:nvSpPr>
        <p:spPr bwMode="auto">
          <a:xfrm>
            <a:off x="3200400" y="5942013"/>
            <a:ext cx="2514600" cy="708025"/>
          </a:xfrm>
          <a:prstGeom prst="rect">
            <a:avLst/>
          </a:prstGeom>
          <a:solidFill>
            <a:srgbClr val="FF0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000"/>
              <a:t>Common pathological process</a:t>
            </a:r>
          </a:p>
        </p:txBody>
      </p:sp>
      <p:cxnSp>
        <p:nvCxnSpPr>
          <p:cNvPr id="12292" name="Straight Arrow Connector 30"/>
          <p:cNvCxnSpPr>
            <a:cxnSpLocks noChangeShapeType="1"/>
          </p:cNvCxnSpPr>
          <p:nvPr/>
        </p:nvCxnSpPr>
        <p:spPr bwMode="auto">
          <a:xfrm flipV="1">
            <a:off x="5867400" y="4572000"/>
            <a:ext cx="2057400" cy="1598613"/>
          </a:xfrm>
          <a:prstGeom prst="straightConnector1">
            <a:avLst/>
          </a:prstGeom>
          <a:noFill/>
          <a:ln w="76200" algn="ctr">
            <a:solidFill>
              <a:srgbClr val="FF0000"/>
            </a:solidFill>
            <a:prstDash val="sysDot"/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3" name="Straight Arrow Connector 31"/>
          <p:cNvCxnSpPr>
            <a:cxnSpLocks noChangeShapeType="1"/>
          </p:cNvCxnSpPr>
          <p:nvPr/>
        </p:nvCxnSpPr>
        <p:spPr bwMode="auto">
          <a:xfrm flipH="1" flipV="1">
            <a:off x="1066800" y="4316413"/>
            <a:ext cx="2057400" cy="1979612"/>
          </a:xfrm>
          <a:prstGeom prst="straightConnector1">
            <a:avLst/>
          </a:prstGeom>
          <a:noFill/>
          <a:ln w="76200" algn="ctr">
            <a:solidFill>
              <a:srgbClr val="FF0000"/>
            </a:solidFill>
            <a:prstDash val="sysDot"/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42" name="TextBox 10"/>
          <p:cNvSpPr txBox="1">
            <a:spLocks noChangeArrowheads="1"/>
          </p:cNvSpPr>
          <p:nvPr/>
        </p:nvSpPr>
        <p:spPr bwMode="auto">
          <a:xfrm>
            <a:off x="3124200" y="1962150"/>
            <a:ext cx="2311400" cy="400050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000">
                <a:solidFill>
                  <a:schemeClr val="bg2"/>
                </a:solidFill>
              </a:rPr>
              <a:t>Cognitive Load</a:t>
            </a:r>
            <a:endParaRPr lang="en-US" altLang="en-US" sz="2000"/>
          </a:p>
        </p:txBody>
      </p:sp>
      <p:cxnSp>
        <p:nvCxnSpPr>
          <p:cNvPr id="15367" name="Straight Arrow Connector 12"/>
          <p:cNvCxnSpPr>
            <a:cxnSpLocks noChangeShapeType="1"/>
          </p:cNvCxnSpPr>
          <p:nvPr/>
        </p:nvCxnSpPr>
        <p:spPr bwMode="auto">
          <a:xfrm>
            <a:off x="1905000" y="3727450"/>
            <a:ext cx="1143000" cy="0"/>
          </a:xfrm>
          <a:prstGeom prst="straightConnector1">
            <a:avLst/>
          </a:prstGeom>
          <a:noFill/>
          <a:ln w="63500" algn="ctr">
            <a:solidFill>
              <a:srgbClr val="FFFF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368" name="Straight Arrow Connector 18"/>
          <p:cNvCxnSpPr>
            <a:cxnSpLocks noChangeShapeType="1"/>
          </p:cNvCxnSpPr>
          <p:nvPr/>
        </p:nvCxnSpPr>
        <p:spPr bwMode="auto">
          <a:xfrm>
            <a:off x="5562600" y="3727450"/>
            <a:ext cx="1219200" cy="0"/>
          </a:xfrm>
          <a:prstGeom prst="straightConnector1">
            <a:avLst/>
          </a:prstGeom>
          <a:noFill/>
          <a:ln w="63500" algn="ctr">
            <a:solidFill>
              <a:srgbClr val="FFFF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297" name="TextBox 13"/>
          <p:cNvSpPr txBox="1">
            <a:spLocks noChangeArrowheads="1"/>
          </p:cNvSpPr>
          <p:nvPr/>
        </p:nvSpPr>
        <p:spPr bwMode="auto">
          <a:xfrm>
            <a:off x="6934200" y="3040063"/>
            <a:ext cx="2133600" cy="1200150"/>
          </a:xfrm>
          <a:prstGeom prst="rect">
            <a:avLst/>
          </a:prstGeom>
          <a:solidFill>
            <a:schemeClr val="tx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chemeClr val="bg2"/>
                </a:solidFill>
              </a:rPr>
              <a:t>Cognitive &amp; Physical Functioning</a:t>
            </a:r>
            <a:endParaRPr lang="en-US" altLang="en-US" sz="2400"/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0" y="304800"/>
            <a:ext cx="9144000" cy="1143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en-US" sz="48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Arial" pitchFamily="34" charset="0"/>
              </a:rPr>
              <a:t>Hearing Loss &amp; Healthy Aging</a:t>
            </a:r>
            <a:r>
              <a:rPr lang="en-US" sz="40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Arial" pitchFamily="34" charset="0"/>
              </a:rPr>
              <a:t/>
            </a:r>
            <a:br>
              <a:rPr lang="en-US" sz="40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Arial" pitchFamily="34" charset="0"/>
              </a:rPr>
            </a:br>
            <a:r>
              <a:rPr lang="en-US" sz="2800" i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Arial" pitchFamily="34" charset="0"/>
              </a:rPr>
              <a:t>Common Cause </a:t>
            </a:r>
            <a:r>
              <a:rPr lang="en-US" sz="2800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Arial" pitchFamily="34" charset="0"/>
              </a:rPr>
              <a:t>or </a:t>
            </a:r>
            <a:r>
              <a:rPr lang="en-US" sz="2800" i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Arial" pitchFamily="34" charset="0"/>
              </a:rPr>
              <a:t>Modifiable Risk Factor</a:t>
            </a:r>
          </a:p>
        </p:txBody>
      </p:sp>
      <p:cxnSp>
        <p:nvCxnSpPr>
          <p:cNvPr id="14347" name="Straight Arrow Connector 14"/>
          <p:cNvCxnSpPr>
            <a:cxnSpLocks noChangeShapeType="1"/>
          </p:cNvCxnSpPr>
          <p:nvPr/>
        </p:nvCxnSpPr>
        <p:spPr bwMode="auto">
          <a:xfrm flipV="1">
            <a:off x="1905000" y="2413000"/>
            <a:ext cx="1049338" cy="863600"/>
          </a:xfrm>
          <a:prstGeom prst="straightConnector1">
            <a:avLst/>
          </a:prstGeom>
          <a:noFill/>
          <a:ln w="63500" algn="ctr">
            <a:solidFill>
              <a:srgbClr val="FFFF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72" name="TextBox 15"/>
          <p:cNvSpPr txBox="1">
            <a:spLocks noChangeArrowheads="1"/>
          </p:cNvSpPr>
          <p:nvPr/>
        </p:nvSpPr>
        <p:spPr bwMode="auto">
          <a:xfrm>
            <a:off x="3124200" y="3368675"/>
            <a:ext cx="2286000" cy="708025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000">
                <a:solidFill>
                  <a:schemeClr val="bg2"/>
                </a:solidFill>
              </a:rPr>
              <a:t>Brain structure/function</a:t>
            </a:r>
            <a:endParaRPr lang="en-US" altLang="en-US" sz="2000"/>
          </a:p>
        </p:txBody>
      </p:sp>
      <p:cxnSp>
        <p:nvCxnSpPr>
          <p:cNvPr id="14349" name="Straight Arrow Connector 17"/>
          <p:cNvCxnSpPr>
            <a:cxnSpLocks noChangeShapeType="1"/>
          </p:cNvCxnSpPr>
          <p:nvPr/>
        </p:nvCxnSpPr>
        <p:spPr bwMode="auto">
          <a:xfrm>
            <a:off x="5562600" y="2413000"/>
            <a:ext cx="1219200" cy="787400"/>
          </a:xfrm>
          <a:prstGeom prst="straightConnector1">
            <a:avLst/>
          </a:prstGeom>
          <a:noFill/>
          <a:ln w="63500" algn="ctr">
            <a:solidFill>
              <a:srgbClr val="FFFF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374" name="Straight Arrow Connector 19"/>
          <p:cNvCxnSpPr>
            <a:cxnSpLocks noChangeShapeType="1"/>
          </p:cNvCxnSpPr>
          <p:nvPr/>
        </p:nvCxnSpPr>
        <p:spPr bwMode="auto">
          <a:xfrm>
            <a:off x="1905000" y="4114800"/>
            <a:ext cx="1143000" cy="914400"/>
          </a:xfrm>
          <a:prstGeom prst="straightConnector1">
            <a:avLst/>
          </a:prstGeom>
          <a:noFill/>
          <a:ln w="63500" algn="ctr">
            <a:solidFill>
              <a:srgbClr val="FFFF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75" name="TextBox 20"/>
          <p:cNvSpPr txBox="1">
            <a:spLocks noChangeArrowheads="1"/>
          </p:cNvSpPr>
          <p:nvPr/>
        </p:nvSpPr>
        <p:spPr bwMode="auto">
          <a:xfrm>
            <a:off x="3200400" y="5010150"/>
            <a:ext cx="2209800" cy="400050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000">
                <a:solidFill>
                  <a:schemeClr val="bg2"/>
                </a:solidFill>
              </a:rPr>
              <a:t>Social Isolation</a:t>
            </a:r>
            <a:endParaRPr lang="en-US" altLang="en-US" sz="2000"/>
          </a:p>
        </p:txBody>
      </p:sp>
      <p:cxnSp>
        <p:nvCxnSpPr>
          <p:cNvPr id="15376" name="Straight Arrow Connector 21"/>
          <p:cNvCxnSpPr>
            <a:cxnSpLocks noChangeShapeType="1"/>
          </p:cNvCxnSpPr>
          <p:nvPr/>
        </p:nvCxnSpPr>
        <p:spPr bwMode="auto">
          <a:xfrm flipV="1">
            <a:off x="5562600" y="4316413"/>
            <a:ext cx="1219200" cy="693737"/>
          </a:xfrm>
          <a:prstGeom prst="straightConnector1">
            <a:avLst/>
          </a:prstGeom>
          <a:noFill/>
          <a:ln w="63500" algn="ctr">
            <a:solidFill>
              <a:srgbClr val="FFFF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 animBg="1"/>
      <p:bldP spid="15372" grpId="0" animBg="1"/>
      <p:bldP spid="1537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349250" y="4267200"/>
            <a:ext cx="8794750" cy="2819400"/>
          </a:xfrm>
        </p:spPr>
        <p:txBody>
          <a:bodyPr>
            <a:noAutofit/>
          </a:bodyPr>
          <a:lstStyle/>
          <a:p>
            <a:pPr marL="0" indent="0">
              <a:buFontTx/>
              <a:buNone/>
              <a:defRPr/>
            </a:pPr>
            <a:r>
              <a:rPr lang="en-US" sz="2400" b="1" dirty="0" smtClean="0">
                <a:solidFill>
                  <a:srgbClr val="FF9999"/>
                </a:solidFill>
                <a:latin typeface="Arial" pitchFamily="34" charset="0"/>
                <a:cs typeface="Arial" pitchFamily="34" charset="0"/>
              </a:rPr>
              <a:t>Cognition &amp; Dementia</a:t>
            </a:r>
            <a:endParaRPr lang="en-US" sz="2400" b="1" dirty="0">
              <a:solidFill>
                <a:srgbClr val="FF9999"/>
              </a:solidFill>
              <a:latin typeface="Arial" pitchFamily="34" charset="0"/>
              <a:cs typeface="Arial" pitchFamily="34" charset="0"/>
            </a:endParaRPr>
          </a:p>
          <a:p>
            <a:pPr lvl="1" algn="just">
              <a:defRPr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30-40% accelerated rate of cognitive decline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(Lin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et al.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JAMA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Int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Med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2013)</a:t>
            </a:r>
          </a:p>
          <a:p>
            <a:pPr lvl="1" algn="just">
              <a:defRPr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Mild, moderate, and severe HL associated with 2x, 3x, and 5x increased risk of dementia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(Lin et al, Arch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Neuro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2011,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Gallacher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et al. Neurology, 2012)</a:t>
            </a:r>
          </a:p>
          <a:p>
            <a:pPr marL="457200" lvl="1" indent="0" algn="just">
              <a:buFontTx/>
              <a:buNone/>
              <a:defRPr/>
            </a:pP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marL="0" indent="0">
              <a:buFontTx/>
              <a:buNone/>
              <a:defRPr/>
            </a:pP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Avoiding injury</a:t>
            </a:r>
          </a:p>
          <a:p>
            <a:pPr lvl="1">
              <a:defRPr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Increased falls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Viljanen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et al , JGMS 2009; Lin et al. Arch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Int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Med 2012)</a:t>
            </a:r>
          </a:p>
        </p:txBody>
      </p:sp>
      <p:grpSp>
        <p:nvGrpSpPr>
          <p:cNvPr id="13315" name="Group 8"/>
          <p:cNvGrpSpPr>
            <a:grpSpLocks/>
          </p:cNvGrpSpPr>
          <p:nvPr/>
        </p:nvGrpSpPr>
        <p:grpSpPr bwMode="auto">
          <a:xfrm>
            <a:off x="1981200" y="1905000"/>
            <a:ext cx="5791200" cy="1828800"/>
            <a:chOff x="3048000" y="1066800"/>
            <a:chExt cx="5791200" cy="1828800"/>
          </a:xfrm>
        </p:grpSpPr>
        <p:sp>
          <p:nvSpPr>
            <p:cNvPr id="13324" name="Oval 7"/>
            <p:cNvSpPr>
              <a:spLocks noChangeArrowheads="1"/>
            </p:cNvSpPr>
            <p:nvPr/>
          </p:nvSpPr>
          <p:spPr bwMode="auto">
            <a:xfrm>
              <a:off x="3048000" y="1066800"/>
              <a:ext cx="5791200" cy="1828800"/>
            </a:xfrm>
            <a:prstGeom prst="ellipse">
              <a:avLst/>
            </a:prstGeom>
            <a:solidFill>
              <a:srgbClr val="92D050"/>
            </a:solidFill>
            <a:ln w="1905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13325" name="TextBox 6"/>
            <p:cNvSpPr txBox="1">
              <a:spLocks noChangeArrowheads="1"/>
            </p:cNvSpPr>
            <p:nvPr/>
          </p:nvSpPr>
          <p:spPr bwMode="auto">
            <a:xfrm>
              <a:off x="3352800" y="1447800"/>
              <a:ext cx="5327420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 sz="6000" b="1"/>
                <a:t>Healthy Aging</a:t>
              </a:r>
            </a:p>
          </p:txBody>
        </p:sp>
      </p:grpSp>
      <p:sp>
        <p:nvSpPr>
          <p:cNvPr id="13316" name="TextBox 12"/>
          <p:cNvSpPr txBox="1">
            <a:spLocks noChangeArrowheads="1"/>
          </p:cNvSpPr>
          <p:nvPr/>
        </p:nvSpPr>
        <p:spPr bwMode="auto">
          <a:xfrm>
            <a:off x="5943600" y="1447800"/>
            <a:ext cx="3079750" cy="8302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Maintaining Physical </a:t>
            </a:r>
          </a:p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Mobility &amp; Activity</a:t>
            </a:r>
          </a:p>
        </p:txBody>
      </p:sp>
      <p:sp>
        <p:nvSpPr>
          <p:cNvPr id="13317" name="TextBox 13"/>
          <p:cNvSpPr txBox="1">
            <a:spLocks noChangeArrowheads="1"/>
          </p:cNvSpPr>
          <p:nvPr/>
        </p:nvSpPr>
        <p:spPr bwMode="auto">
          <a:xfrm>
            <a:off x="228600" y="1447800"/>
            <a:ext cx="3040063" cy="8302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Cognitive Vitality </a:t>
            </a:r>
          </a:p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&amp; Avoiding Dementia</a:t>
            </a:r>
          </a:p>
        </p:txBody>
      </p:sp>
      <p:sp>
        <p:nvSpPr>
          <p:cNvPr id="13318" name="TextBox 14"/>
          <p:cNvSpPr txBox="1">
            <a:spLocks noChangeArrowheads="1"/>
          </p:cNvSpPr>
          <p:nvPr/>
        </p:nvSpPr>
        <p:spPr bwMode="auto">
          <a:xfrm>
            <a:off x="3505200" y="1219200"/>
            <a:ext cx="2200275" cy="4619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Avoiding Injury</a:t>
            </a:r>
          </a:p>
        </p:txBody>
      </p:sp>
      <p:sp>
        <p:nvSpPr>
          <p:cNvPr id="13319" name="TextBox 15"/>
          <p:cNvSpPr txBox="1">
            <a:spLocks noChangeArrowheads="1"/>
          </p:cNvSpPr>
          <p:nvPr/>
        </p:nvSpPr>
        <p:spPr bwMode="auto">
          <a:xfrm>
            <a:off x="5600700" y="3352800"/>
            <a:ext cx="2835275" cy="8302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Health Economic</a:t>
            </a:r>
          </a:p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Outcomes/Mortality</a:t>
            </a:r>
          </a:p>
        </p:txBody>
      </p:sp>
      <p:sp>
        <p:nvSpPr>
          <p:cNvPr id="13320" name="TextBox 16"/>
          <p:cNvSpPr txBox="1">
            <a:spLocks noChangeArrowheads="1"/>
          </p:cNvSpPr>
          <p:nvPr/>
        </p:nvSpPr>
        <p:spPr bwMode="auto">
          <a:xfrm>
            <a:off x="1422400" y="3360738"/>
            <a:ext cx="2616200" cy="8302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Keeping Socially </a:t>
            </a:r>
          </a:p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Engaged &amp; Active</a:t>
            </a:r>
          </a:p>
        </p:txBody>
      </p:sp>
      <p:sp>
        <p:nvSpPr>
          <p:cNvPr id="27" name="TextBox 14"/>
          <p:cNvSpPr txBox="1">
            <a:spLocks noChangeArrowheads="1"/>
          </p:cNvSpPr>
          <p:nvPr/>
        </p:nvSpPr>
        <p:spPr bwMode="auto">
          <a:xfrm>
            <a:off x="3505200" y="1219200"/>
            <a:ext cx="2200275" cy="4619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Avoiding Injury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28600" y="1449388"/>
            <a:ext cx="3040063" cy="831850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Cognitive Vitality </a:t>
            </a:r>
          </a:p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&amp; Avoiding Dementia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76200" y="0"/>
            <a:ext cx="9144000" cy="1143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en-US" sz="4400" b="1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Arial" pitchFamily="34" charset="0"/>
              </a:rPr>
              <a:t>Recent Epidemiologic Studies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349250" y="4267200"/>
            <a:ext cx="8794750" cy="2819400"/>
          </a:xfrm>
        </p:spPr>
        <p:txBody>
          <a:bodyPr>
            <a:noAutofit/>
          </a:bodyPr>
          <a:lstStyle/>
          <a:p>
            <a:pPr marL="0" indent="0">
              <a:buFontTx/>
              <a:buNone/>
              <a:defRPr/>
            </a:pPr>
            <a:r>
              <a:rPr lang="en-US" sz="24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Physical mobility</a:t>
            </a:r>
          </a:p>
          <a:p>
            <a:pPr lvl="1">
              <a:defRPr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Reduced walking speed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Viljanen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et al. JAGS 2009; Li et al., Gait &amp; Posture 2012)</a:t>
            </a:r>
            <a:endParaRPr lang="en-US" sz="2400" dirty="0" smtClean="0">
              <a:solidFill>
                <a:srgbClr val="00FF00"/>
              </a:solidFill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Accelerated decline in physical functioning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(Wallhagen JAGS 2001; Chen et. al. Under review)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Driving ability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Hickson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et al. JAGS 2009)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Tx/>
              <a:buNone/>
              <a:defRPr/>
            </a:pPr>
            <a:r>
              <a:rPr lang="en-US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Health economic outcomes/mortality</a:t>
            </a:r>
          </a:p>
          <a:p>
            <a:pPr lvl="1">
              <a:defRPr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Increased odds of hospitalization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(Genther et al, JAMA, 2013)</a:t>
            </a: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Increased mortality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Karpa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et al Ann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Epi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2010; Genther et al, Under review)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339" name="Group 8"/>
          <p:cNvGrpSpPr>
            <a:grpSpLocks/>
          </p:cNvGrpSpPr>
          <p:nvPr/>
        </p:nvGrpSpPr>
        <p:grpSpPr bwMode="auto">
          <a:xfrm>
            <a:off x="1981200" y="1905000"/>
            <a:ext cx="5791200" cy="1828800"/>
            <a:chOff x="3048000" y="1066800"/>
            <a:chExt cx="5791200" cy="1828800"/>
          </a:xfrm>
        </p:grpSpPr>
        <p:sp>
          <p:nvSpPr>
            <p:cNvPr id="14350" name="Oval 7"/>
            <p:cNvSpPr>
              <a:spLocks noChangeArrowheads="1"/>
            </p:cNvSpPr>
            <p:nvPr/>
          </p:nvSpPr>
          <p:spPr bwMode="auto">
            <a:xfrm>
              <a:off x="3048000" y="1066800"/>
              <a:ext cx="5791200" cy="1828800"/>
            </a:xfrm>
            <a:prstGeom prst="ellipse">
              <a:avLst/>
            </a:prstGeom>
            <a:solidFill>
              <a:srgbClr val="92D050"/>
            </a:solidFill>
            <a:ln w="1905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14351" name="TextBox 6"/>
            <p:cNvSpPr txBox="1">
              <a:spLocks noChangeArrowheads="1"/>
            </p:cNvSpPr>
            <p:nvPr/>
          </p:nvSpPr>
          <p:spPr bwMode="auto">
            <a:xfrm>
              <a:off x="3352800" y="1447800"/>
              <a:ext cx="5327420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 sz="6000" b="1"/>
                <a:t>Healthy Aging</a:t>
              </a:r>
            </a:p>
          </p:txBody>
        </p:sp>
      </p:grpSp>
      <p:sp>
        <p:nvSpPr>
          <p:cNvPr id="14340" name="TextBox 12"/>
          <p:cNvSpPr txBox="1">
            <a:spLocks noChangeArrowheads="1"/>
          </p:cNvSpPr>
          <p:nvPr/>
        </p:nvSpPr>
        <p:spPr bwMode="auto">
          <a:xfrm>
            <a:off x="5943600" y="1447800"/>
            <a:ext cx="3079750" cy="8302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Maintaining Physical </a:t>
            </a:r>
          </a:p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Mobility &amp; Activity</a:t>
            </a:r>
          </a:p>
        </p:txBody>
      </p:sp>
      <p:sp>
        <p:nvSpPr>
          <p:cNvPr id="14341" name="TextBox 13"/>
          <p:cNvSpPr txBox="1">
            <a:spLocks noChangeArrowheads="1"/>
          </p:cNvSpPr>
          <p:nvPr/>
        </p:nvSpPr>
        <p:spPr bwMode="auto">
          <a:xfrm>
            <a:off x="228600" y="1447800"/>
            <a:ext cx="3040063" cy="8302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Cognitive Vitality </a:t>
            </a:r>
          </a:p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&amp; Avoiding Dementia</a:t>
            </a:r>
          </a:p>
        </p:txBody>
      </p:sp>
      <p:sp>
        <p:nvSpPr>
          <p:cNvPr id="14342" name="TextBox 14"/>
          <p:cNvSpPr txBox="1">
            <a:spLocks noChangeArrowheads="1"/>
          </p:cNvSpPr>
          <p:nvPr/>
        </p:nvSpPr>
        <p:spPr bwMode="auto">
          <a:xfrm>
            <a:off x="3505200" y="1219200"/>
            <a:ext cx="2200275" cy="4619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Avoiding Injury</a:t>
            </a:r>
          </a:p>
        </p:txBody>
      </p:sp>
      <p:sp>
        <p:nvSpPr>
          <p:cNvPr id="14343" name="TextBox 15"/>
          <p:cNvSpPr txBox="1">
            <a:spLocks noChangeArrowheads="1"/>
          </p:cNvSpPr>
          <p:nvPr/>
        </p:nvSpPr>
        <p:spPr bwMode="auto">
          <a:xfrm>
            <a:off x="5600700" y="3352800"/>
            <a:ext cx="2835275" cy="8302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Health Economic</a:t>
            </a:r>
          </a:p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Outcomes/Mortality</a:t>
            </a:r>
          </a:p>
        </p:txBody>
      </p:sp>
      <p:sp>
        <p:nvSpPr>
          <p:cNvPr id="14344" name="TextBox 16"/>
          <p:cNvSpPr txBox="1">
            <a:spLocks noChangeArrowheads="1"/>
          </p:cNvSpPr>
          <p:nvPr/>
        </p:nvSpPr>
        <p:spPr bwMode="auto">
          <a:xfrm>
            <a:off x="1422400" y="3360738"/>
            <a:ext cx="2616200" cy="8302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Keeping Socially </a:t>
            </a:r>
          </a:p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Engaged &amp; Active</a:t>
            </a:r>
          </a:p>
        </p:txBody>
      </p:sp>
      <p:sp>
        <p:nvSpPr>
          <p:cNvPr id="14345" name="TextBox 14"/>
          <p:cNvSpPr txBox="1">
            <a:spLocks noChangeArrowheads="1"/>
          </p:cNvSpPr>
          <p:nvPr/>
        </p:nvSpPr>
        <p:spPr bwMode="auto">
          <a:xfrm>
            <a:off x="3505200" y="1219200"/>
            <a:ext cx="2200275" cy="4619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Avoiding Injury</a:t>
            </a:r>
          </a:p>
        </p:txBody>
      </p:sp>
      <p:sp>
        <p:nvSpPr>
          <p:cNvPr id="14346" name="TextBox 12"/>
          <p:cNvSpPr txBox="1">
            <a:spLocks noChangeArrowheads="1"/>
          </p:cNvSpPr>
          <p:nvPr/>
        </p:nvSpPr>
        <p:spPr bwMode="auto">
          <a:xfrm>
            <a:off x="5943600" y="1447800"/>
            <a:ext cx="3079750" cy="830263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Maintaining Physical </a:t>
            </a:r>
          </a:p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Mobility &amp; Activity</a:t>
            </a:r>
          </a:p>
        </p:txBody>
      </p:sp>
      <p:sp>
        <p:nvSpPr>
          <p:cNvPr id="29" name="TextBox 15"/>
          <p:cNvSpPr txBox="1">
            <a:spLocks noChangeArrowheads="1"/>
          </p:cNvSpPr>
          <p:nvPr/>
        </p:nvSpPr>
        <p:spPr bwMode="auto">
          <a:xfrm>
            <a:off x="5562600" y="3352800"/>
            <a:ext cx="2895600" cy="83026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Health Economic</a:t>
            </a:r>
          </a:p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Outcomes/Mortality</a:t>
            </a:r>
          </a:p>
        </p:txBody>
      </p:sp>
      <p:sp>
        <p:nvSpPr>
          <p:cNvPr id="14348" name="TextBox 13"/>
          <p:cNvSpPr txBox="1">
            <a:spLocks noChangeArrowheads="1"/>
          </p:cNvSpPr>
          <p:nvPr/>
        </p:nvSpPr>
        <p:spPr bwMode="auto">
          <a:xfrm>
            <a:off x="228600" y="1455738"/>
            <a:ext cx="3040063" cy="830262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Cognitive Vitality </a:t>
            </a:r>
          </a:p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&amp; Avoiding Dementia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76200" y="0"/>
            <a:ext cx="9144000" cy="1143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en-US" sz="4400" b="1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Arial" pitchFamily="34" charset="0"/>
              </a:rPr>
              <a:t>Recent Epidemiologic Studies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152400" y="3276600"/>
            <a:ext cx="1600200" cy="830263"/>
          </a:xfrm>
          <a:prstGeom prst="rect">
            <a:avLst/>
          </a:prstGeom>
          <a:solidFill>
            <a:schemeClr val="tx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chemeClr val="bg2"/>
                </a:solidFill>
              </a:rPr>
              <a:t>Hearing Loss</a:t>
            </a:r>
            <a:endParaRPr lang="en-US" altLang="en-US"/>
          </a:p>
        </p:txBody>
      </p:sp>
      <p:sp>
        <p:nvSpPr>
          <p:cNvPr id="15363" name="TextBox 28"/>
          <p:cNvSpPr txBox="1">
            <a:spLocks noChangeArrowheads="1"/>
          </p:cNvSpPr>
          <p:nvPr/>
        </p:nvSpPr>
        <p:spPr bwMode="auto">
          <a:xfrm>
            <a:off x="3200400" y="5942013"/>
            <a:ext cx="2514600" cy="708025"/>
          </a:xfrm>
          <a:prstGeom prst="rect">
            <a:avLst/>
          </a:prstGeom>
          <a:solidFill>
            <a:srgbClr val="FF0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000"/>
              <a:t>Common pathological process</a:t>
            </a:r>
          </a:p>
        </p:txBody>
      </p:sp>
      <p:cxnSp>
        <p:nvCxnSpPr>
          <p:cNvPr id="15364" name="Straight Arrow Connector 30"/>
          <p:cNvCxnSpPr>
            <a:cxnSpLocks noChangeShapeType="1"/>
          </p:cNvCxnSpPr>
          <p:nvPr/>
        </p:nvCxnSpPr>
        <p:spPr bwMode="auto">
          <a:xfrm flipV="1">
            <a:off x="5867400" y="4572000"/>
            <a:ext cx="2057400" cy="1598613"/>
          </a:xfrm>
          <a:prstGeom prst="straightConnector1">
            <a:avLst/>
          </a:prstGeom>
          <a:noFill/>
          <a:ln w="76200" algn="ctr">
            <a:solidFill>
              <a:srgbClr val="FF0000"/>
            </a:solidFill>
            <a:prstDash val="sysDot"/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365" name="Straight Arrow Connector 31"/>
          <p:cNvCxnSpPr>
            <a:cxnSpLocks noChangeShapeType="1"/>
          </p:cNvCxnSpPr>
          <p:nvPr/>
        </p:nvCxnSpPr>
        <p:spPr bwMode="auto">
          <a:xfrm flipH="1" flipV="1">
            <a:off x="1066800" y="4316413"/>
            <a:ext cx="2057400" cy="1979612"/>
          </a:xfrm>
          <a:prstGeom prst="straightConnector1">
            <a:avLst/>
          </a:prstGeom>
          <a:noFill/>
          <a:ln w="76200" algn="ctr">
            <a:solidFill>
              <a:srgbClr val="FF0000"/>
            </a:solidFill>
            <a:prstDash val="sysDot"/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66" name="TextBox 10"/>
          <p:cNvSpPr txBox="1">
            <a:spLocks noChangeArrowheads="1"/>
          </p:cNvSpPr>
          <p:nvPr/>
        </p:nvSpPr>
        <p:spPr bwMode="auto">
          <a:xfrm>
            <a:off x="3124200" y="1962150"/>
            <a:ext cx="2311400" cy="400050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000">
                <a:solidFill>
                  <a:schemeClr val="bg2"/>
                </a:solidFill>
              </a:rPr>
              <a:t>Cognitive Load</a:t>
            </a:r>
            <a:endParaRPr lang="en-US" altLang="en-US" sz="2000"/>
          </a:p>
        </p:txBody>
      </p:sp>
      <p:cxnSp>
        <p:nvCxnSpPr>
          <p:cNvPr id="15367" name="Straight Arrow Connector 12"/>
          <p:cNvCxnSpPr>
            <a:cxnSpLocks noChangeShapeType="1"/>
          </p:cNvCxnSpPr>
          <p:nvPr/>
        </p:nvCxnSpPr>
        <p:spPr bwMode="auto">
          <a:xfrm>
            <a:off x="1905000" y="3727450"/>
            <a:ext cx="1143000" cy="0"/>
          </a:xfrm>
          <a:prstGeom prst="straightConnector1">
            <a:avLst/>
          </a:prstGeom>
          <a:noFill/>
          <a:ln w="63500" algn="ctr">
            <a:solidFill>
              <a:srgbClr val="FFFF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368" name="Straight Arrow Connector 18"/>
          <p:cNvCxnSpPr>
            <a:cxnSpLocks noChangeShapeType="1"/>
          </p:cNvCxnSpPr>
          <p:nvPr/>
        </p:nvCxnSpPr>
        <p:spPr bwMode="auto">
          <a:xfrm>
            <a:off x="5562600" y="3727450"/>
            <a:ext cx="1219200" cy="0"/>
          </a:xfrm>
          <a:prstGeom prst="straightConnector1">
            <a:avLst/>
          </a:prstGeom>
          <a:noFill/>
          <a:ln w="63500" algn="ctr">
            <a:solidFill>
              <a:srgbClr val="FFFF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69" name="TextBox 13"/>
          <p:cNvSpPr txBox="1">
            <a:spLocks noChangeArrowheads="1"/>
          </p:cNvSpPr>
          <p:nvPr/>
        </p:nvSpPr>
        <p:spPr bwMode="auto">
          <a:xfrm>
            <a:off x="6934200" y="3040063"/>
            <a:ext cx="2133600" cy="1200150"/>
          </a:xfrm>
          <a:prstGeom prst="rect">
            <a:avLst/>
          </a:prstGeom>
          <a:solidFill>
            <a:schemeClr val="tx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chemeClr val="bg2"/>
                </a:solidFill>
              </a:rPr>
              <a:t>Cognitive &amp; Physical Functioning</a:t>
            </a:r>
            <a:endParaRPr lang="en-US" altLang="en-US" sz="2400"/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0" y="304800"/>
            <a:ext cx="9144000" cy="1143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en-US" sz="48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Arial" pitchFamily="34" charset="0"/>
              </a:rPr>
              <a:t>Hearing Loss &amp; Healthy Aging</a:t>
            </a:r>
            <a:r>
              <a:rPr lang="en-US" sz="40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Arial" pitchFamily="34" charset="0"/>
              </a:rPr>
              <a:t/>
            </a:r>
            <a:br>
              <a:rPr lang="en-US" sz="40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Arial" pitchFamily="34" charset="0"/>
              </a:rPr>
            </a:br>
            <a:r>
              <a:rPr lang="en-US" sz="2800" i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Arial" pitchFamily="34" charset="0"/>
              </a:rPr>
              <a:t>Common Cause </a:t>
            </a:r>
            <a:r>
              <a:rPr lang="en-US" sz="2800" i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Arial" pitchFamily="34" charset="0"/>
              </a:rPr>
              <a:t>or </a:t>
            </a:r>
            <a:r>
              <a:rPr lang="en-US" sz="2800" i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Arial" pitchFamily="34" charset="0"/>
              </a:rPr>
              <a:t>Modifiable Risk Factor</a:t>
            </a:r>
          </a:p>
        </p:txBody>
      </p:sp>
      <p:cxnSp>
        <p:nvCxnSpPr>
          <p:cNvPr id="15371" name="Straight Arrow Connector 14"/>
          <p:cNvCxnSpPr>
            <a:cxnSpLocks noChangeShapeType="1"/>
          </p:cNvCxnSpPr>
          <p:nvPr/>
        </p:nvCxnSpPr>
        <p:spPr bwMode="auto">
          <a:xfrm flipV="1">
            <a:off x="1905000" y="2413000"/>
            <a:ext cx="1049338" cy="863600"/>
          </a:xfrm>
          <a:prstGeom prst="straightConnector1">
            <a:avLst/>
          </a:prstGeom>
          <a:noFill/>
          <a:ln w="63500" algn="ctr">
            <a:solidFill>
              <a:srgbClr val="FFFF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72" name="TextBox 15"/>
          <p:cNvSpPr txBox="1">
            <a:spLocks noChangeArrowheads="1"/>
          </p:cNvSpPr>
          <p:nvPr/>
        </p:nvSpPr>
        <p:spPr bwMode="auto">
          <a:xfrm>
            <a:off x="3124200" y="3368675"/>
            <a:ext cx="2286000" cy="708025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000">
                <a:solidFill>
                  <a:schemeClr val="bg2"/>
                </a:solidFill>
              </a:rPr>
              <a:t>Brain structure/function</a:t>
            </a:r>
            <a:endParaRPr lang="en-US" altLang="en-US" sz="2000"/>
          </a:p>
        </p:txBody>
      </p:sp>
      <p:cxnSp>
        <p:nvCxnSpPr>
          <p:cNvPr id="15373" name="Straight Arrow Connector 17"/>
          <p:cNvCxnSpPr>
            <a:cxnSpLocks noChangeShapeType="1"/>
          </p:cNvCxnSpPr>
          <p:nvPr/>
        </p:nvCxnSpPr>
        <p:spPr bwMode="auto">
          <a:xfrm>
            <a:off x="5562600" y="2413000"/>
            <a:ext cx="1219200" cy="787400"/>
          </a:xfrm>
          <a:prstGeom prst="straightConnector1">
            <a:avLst/>
          </a:prstGeom>
          <a:noFill/>
          <a:ln w="63500" algn="ctr">
            <a:solidFill>
              <a:srgbClr val="FFFF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374" name="Straight Arrow Connector 19"/>
          <p:cNvCxnSpPr>
            <a:cxnSpLocks noChangeShapeType="1"/>
          </p:cNvCxnSpPr>
          <p:nvPr/>
        </p:nvCxnSpPr>
        <p:spPr bwMode="auto">
          <a:xfrm>
            <a:off x="1905000" y="4114800"/>
            <a:ext cx="1143000" cy="914400"/>
          </a:xfrm>
          <a:prstGeom prst="straightConnector1">
            <a:avLst/>
          </a:prstGeom>
          <a:noFill/>
          <a:ln w="63500" algn="ctr">
            <a:solidFill>
              <a:srgbClr val="FFFF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75" name="TextBox 20"/>
          <p:cNvSpPr txBox="1">
            <a:spLocks noChangeArrowheads="1"/>
          </p:cNvSpPr>
          <p:nvPr/>
        </p:nvSpPr>
        <p:spPr bwMode="auto">
          <a:xfrm>
            <a:off x="3200400" y="5010150"/>
            <a:ext cx="2209800" cy="400050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000">
                <a:solidFill>
                  <a:schemeClr val="bg2"/>
                </a:solidFill>
              </a:rPr>
              <a:t>Social Isolation</a:t>
            </a:r>
            <a:endParaRPr lang="en-US" altLang="en-US" sz="2000"/>
          </a:p>
        </p:txBody>
      </p:sp>
      <p:cxnSp>
        <p:nvCxnSpPr>
          <p:cNvPr id="15376" name="Straight Arrow Connector 21"/>
          <p:cNvCxnSpPr>
            <a:cxnSpLocks noChangeShapeType="1"/>
          </p:cNvCxnSpPr>
          <p:nvPr/>
        </p:nvCxnSpPr>
        <p:spPr bwMode="auto">
          <a:xfrm flipV="1">
            <a:off x="5562600" y="4316413"/>
            <a:ext cx="1219200" cy="693737"/>
          </a:xfrm>
          <a:prstGeom prst="straightConnector1">
            <a:avLst/>
          </a:prstGeom>
          <a:noFill/>
          <a:ln w="63500" algn="ctr">
            <a:solidFill>
              <a:srgbClr val="FFFF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57200" y="1524000"/>
            <a:ext cx="8229600" cy="4191000"/>
          </a:xfrm>
          <a:prstGeom prst="rect">
            <a:avLst/>
          </a:prstGeom>
          <a:noFill/>
          <a:ln w="635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sz="32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The question of whether treating hearing loss could delay cognitive/physical decline or dementia remains unknown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endParaRPr lang="en-US" sz="32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itchFamily="34" charset="0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There has never been a randomized clinical trial of treating hearing loss to explore effects on reducing the risk of cognitive decline/dementia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endParaRPr lang="en-US" sz="1600" kern="0" dirty="0">
              <a:effectLst>
                <a:outerShdw blurRad="38100" dist="38100" dir="2700000" algn="tl">
                  <a:srgbClr val="000000"/>
                </a:outerShdw>
              </a:effectLst>
              <a:cs typeface="Arial" pitchFamily="34" charset="0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endParaRPr lang="en-US" sz="2000" kern="0" baseline="30000" dirty="0">
              <a:effectLst>
                <a:outerShdw blurRad="38100" dist="38100" dir="2700000" algn="tl">
                  <a:srgbClr val="000000"/>
                </a:outerShdw>
              </a:effectLst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7620000" cy="1676400"/>
          </a:xfrm>
          <a:ln w="63500">
            <a:solidFill>
              <a:srgbClr val="FFFF00"/>
            </a:solidFill>
          </a:ln>
        </p:spPr>
        <p:txBody>
          <a:bodyPr/>
          <a:lstStyle/>
          <a:p>
            <a:pPr>
              <a:defRPr/>
            </a:pPr>
            <a:r>
              <a:rPr lang="en-US" sz="4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We don’t need to wait for results from an RCT.</a:t>
            </a:r>
            <a:endParaRPr lang="en-US" sz="4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3308350"/>
            <a:ext cx="8462962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838200" y="4572000"/>
            <a:ext cx="7408863" cy="1938338"/>
          </a:xfrm>
          <a:prstGeom prst="rect">
            <a:avLst/>
          </a:prstGeom>
          <a:solidFill>
            <a:schemeClr val="tx1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000000"/>
                </a:solidFill>
              </a:rPr>
              <a:t>…We think that everyone might benefit if the most</a:t>
            </a:r>
          </a:p>
          <a:p>
            <a:pPr eaLnBrk="1" hangingPunct="1"/>
            <a:r>
              <a:rPr lang="en-US" altLang="en-US" sz="2400">
                <a:solidFill>
                  <a:srgbClr val="000000"/>
                </a:solidFill>
              </a:rPr>
              <a:t>radical protagonists of evidence based medicine</a:t>
            </a:r>
          </a:p>
          <a:p>
            <a:pPr eaLnBrk="1" hangingPunct="1"/>
            <a:r>
              <a:rPr lang="en-US" altLang="en-US" sz="2400">
                <a:solidFill>
                  <a:srgbClr val="000000"/>
                </a:solidFill>
              </a:rPr>
              <a:t>organised and participated in a double blind,</a:t>
            </a:r>
          </a:p>
          <a:p>
            <a:pPr eaLnBrk="1" hangingPunct="1"/>
            <a:r>
              <a:rPr lang="en-US" altLang="en-US" sz="2400">
                <a:solidFill>
                  <a:srgbClr val="000000"/>
                </a:solidFill>
              </a:rPr>
              <a:t>randomised, placebo controlled, crossover trial of the</a:t>
            </a:r>
          </a:p>
          <a:p>
            <a:pPr eaLnBrk="1" hangingPunct="1"/>
            <a:r>
              <a:rPr lang="en-US" altLang="en-US" sz="2400">
                <a:solidFill>
                  <a:srgbClr val="000000"/>
                </a:solidFill>
              </a:rPr>
              <a:t>parachute.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0" y="2057400"/>
            <a:ext cx="9144000" cy="1143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algn="l"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Spoof article published in the British Medical Journal on need for evidence-based medicine in 2003:</a:t>
            </a:r>
            <a:endParaRPr lang="en-US" sz="1200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1143000"/>
          </a:xfrm>
          <a:ln w="25400"/>
        </p:spPr>
        <p:txBody>
          <a:bodyPr/>
          <a:lstStyle/>
          <a:p>
            <a:pPr>
              <a:defRPr/>
            </a:pP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Case Presentation</a:t>
            </a:r>
            <a:endParaRPr lang="en-US" sz="28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/>
          </a:bodyPr>
          <a:lstStyle/>
          <a:p>
            <a:pPr marL="571500" indent="-571500"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67 </a:t>
            </a:r>
            <a:r>
              <a:rPr lang="en-US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y.o</a:t>
            </a:r>
            <a:r>
              <a:rPr lang="en-US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. man complains that his wife always bugs him to have his hearing checked.</a:t>
            </a:r>
          </a:p>
          <a:p>
            <a:pPr marL="571500" indent="-571500">
              <a:buFont typeface="Arial" pitchFamily="34" charset="0"/>
              <a:buChar char="•"/>
              <a:defRPr/>
            </a:pPr>
            <a:endParaRPr lang="en-US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“I can hear fine. People just need to stop mumbling”</a:t>
            </a:r>
          </a:p>
          <a:p>
            <a:pPr marL="571500" indent="-571500">
              <a:buFont typeface="Arial" pitchFamily="34" charset="0"/>
              <a:buChar char="•"/>
              <a:defRPr/>
            </a:pPr>
            <a:endParaRPr lang="en-US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“I hear what I want to hear”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9525000" cy="1143000"/>
          </a:xfrm>
          <a:ln w="25400"/>
        </p:spPr>
        <p:txBody>
          <a:bodyPr/>
          <a:lstStyle/>
          <a:p>
            <a:pPr>
              <a:defRPr/>
            </a:pP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Primary Care Screening for Hearing Loss</a:t>
            </a:r>
            <a:endParaRPr lang="en-US" sz="28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69"/>
          <a:stretch>
            <a:fillRect/>
          </a:stretch>
        </p:blipFill>
        <p:spPr bwMode="auto">
          <a:xfrm>
            <a:off x="685800" y="1862138"/>
            <a:ext cx="2763838" cy="194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36" r="32198"/>
          <a:stretch>
            <a:fillRect/>
          </a:stretch>
        </p:blipFill>
        <p:spPr bwMode="auto">
          <a:xfrm>
            <a:off x="2971800" y="1862138"/>
            <a:ext cx="2743200" cy="194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28600" y="4160838"/>
            <a:ext cx="8686800" cy="4525962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Single question: Do you often have trouble understanding people in a busy restaurant or does it sound like people are mumbling in these situations?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42"/>
          <a:stretch>
            <a:fillRect/>
          </a:stretch>
        </p:blipFill>
        <p:spPr bwMode="auto">
          <a:xfrm>
            <a:off x="5715000" y="1862138"/>
            <a:ext cx="2895600" cy="194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6" name="Rectangle 18"/>
          <p:cNvSpPr>
            <a:spLocks noGrp="1" noChangeArrowheads="1"/>
          </p:cNvSpPr>
          <p:nvPr>
            <p:ph type="ctrTitle"/>
          </p:nvPr>
        </p:nvSpPr>
        <p:spPr>
          <a:xfrm>
            <a:off x="76200" y="1143000"/>
            <a:ext cx="8915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Epidemiology &amp; Clinical Management of Hearing Loss in Older Adults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4800" b="1" dirty="0" smtClean="0">
                <a:latin typeface="Arial" pitchFamily="34" charset="0"/>
                <a:cs typeface="Arial" pitchFamily="34" charset="0"/>
              </a:rPr>
            </a:br>
            <a:endParaRPr lang="en-US" sz="4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19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895600"/>
            <a:ext cx="78486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Frank R. Lin, M.D. Ph.D.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Assistant Professor of  Otolaryngology, Geriatric Medicine,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Mental Health, and Epidemiology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Johns Hopkins University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Baltimore, Maryland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400" dirty="0" smtClean="0"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5" descr="C:\Documents and Settings\flin1\Desktop\JHM_2C_P_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9" t="14716" r="11853" b="16612"/>
          <a:stretch>
            <a:fillRect/>
          </a:stretch>
        </p:blipFill>
        <p:spPr bwMode="auto">
          <a:xfrm>
            <a:off x="3810000" y="5181600"/>
            <a:ext cx="1600200" cy="117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Regardless of screening results, the likelihood of having hearing loss is strongly dependent on pre-test probability</a:t>
            </a:r>
          </a:p>
        </p:txBody>
      </p:sp>
      <p:sp>
        <p:nvSpPr>
          <p:cNvPr id="6176" name="Rectangle 5"/>
          <p:cNvSpPr>
            <a:spLocks noChangeArrowheads="1"/>
          </p:cNvSpPr>
          <p:nvPr/>
        </p:nvSpPr>
        <p:spPr bwMode="auto">
          <a:xfrm>
            <a:off x="1143000" y="5602288"/>
            <a:ext cx="7239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0" hangingPunct="0">
              <a:defRPr/>
            </a:pP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Arial" pitchFamily="34" charset="0"/>
              </a:rPr>
              <a:t>Hearing loss defined as a better-ear PTA  of 0.5-4kHz </a:t>
            </a:r>
            <a:r>
              <a:rPr lang="en-US" sz="1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Arial" pitchFamily="34" charset="0"/>
              </a:rPr>
              <a:t>tones &gt; 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Arial" pitchFamily="34" charset="0"/>
              </a:rPr>
              <a:t>25 dB</a:t>
            </a:r>
          </a:p>
        </p:txBody>
      </p:sp>
      <p:sp>
        <p:nvSpPr>
          <p:cNvPr id="5" name="Rectangle 4"/>
          <p:cNvSpPr/>
          <p:nvPr/>
        </p:nvSpPr>
        <p:spPr>
          <a:xfrm>
            <a:off x="6019800" y="6488113"/>
            <a:ext cx="38862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Calibri" pitchFamily="34" charset="0"/>
              </a:rPr>
              <a:t>Lin et al., Arch </a:t>
            </a:r>
            <a:r>
              <a:rPr lang="en-US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Calibri" pitchFamily="34" charset="0"/>
              </a:rPr>
              <a:t>Int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Calibri" pitchFamily="34" charset="0"/>
              </a:rPr>
              <a:t> Med. 2011</a:t>
            </a: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5" name="Picture 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92288"/>
            <a:ext cx="7467600" cy="397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TextBox 5"/>
          <p:cNvSpPr txBox="1">
            <a:spLocks noChangeArrowheads="1"/>
          </p:cNvSpPr>
          <p:nvPr/>
        </p:nvSpPr>
        <p:spPr bwMode="auto">
          <a:xfrm>
            <a:off x="4876800" y="3943350"/>
            <a:ext cx="911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FF0000"/>
                </a:solidFill>
              </a:rPr>
              <a:t>13.1%</a:t>
            </a:r>
          </a:p>
        </p:txBody>
      </p:sp>
      <p:sp>
        <p:nvSpPr>
          <p:cNvPr id="20487" name="TextBox 6"/>
          <p:cNvSpPr txBox="1">
            <a:spLocks noChangeArrowheads="1"/>
          </p:cNvSpPr>
          <p:nvPr/>
        </p:nvSpPr>
        <p:spPr bwMode="auto">
          <a:xfrm>
            <a:off x="5641975" y="3486150"/>
            <a:ext cx="911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FF0000"/>
                </a:solidFill>
              </a:rPr>
              <a:t>26.8%</a:t>
            </a:r>
          </a:p>
        </p:txBody>
      </p:sp>
      <p:sp>
        <p:nvSpPr>
          <p:cNvPr id="20488" name="TextBox 7"/>
          <p:cNvSpPr txBox="1">
            <a:spLocks noChangeArrowheads="1"/>
          </p:cNvSpPr>
          <p:nvPr/>
        </p:nvSpPr>
        <p:spPr bwMode="auto">
          <a:xfrm>
            <a:off x="6403975" y="2571750"/>
            <a:ext cx="911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FF0000"/>
                </a:solidFill>
              </a:rPr>
              <a:t>55.1%</a:t>
            </a:r>
          </a:p>
        </p:txBody>
      </p:sp>
      <p:sp>
        <p:nvSpPr>
          <p:cNvPr id="20489" name="TextBox 8"/>
          <p:cNvSpPr txBox="1">
            <a:spLocks noChangeArrowheads="1"/>
          </p:cNvSpPr>
          <p:nvPr/>
        </p:nvSpPr>
        <p:spPr bwMode="auto">
          <a:xfrm>
            <a:off x="7162800" y="1752600"/>
            <a:ext cx="911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FF0000"/>
                </a:solidFill>
              </a:rPr>
              <a:t>79.1%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1143000"/>
          </a:xfrm>
          <a:ln w="25400"/>
        </p:spPr>
        <p:txBody>
          <a:bodyPr/>
          <a:lstStyle/>
          <a:p>
            <a:pPr>
              <a:defRPr/>
            </a:pP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Counseling in 3 minutes by the GP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4800" b="1" dirty="0" smtClean="0">
                <a:latin typeface="Arial" pitchFamily="34" charset="0"/>
                <a:cs typeface="Arial" pitchFamily="34" charset="0"/>
              </a:rPr>
            </a:br>
            <a:endParaRPr lang="en-US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4953000"/>
          </a:xfrm>
        </p:spPr>
        <p:txBody>
          <a:bodyPr>
            <a:normAutofit fontScale="25000" lnSpcReduction="20000"/>
          </a:bodyPr>
          <a:lstStyle/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96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“Hearing loss doesn’t necessarily mean you can’t hear. Instead, you’ll notice that people often sound like they’re mumbling”</a:t>
            </a:r>
          </a:p>
          <a:p>
            <a:pPr marL="571500" indent="-571500">
              <a:buFont typeface="Arial" pitchFamily="34" charset="0"/>
              <a:buChar char="•"/>
              <a:defRPr/>
            </a:pPr>
            <a:endParaRPr lang="en-US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96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“Your HL has likely come on over the last 10-20 years so you’ve gotten used to it”</a:t>
            </a:r>
          </a:p>
          <a:p>
            <a:pPr marL="571500" indent="-571500">
              <a:buFont typeface="Arial" pitchFamily="34" charset="0"/>
              <a:buChar char="•"/>
              <a:defRPr/>
            </a:pPr>
            <a:endParaRPr lang="en-US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96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“Hearing loss has been associated with very real detrimental outcomes (cognitive decline, dementia)”</a:t>
            </a:r>
          </a:p>
          <a:p>
            <a:pPr marL="971550" lvl="1" indent="-571500">
              <a:buFont typeface="Arial" pitchFamily="34" charset="0"/>
              <a:buChar char="•"/>
              <a:defRPr/>
            </a:pPr>
            <a:r>
              <a:rPr lang="en-US" sz="92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Analogy of hypertension</a:t>
            </a:r>
          </a:p>
          <a:p>
            <a:pPr marL="571500" indent="-571500">
              <a:buFont typeface="Arial" pitchFamily="34" charset="0"/>
              <a:buChar char="•"/>
              <a:defRPr/>
            </a:pPr>
            <a:endParaRPr lang="en-US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96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“We don’t know yet if treating HL could help delay cognitive decline/dementia, but it certainly won’t do any harm and could only help”</a:t>
            </a:r>
          </a:p>
          <a:p>
            <a:pPr marL="571500" indent="-571500">
              <a:buFont typeface="Arial" pitchFamily="34" charset="0"/>
              <a:buChar char="•"/>
              <a:defRPr/>
            </a:pPr>
            <a:endParaRPr lang="en-US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96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“Hearing loss treatment is complex and takes 3-6 months of concerted effort”</a:t>
            </a:r>
          </a:p>
          <a:p>
            <a:pPr marL="971550" lvl="1" indent="-571500">
              <a:buFont typeface="Arial" pitchFamily="34" charset="0"/>
              <a:buChar char="•"/>
              <a:defRPr/>
            </a:pPr>
            <a:r>
              <a:rPr lang="en-US" sz="96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Analogy of a prosthetic leg</a:t>
            </a:r>
          </a:p>
          <a:p>
            <a:pPr marL="571500" indent="-571500">
              <a:buFont typeface="Arial" pitchFamily="34" charset="0"/>
              <a:buChar char="•"/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4800" y="381000"/>
            <a:ext cx="9448800" cy="1143000"/>
          </a:xfrm>
          <a:ln w="25400"/>
        </p:spPr>
        <p:txBody>
          <a:bodyPr/>
          <a:lstStyle/>
          <a:p>
            <a:pPr>
              <a:defRPr/>
            </a:pP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Referral</a:t>
            </a:r>
            <a:br>
              <a:rPr lang="en-US" sz="4800" b="1" dirty="0" smtClean="0">
                <a:latin typeface="Arial" pitchFamily="34" charset="0"/>
                <a:cs typeface="Arial" pitchFamily="34" charset="0"/>
              </a:rPr>
            </a:b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Otolaryngologist or Audiologist</a:t>
            </a:r>
            <a:endParaRPr lang="en-US" sz="12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686800" cy="4525963"/>
          </a:xfrm>
        </p:spPr>
        <p:txBody>
          <a:bodyPr>
            <a:normAutofit fontScale="92500" lnSpcReduction="10000"/>
          </a:bodyPr>
          <a:lstStyle/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2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In general, audiologist as the initial referral for dx evaluation &amp; </a:t>
            </a:r>
            <a:r>
              <a:rPr lang="en-US" sz="280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tx</a:t>
            </a:r>
            <a:r>
              <a:rPr lang="en-US" sz="2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unless there are medical concerns</a:t>
            </a:r>
          </a:p>
          <a:p>
            <a:pPr marL="571500" indent="-571500">
              <a:buFont typeface="Arial" pitchFamily="34" charset="0"/>
              <a:buChar char="•"/>
              <a:defRPr/>
            </a:pPr>
            <a:endParaRPr lang="en-US" sz="2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Medical Indications for Otolaryngologist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referral:</a:t>
            </a:r>
          </a:p>
          <a:p>
            <a:pPr marL="971550" lvl="1" indent="-571500"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Sudden </a:t>
            </a:r>
            <a:r>
              <a:rPr lang="en-US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Sensorineural</a:t>
            </a:r>
            <a:r>
              <a:rPr lang="en-US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Hearing Loss</a:t>
            </a:r>
          </a:p>
          <a:p>
            <a:pPr marL="1371600" lvl="2" indent="-571500">
              <a:buFont typeface="Arial" pitchFamily="34" charset="0"/>
              <a:buChar char="•"/>
              <a:defRPr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Acute loss of hearing in 1 ear </a:t>
            </a:r>
            <a:r>
              <a:rPr lang="en-US" sz="1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with </a:t>
            </a:r>
            <a:r>
              <a:rPr lang="en-US" sz="18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sudden </a:t>
            </a:r>
            <a:r>
              <a:rPr lang="en-US" sz="1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onset</a:t>
            </a:r>
          </a:p>
          <a:p>
            <a:pPr marL="1371600" lvl="2" indent="-571500"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Warrants </a:t>
            </a:r>
            <a:r>
              <a:rPr lang="en-US" sz="18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immediate (within the week) evaluation by ENT</a:t>
            </a:r>
          </a:p>
          <a:p>
            <a:pPr marL="971550" lvl="1" indent="-571500"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Drainage from ear or ear pain</a:t>
            </a:r>
          </a:p>
          <a:p>
            <a:pPr marL="971550" lvl="1" indent="-571500">
              <a:buFont typeface="Arial" pitchFamily="34" charset="0"/>
              <a:buChar char="•"/>
              <a:defRPr/>
            </a:pPr>
            <a:r>
              <a:rPr lang="en-US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Hx</a:t>
            </a:r>
            <a:r>
              <a:rPr lang="en-US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en-US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vertigo/dizziness</a:t>
            </a:r>
          </a:p>
          <a:p>
            <a:pPr marL="971550" lvl="1" indent="-571500">
              <a:buFont typeface="Arial" pitchFamily="34" charset="0"/>
              <a:buChar char="•"/>
              <a:defRPr/>
            </a:pPr>
            <a:r>
              <a:rPr lang="en-US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Assymmetric</a:t>
            </a:r>
            <a:r>
              <a:rPr lang="en-US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/fluctuating </a:t>
            </a:r>
            <a:r>
              <a:rPr lang="en-US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hearing loss</a:t>
            </a:r>
          </a:p>
          <a:p>
            <a:pPr marL="971550" lvl="1" indent="-571500"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Abnormal ear </a:t>
            </a:r>
            <a:r>
              <a:rPr lang="en-US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exam</a:t>
            </a:r>
            <a:endParaRPr lang="en-US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>
              <a:buFont typeface="Arial" pitchFamily="34" charset="0"/>
              <a:buChar char="•"/>
              <a:defRPr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571500" indent="-571500">
              <a:buFont typeface="Arial" pitchFamily="34" charset="0"/>
              <a:buChar char="•"/>
              <a:defRPr/>
            </a:pPr>
            <a:endParaRPr lang="en-US" sz="2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838200"/>
          </a:xfrm>
          <a:ln w="25400"/>
        </p:spPr>
        <p:txBody>
          <a:bodyPr/>
          <a:lstStyle/>
          <a:p>
            <a:pPr>
              <a:defRPr/>
            </a:pP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Additional Reading Including Patient Handouts</a:t>
            </a:r>
            <a:br>
              <a:rPr lang="en-US" sz="4800" b="1" dirty="0" smtClean="0">
                <a:latin typeface="Arial" pitchFamily="34" charset="0"/>
                <a:cs typeface="Arial" pitchFamily="34" charset="0"/>
              </a:rPr>
            </a:br>
            <a:endParaRPr lang="en-US" sz="28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5562600"/>
          </a:xfrm>
        </p:spPr>
        <p:txBody>
          <a:bodyPr>
            <a:noAutofit/>
          </a:bodyPr>
          <a:lstStyle/>
          <a:p>
            <a:pPr>
              <a:buFontTx/>
              <a:buNone/>
              <a:defRPr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algn="ctr">
              <a:buFontTx/>
              <a:buNone/>
              <a:defRPr/>
            </a:pPr>
            <a:endParaRPr lang="en-US" sz="40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Tx/>
              <a:buNone/>
              <a:defRPr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www.linresearch.org</a:t>
            </a:r>
          </a:p>
          <a:p>
            <a:pPr algn="ctr">
              <a:buFontTx/>
              <a:buNone/>
              <a:defRPr/>
            </a:pP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 algn="ctr">
              <a:buFontTx/>
              <a:buNone/>
              <a:defRPr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flin1@jhmi.edu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Disclosures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Consultant for Cochlear Limited</a:t>
            </a:r>
          </a:p>
          <a:p>
            <a:pPr>
              <a:defRPr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Scientific Advisory Board for Pfizer and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Autifony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Therapeutics</a:t>
            </a:r>
          </a:p>
          <a:p>
            <a:pPr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Speaker honoraria from Amplifon &amp; Med El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1143000"/>
          </a:xfrm>
          <a:ln w="25400"/>
        </p:spPr>
        <p:txBody>
          <a:bodyPr/>
          <a:lstStyle/>
          <a:p>
            <a:pPr>
              <a:defRPr/>
            </a:pP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Hearing Loss in Older Adults</a:t>
            </a:r>
            <a:br>
              <a:rPr lang="en-US" sz="4000" b="1" dirty="0" smtClean="0">
                <a:latin typeface="Arial" pitchFamily="34" charset="0"/>
                <a:cs typeface="Arial" pitchFamily="34" charset="0"/>
              </a:rPr>
            </a:br>
            <a:r>
              <a:rPr lang="en-US" sz="3600" i="1" dirty="0" smtClean="0">
                <a:latin typeface="Arial" pitchFamily="34" charset="0"/>
                <a:cs typeface="Arial" pitchFamily="34" charset="0"/>
              </a:rPr>
              <a:t>Overview</a:t>
            </a:r>
            <a:endParaRPr lang="en-US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Content Placeholder 2"/>
          <p:cNvSpPr>
            <a:spLocks noGrp="1"/>
          </p:cNvSpPr>
          <p:nvPr>
            <p:ph idx="1"/>
          </p:nvPr>
        </p:nvSpPr>
        <p:spPr>
          <a:xfrm>
            <a:off x="457200" y="1951038"/>
            <a:ext cx="8229600" cy="4525962"/>
          </a:xfrm>
        </p:spPr>
        <p:txBody>
          <a:bodyPr>
            <a:normAutofit/>
          </a:bodyPr>
          <a:lstStyle/>
          <a:p>
            <a:pPr marL="571500" indent="-571500">
              <a:buFont typeface="Arial" pitchFamily="34" charset="0"/>
              <a:buChar char="•"/>
              <a:defRPr/>
            </a:pPr>
            <a:r>
              <a:rPr lang="en-US" u="sng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Myth:</a:t>
            </a:r>
            <a:r>
              <a:rPr lang="en-US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Hearing loss is an inconsequential part of getting older</a:t>
            </a:r>
          </a:p>
          <a:p>
            <a:pPr marL="571500" indent="-571500">
              <a:buFont typeface="Arial" pitchFamily="34" charset="0"/>
              <a:buChar char="•"/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571500" indent="-571500">
              <a:buFont typeface="Arial" pitchFamily="34" charset="0"/>
              <a:buChar char="•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Case presentation</a:t>
            </a:r>
          </a:p>
          <a:p>
            <a:pPr marL="571500" indent="-571500">
              <a:buFont typeface="Arial" pitchFamily="34" charset="0"/>
              <a:buChar char="•"/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571500" indent="-571500">
              <a:buFont typeface="Arial" pitchFamily="34" charset="0"/>
              <a:buChar char="•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Steps to take from the GP perspective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Prevalence of </a:t>
            </a:r>
            <a:r>
              <a:rPr lang="en-US" sz="3200" b="1" dirty="0" smtClean="0"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Hearing Loss</a:t>
            </a:r>
            <a:r>
              <a:rPr lang="en-US" sz="3200" b="1" baseline="30000" dirty="0" smtClean="0"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in the </a:t>
            </a:r>
            <a:b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United States, 2001-2008</a:t>
            </a:r>
          </a:p>
        </p:txBody>
      </p:sp>
      <p:sp>
        <p:nvSpPr>
          <p:cNvPr id="6176" name="Rectangle 5"/>
          <p:cNvSpPr>
            <a:spLocks noChangeArrowheads="1"/>
          </p:cNvSpPr>
          <p:nvPr/>
        </p:nvSpPr>
        <p:spPr bwMode="auto">
          <a:xfrm>
            <a:off x="1143000" y="5373688"/>
            <a:ext cx="7239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0" hangingPunct="0">
              <a:defRPr/>
            </a:pP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Arial" pitchFamily="34" charset="0"/>
              </a:rPr>
              <a:t>Hearing loss defined as a better-ear PTA  of 0.5-4kHz tones &gt; 25 dB</a:t>
            </a:r>
          </a:p>
        </p:txBody>
      </p:sp>
      <p:sp>
        <p:nvSpPr>
          <p:cNvPr id="5" name="Rectangle 4"/>
          <p:cNvSpPr/>
          <p:nvPr/>
        </p:nvSpPr>
        <p:spPr>
          <a:xfrm>
            <a:off x="6019800" y="6488113"/>
            <a:ext cx="38862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Calibri" pitchFamily="34" charset="0"/>
              </a:rPr>
              <a:t>Lin et al., Arch </a:t>
            </a:r>
            <a:r>
              <a:rPr lang="en-US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Calibri" pitchFamily="34" charset="0"/>
              </a:rPr>
              <a:t>Int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Calibri" pitchFamily="34" charset="0"/>
              </a:rPr>
              <a:t> Med. 2011</a:t>
            </a: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5" name="Picture 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63688"/>
            <a:ext cx="7467600" cy="397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Hearing Loss</a:t>
            </a:r>
            <a:r>
              <a:rPr lang="en-US" sz="3200" b="1" baseline="30000" dirty="0" smtClean="0"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&amp; </a:t>
            </a:r>
            <a:r>
              <a:rPr lang="en-US" sz="3200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Hearing Aid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Use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 Prevalence in the U.S. , 1999-2006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0" y="6488113"/>
            <a:ext cx="38862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Calibri" pitchFamily="34" charset="0"/>
              </a:rPr>
              <a:t>Chien &amp; Lin, Arch </a:t>
            </a:r>
            <a:r>
              <a:rPr lang="en-US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Calibri" pitchFamily="34" charset="0"/>
              </a:rPr>
              <a:t>Int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Calibri" pitchFamily="34" charset="0"/>
              </a:rPr>
              <a:t> Med, 2012</a:t>
            </a: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8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4" t="16803" r="10548" b="15799"/>
          <a:stretch>
            <a:fillRect/>
          </a:stretch>
        </p:blipFill>
        <p:spPr bwMode="auto">
          <a:xfrm>
            <a:off x="995363" y="1390650"/>
            <a:ext cx="7153275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1143000"/>
          </a:xfrm>
          <a:ln w="25400"/>
        </p:spPr>
        <p:txBody>
          <a:bodyPr/>
          <a:lstStyle/>
          <a:p>
            <a:pPr>
              <a:defRPr/>
            </a:pPr>
            <a:r>
              <a:rPr lang="en-US" sz="4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Prevalence of Hearing Aid Use</a:t>
            </a:r>
            <a:endParaRPr lang="en-US" sz="28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/>
          </a:bodyPr>
          <a:lstStyle/>
          <a:p>
            <a:pPr marL="571500" indent="-571500">
              <a:buFont typeface="Arial" pitchFamily="34" charset="0"/>
              <a:buChar char="•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United States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(Chien &amp; Lin, Arch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Int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Med, 2012)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971550" lvl="1" indent="-571500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26.7M adults ≥ 50 years with hearing loss</a:t>
            </a:r>
          </a:p>
          <a:p>
            <a:pPr marL="971550" lvl="1" indent="-571500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3.8M use hearing aids</a:t>
            </a:r>
          </a:p>
          <a:p>
            <a:pPr marL="971550" lvl="1" indent="-571500"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Overall rate of HA use: 14.2%</a:t>
            </a:r>
          </a:p>
          <a:p>
            <a:pPr marL="971550" lvl="1" indent="-571500">
              <a:buFont typeface="Arial" pitchFamily="34" charset="0"/>
              <a:buChar char="•"/>
              <a:defRPr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571500" indent="-571500">
              <a:buFont typeface="Arial" pitchFamily="34" charset="0"/>
              <a:buChar char="•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England and Wales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(Taylor &amp; Paisley, NICE Report, 2000)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971550" lvl="1" indent="-571500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8.1M with hearing loss</a:t>
            </a:r>
          </a:p>
          <a:p>
            <a:pPr marL="971550" lvl="1" indent="-571500">
              <a:buFont typeface="Arial" pitchFamily="34" charset="0"/>
              <a:buChar char="•"/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1.4M use hearing aids</a:t>
            </a:r>
          </a:p>
          <a:p>
            <a:pPr marL="971550" lvl="1" indent="-571500"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Overall rate of HA use: 17.3%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http://1.bp.blogspot.com/_MSn-mWCCUEg/TQ5M3dWmDXI/AAAAAAAAATs/p_BnMcJ7vAA/s1600/102023_oldest_marathon_finisher_Gladys_Burri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8"/>
          <a:stretch>
            <a:fillRect/>
          </a:stretch>
        </p:blipFill>
        <p:spPr bwMode="auto">
          <a:xfrm>
            <a:off x="6781800" y="0"/>
            <a:ext cx="2209800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0" name="Picture 4" descr="http://cdn2.maxim.com/maxim/files/2010/03/11/11-worst-places-to-be-hung-over/wph-nursi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6"/>
          <a:stretch>
            <a:fillRect/>
          </a:stretch>
        </p:blipFill>
        <p:spPr bwMode="auto">
          <a:xfrm>
            <a:off x="5562600" y="3886200"/>
            <a:ext cx="3146425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2" name="Picture 6" descr="http://www.cohpa.ucf.edu/Images/Nursing-Home-iStock-000001329263Medium-1-cropped-We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7" t="8405" r="35980"/>
          <a:stretch>
            <a:fillRect/>
          </a:stretch>
        </p:blipFill>
        <p:spPr bwMode="auto">
          <a:xfrm>
            <a:off x="457200" y="3581400"/>
            <a:ext cx="2057400" cy="304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58"/>
          <a:stretch>
            <a:fillRect/>
          </a:stretch>
        </p:blipFill>
        <p:spPr bwMode="auto">
          <a:xfrm>
            <a:off x="304800" y="0"/>
            <a:ext cx="3352800" cy="291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8" name="Group 8"/>
          <p:cNvGrpSpPr>
            <a:grpSpLocks/>
          </p:cNvGrpSpPr>
          <p:nvPr/>
        </p:nvGrpSpPr>
        <p:grpSpPr bwMode="auto">
          <a:xfrm>
            <a:off x="1828800" y="2438400"/>
            <a:ext cx="5791200" cy="1828800"/>
            <a:chOff x="3048000" y="1066800"/>
            <a:chExt cx="5791200" cy="1828800"/>
          </a:xfrm>
        </p:grpSpPr>
        <p:sp>
          <p:nvSpPr>
            <p:cNvPr id="8199" name="Oval 7"/>
            <p:cNvSpPr>
              <a:spLocks noChangeArrowheads="1"/>
            </p:cNvSpPr>
            <p:nvPr/>
          </p:nvSpPr>
          <p:spPr bwMode="auto">
            <a:xfrm>
              <a:off x="3048000" y="1066800"/>
              <a:ext cx="5791200" cy="1828800"/>
            </a:xfrm>
            <a:prstGeom prst="ellipse">
              <a:avLst/>
            </a:prstGeom>
            <a:solidFill>
              <a:srgbClr val="92D050"/>
            </a:solidFill>
            <a:ln w="1905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8200" name="TextBox 6"/>
            <p:cNvSpPr txBox="1">
              <a:spLocks noChangeArrowheads="1"/>
            </p:cNvSpPr>
            <p:nvPr/>
          </p:nvSpPr>
          <p:spPr bwMode="auto">
            <a:xfrm>
              <a:off x="3352800" y="1447800"/>
              <a:ext cx="5327420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 sz="6000" b="1"/>
                <a:t>Healthy Aging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6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8"/>
          <p:cNvGrpSpPr>
            <a:grpSpLocks/>
          </p:cNvGrpSpPr>
          <p:nvPr/>
        </p:nvGrpSpPr>
        <p:grpSpPr bwMode="auto">
          <a:xfrm>
            <a:off x="1981200" y="838200"/>
            <a:ext cx="5791200" cy="1828800"/>
            <a:chOff x="3048000" y="1066800"/>
            <a:chExt cx="5791200" cy="1828800"/>
          </a:xfrm>
        </p:grpSpPr>
        <p:sp>
          <p:nvSpPr>
            <p:cNvPr id="9228" name="Oval 7"/>
            <p:cNvSpPr>
              <a:spLocks noChangeArrowheads="1"/>
            </p:cNvSpPr>
            <p:nvPr/>
          </p:nvSpPr>
          <p:spPr bwMode="auto">
            <a:xfrm>
              <a:off x="3048000" y="1066800"/>
              <a:ext cx="5791200" cy="1828800"/>
            </a:xfrm>
            <a:prstGeom prst="ellipse">
              <a:avLst/>
            </a:prstGeom>
            <a:solidFill>
              <a:srgbClr val="92D050"/>
            </a:solidFill>
            <a:ln w="19050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endParaRPr lang="en-US" altLang="en-US"/>
            </a:p>
          </p:txBody>
        </p:sp>
        <p:sp>
          <p:nvSpPr>
            <p:cNvPr id="9229" name="TextBox 6"/>
            <p:cNvSpPr txBox="1">
              <a:spLocks noChangeArrowheads="1"/>
            </p:cNvSpPr>
            <p:nvPr/>
          </p:nvSpPr>
          <p:spPr bwMode="auto">
            <a:xfrm>
              <a:off x="3352800" y="1447800"/>
              <a:ext cx="5327420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1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altLang="en-US" sz="6000" b="1"/>
                <a:t>Healthy Aging</a:t>
              </a:r>
            </a:p>
          </p:txBody>
        </p:sp>
      </p:grpSp>
      <p:sp>
        <p:nvSpPr>
          <p:cNvPr id="9219" name="TextBox 12"/>
          <p:cNvSpPr txBox="1">
            <a:spLocks noChangeArrowheads="1"/>
          </p:cNvSpPr>
          <p:nvPr/>
        </p:nvSpPr>
        <p:spPr bwMode="auto">
          <a:xfrm>
            <a:off x="5943600" y="381000"/>
            <a:ext cx="3079750" cy="8302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Maintaining Physical </a:t>
            </a:r>
          </a:p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Mobility &amp; Activity</a:t>
            </a:r>
          </a:p>
        </p:txBody>
      </p:sp>
      <p:sp>
        <p:nvSpPr>
          <p:cNvPr id="9220" name="TextBox 14"/>
          <p:cNvSpPr txBox="1">
            <a:spLocks noChangeArrowheads="1"/>
          </p:cNvSpPr>
          <p:nvPr/>
        </p:nvSpPr>
        <p:spPr bwMode="auto">
          <a:xfrm>
            <a:off x="3505200" y="152400"/>
            <a:ext cx="2200275" cy="4619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Avoiding Injury</a:t>
            </a:r>
          </a:p>
        </p:txBody>
      </p:sp>
      <p:sp>
        <p:nvSpPr>
          <p:cNvPr id="9221" name="TextBox 15"/>
          <p:cNvSpPr txBox="1">
            <a:spLocks noChangeArrowheads="1"/>
          </p:cNvSpPr>
          <p:nvPr/>
        </p:nvSpPr>
        <p:spPr bwMode="auto">
          <a:xfrm>
            <a:off x="5600700" y="2286000"/>
            <a:ext cx="2835275" cy="8302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Health Economic</a:t>
            </a:r>
          </a:p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Outcomes/Mortality</a:t>
            </a:r>
          </a:p>
        </p:txBody>
      </p:sp>
      <p:sp>
        <p:nvSpPr>
          <p:cNvPr id="9222" name="TextBox 16"/>
          <p:cNvSpPr txBox="1">
            <a:spLocks noChangeArrowheads="1"/>
          </p:cNvSpPr>
          <p:nvPr/>
        </p:nvSpPr>
        <p:spPr bwMode="auto">
          <a:xfrm>
            <a:off x="1422400" y="2293938"/>
            <a:ext cx="2616200" cy="8302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Keeping Socially </a:t>
            </a:r>
          </a:p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Engaged &amp; Active</a:t>
            </a:r>
          </a:p>
        </p:txBody>
      </p:sp>
      <p:sp>
        <p:nvSpPr>
          <p:cNvPr id="15369" name="TextBox 10"/>
          <p:cNvSpPr txBox="1">
            <a:spLocks noChangeArrowheads="1"/>
          </p:cNvSpPr>
          <p:nvPr/>
        </p:nvSpPr>
        <p:spPr bwMode="auto">
          <a:xfrm>
            <a:off x="3352800" y="4800600"/>
            <a:ext cx="2903538" cy="64611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3600">
                <a:solidFill>
                  <a:srgbClr val="000000"/>
                </a:solidFill>
              </a:rPr>
              <a:t>Hearing Loss</a:t>
            </a:r>
          </a:p>
        </p:txBody>
      </p:sp>
      <p:cxnSp>
        <p:nvCxnSpPr>
          <p:cNvPr id="15370" name="Straight Arrow Connector 17"/>
          <p:cNvCxnSpPr>
            <a:cxnSpLocks noChangeShapeType="1"/>
          </p:cNvCxnSpPr>
          <p:nvPr/>
        </p:nvCxnSpPr>
        <p:spPr bwMode="auto">
          <a:xfrm flipH="1" flipV="1">
            <a:off x="3048000" y="3276600"/>
            <a:ext cx="1600200" cy="13716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371" name="Straight Arrow Connector 18"/>
          <p:cNvCxnSpPr>
            <a:cxnSpLocks noChangeShapeType="1"/>
          </p:cNvCxnSpPr>
          <p:nvPr/>
        </p:nvCxnSpPr>
        <p:spPr bwMode="auto">
          <a:xfrm flipV="1">
            <a:off x="5029200" y="3048000"/>
            <a:ext cx="0" cy="16764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372" name="Straight Arrow Connector 19"/>
          <p:cNvCxnSpPr>
            <a:cxnSpLocks noChangeShapeType="1"/>
          </p:cNvCxnSpPr>
          <p:nvPr/>
        </p:nvCxnSpPr>
        <p:spPr bwMode="auto">
          <a:xfrm flipV="1">
            <a:off x="5334000" y="3200400"/>
            <a:ext cx="1676400" cy="15240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27" name="TextBox 13"/>
          <p:cNvSpPr txBox="1">
            <a:spLocks noChangeArrowheads="1"/>
          </p:cNvSpPr>
          <p:nvPr/>
        </p:nvSpPr>
        <p:spPr bwMode="auto">
          <a:xfrm>
            <a:off x="228600" y="388938"/>
            <a:ext cx="3040063" cy="8302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Cognitive Vitality </a:t>
            </a:r>
          </a:p>
          <a:p>
            <a:pPr algn="ctr" eaLnBrk="1" hangingPunct="1"/>
            <a:r>
              <a:rPr lang="en-US" altLang="en-US" sz="2400">
                <a:solidFill>
                  <a:srgbClr val="000000"/>
                </a:solidFill>
              </a:rPr>
              <a:t>&amp; Avoiding Dementia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9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1">
      <a:dk1>
        <a:srgbClr val="3E3E5C"/>
      </a:dk1>
      <a:lt1>
        <a:srgbClr val="FFFFFF"/>
      </a:lt1>
      <a:dk2>
        <a:srgbClr val="666699"/>
      </a:dk2>
      <a:lt2>
        <a:srgbClr val="FFFFFF"/>
      </a:lt2>
      <a:accent1>
        <a:srgbClr val="60597B"/>
      </a:accent1>
      <a:accent2>
        <a:srgbClr val="6666FF"/>
      </a:accent2>
      <a:accent3>
        <a:srgbClr val="B8B8CA"/>
      </a:accent3>
      <a:accent4>
        <a:srgbClr val="DADADA"/>
      </a:accent4>
      <a:accent5>
        <a:srgbClr val="B6B5BF"/>
      </a:accent5>
      <a:accent6>
        <a:srgbClr val="5C5CE7"/>
      </a:accent6>
      <a:hlink>
        <a:srgbClr val="99CCFF"/>
      </a:hlink>
      <a:folHlink>
        <a:srgbClr val="FFFF99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56841</TotalTime>
  <Words>1057</Words>
  <Application>Microsoft Office PowerPoint</Application>
  <PresentationFormat>On-screen Show (4:3)</PresentationFormat>
  <Paragraphs>209</Paragraphs>
  <Slides>23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Default Design</vt:lpstr>
      <vt:lpstr>1_Default Design</vt:lpstr>
      <vt:lpstr>PowerPoint Presentation</vt:lpstr>
      <vt:lpstr>Epidemiology &amp; Clinical Management of Hearing Loss in Older Adults </vt:lpstr>
      <vt:lpstr>Disclosures</vt:lpstr>
      <vt:lpstr>Hearing Loss in Older Adults Overview</vt:lpstr>
      <vt:lpstr>Prevalence of Hearing Loss in the  United States, 2001-2008</vt:lpstr>
      <vt:lpstr>Hearing Loss &amp; Hearing Aid Use Prevalence in the U.S. , 1999-2006</vt:lpstr>
      <vt:lpstr>  Prevalence of Hearing Aid Use</vt:lpstr>
      <vt:lpstr>PowerPoint Presentation</vt:lpstr>
      <vt:lpstr>PowerPoint Presentation</vt:lpstr>
      <vt:lpstr>Hearing Loss &amp; Healthy Aging Common Cause or Modifiable Risk Factor</vt:lpstr>
      <vt:lpstr>  “Effortful listening”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 don’t need to wait for results from an RCT.</vt:lpstr>
      <vt:lpstr>Case Presentation</vt:lpstr>
      <vt:lpstr>Primary Care Screening for Hearing Loss</vt:lpstr>
      <vt:lpstr>Regardless of screening results, the likelihood of having hearing loss is strongly dependent on pre-test probability</vt:lpstr>
      <vt:lpstr>Counseling in 3 minutes by the GP </vt:lpstr>
      <vt:lpstr>Referral Otolaryngologist or Audiologist</vt:lpstr>
      <vt:lpstr>Additional Reading Including Patient Handouts </vt:lpstr>
    </vt:vector>
  </TitlesOfParts>
  <Company>Johns Hopkins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Quality of Life Metrics to Improve Outcomes after Early Pediatric Cochlear Implantation</dc:title>
  <dc:creator>Frank R. Lin</dc:creator>
  <cp:lastModifiedBy>Shipleys Show Server</cp:lastModifiedBy>
  <cp:revision>490</cp:revision>
  <dcterms:created xsi:type="dcterms:W3CDTF">2004-12-04T18:06:26Z</dcterms:created>
  <dcterms:modified xsi:type="dcterms:W3CDTF">2013-08-15T19:37:56Z</dcterms:modified>
</cp:coreProperties>
</file>