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4" r:id="rId2"/>
    <p:sldMasterId id="2147485596" r:id="rId3"/>
  </p:sldMasterIdLst>
  <p:notesMasterIdLst>
    <p:notesMasterId r:id="rId47"/>
  </p:notesMasterIdLst>
  <p:handoutMasterIdLst>
    <p:handoutMasterId r:id="rId48"/>
  </p:handoutMasterIdLst>
  <p:sldIdLst>
    <p:sldId id="840" r:id="rId4"/>
    <p:sldId id="728" r:id="rId5"/>
    <p:sldId id="828" r:id="rId6"/>
    <p:sldId id="831" r:id="rId7"/>
    <p:sldId id="593" r:id="rId8"/>
    <p:sldId id="807" r:id="rId9"/>
    <p:sldId id="806" r:id="rId10"/>
    <p:sldId id="722" r:id="rId11"/>
    <p:sldId id="695" r:id="rId12"/>
    <p:sldId id="698" r:id="rId13"/>
    <p:sldId id="729" r:id="rId14"/>
    <p:sldId id="815" r:id="rId15"/>
    <p:sldId id="784" r:id="rId16"/>
    <p:sldId id="723" r:id="rId17"/>
    <p:sldId id="749" r:id="rId18"/>
    <p:sldId id="750" r:id="rId19"/>
    <p:sldId id="693" r:id="rId20"/>
    <p:sldId id="724" r:id="rId21"/>
    <p:sldId id="459" r:id="rId22"/>
    <p:sldId id="818" r:id="rId23"/>
    <p:sldId id="816" r:id="rId24"/>
    <p:sldId id="464" r:id="rId25"/>
    <p:sldId id="721" r:id="rId26"/>
    <p:sldId id="485" r:id="rId27"/>
    <p:sldId id="492" r:id="rId28"/>
    <p:sldId id="681" r:id="rId29"/>
    <p:sldId id="625" r:id="rId30"/>
    <p:sldId id="757" r:id="rId31"/>
    <p:sldId id="758" r:id="rId32"/>
    <p:sldId id="719" r:id="rId33"/>
    <p:sldId id="813" r:id="rId34"/>
    <p:sldId id="814" r:id="rId35"/>
    <p:sldId id="839" r:id="rId36"/>
    <p:sldId id="718" r:id="rId37"/>
    <p:sldId id="775" r:id="rId38"/>
    <p:sldId id="824" r:id="rId39"/>
    <p:sldId id="825" r:id="rId40"/>
    <p:sldId id="837" r:id="rId41"/>
    <p:sldId id="826" r:id="rId42"/>
    <p:sldId id="782" r:id="rId43"/>
    <p:sldId id="829" r:id="rId44"/>
    <p:sldId id="833" r:id="rId45"/>
    <p:sldId id="834" r:id="rId46"/>
  </p:sldIdLst>
  <p:sldSz cx="10287000" cy="6858000" type="35mm"/>
  <p:notesSz cx="6797675" cy="9926638"/>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83397"/>
    <a:srgbClr val="FFFFFF"/>
    <a:srgbClr val="000000"/>
    <a:srgbClr val="FF33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autoAdjust="0"/>
    <p:restoredTop sz="90640" autoAdjust="0"/>
  </p:normalViewPr>
  <p:slideViewPr>
    <p:cSldViewPr>
      <p:cViewPr>
        <p:scale>
          <a:sx n="50" d="100"/>
          <a:sy n="50" d="100"/>
        </p:scale>
        <p:origin x="-1090" y="-77"/>
      </p:cViewPr>
      <p:guideLst>
        <p:guide orient="horz" pos="528"/>
        <p:guide pos="326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30" d="100"/>
        <a:sy n="13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BADC99-2C38-4C35-A67A-AAACAE51C1CE}"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NZ"/>
        </a:p>
      </dgm:t>
    </dgm:pt>
    <dgm:pt modelId="{D5F90550-1F02-401A-A60B-007B749B659F}">
      <dgm:prSet phldrT="[Text]"/>
      <dgm:spPr/>
      <dgm:t>
        <a:bodyPr/>
        <a:lstStyle/>
        <a:p>
          <a:r>
            <a:rPr lang="en-NZ" dirty="0" smtClean="0"/>
            <a:t>High Assessment Rates</a:t>
          </a:r>
          <a:endParaRPr lang="en-NZ" dirty="0"/>
        </a:p>
      </dgm:t>
    </dgm:pt>
    <dgm:pt modelId="{2B75873D-10B3-4FF6-8C03-20559685BC50}" type="parTrans" cxnId="{348C450D-B477-4422-9FF0-A377CBFFDF55}">
      <dgm:prSet/>
      <dgm:spPr/>
      <dgm:t>
        <a:bodyPr/>
        <a:lstStyle/>
        <a:p>
          <a:endParaRPr lang="en-NZ"/>
        </a:p>
      </dgm:t>
    </dgm:pt>
    <dgm:pt modelId="{E559DD5B-496D-4E94-9418-5C2BF25FE2DB}" type="sibTrans" cxnId="{348C450D-B477-4422-9FF0-A377CBFFDF55}">
      <dgm:prSet/>
      <dgm:spPr/>
      <dgm:t>
        <a:bodyPr/>
        <a:lstStyle/>
        <a:p>
          <a:endParaRPr lang="en-NZ"/>
        </a:p>
      </dgm:t>
    </dgm:pt>
    <dgm:pt modelId="{C8480C3C-8185-453C-8089-19D5F58D14CD}">
      <dgm:prSet phldrT="[Text]"/>
      <dgm:spPr/>
      <dgm:t>
        <a:bodyPr/>
        <a:lstStyle/>
        <a:p>
          <a:r>
            <a:rPr lang="en-NZ" dirty="0" smtClean="0"/>
            <a:t>Leadership/ Workforce</a:t>
          </a:r>
          <a:endParaRPr lang="en-NZ" dirty="0"/>
        </a:p>
      </dgm:t>
    </dgm:pt>
    <dgm:pt modelId="{69ACC1DD-F404-458A-8477-E3042369B700}" type="parTrans" cxnId="{EA9F260B-270E-4FE6-AED6-9E9BDEC89518}">
      <dgm:prSet/>
      <dgm:spPr/>
      <dgm:t>
        <a:bodyPr/>
        <a:lstStyle/>
        <a:p>
          <a:endParaRPr lang="en-NZ"/>
        </a:p>
      </dgm:t>
    </dgm:pt>
    <dgm:pt modelId="{AEB9E264-53CB-4EE5-9F87-64F9837758DE}" type="sibTrans" cxnId="{EA9F260B-270E-4FE6-AED6-9E9BDEC89518}">
      <dgm:prSet/>
      <dgm:spPr/>
      <dgm:t>
        <a:bodyPr/>
        <a:lstStyle/>
        <a:p>
          <a:endParaRPr lang="en-NZ"/>
        </a:p>
      </dgm:t>
    </dgm:pt>
    <dgm:pt modelId="{D9C37011-5F76-46B5-A899-71368F02F315}">
      <dgm:prSet phldrT="[Text]"/>
      <dgm:spPr/>
      <dgm:t>
        <a:bodyPr/>
        <a:lstStyle/>
        <a:p>
          <a:r>
            <a:rPr lang="en-NZ" dirty="0" smtClean="0"/>
            <a:t>Access</a:t>
          </a:r>
          <a:endParaRPr lang="en-NZ" dirty="0"/>
        </a:p>
      </dgm:t>
    </dgm:pt>
    <dgm:pt modelId="{8141FEC1-ECA1-4D13-9E86-1EC214868EDD}" type="parTrans" cxnId="{2F505B20-749E-4C0C-967B-2320B90EFE47}">
      <dgm:prSet/>
      <dgm:spPr/>
      <dgm:t>
        <a:bodyPr/>
        <a:lstStyle/>
        <a:p>
          <a:endParaRPr lang="en-NZ"/>
        </a:p>
      </dgm:t>
    </dgm:pt>
    <dgm:pt modelId="{58767636-7EA0-40B5-A324-29D689BE2D83}" type="sibTrans" cxnId="{2F505B20-749E-4C0C-967B-2320B90EFE47}">
      <dgm:prSet/>
      <dgm:spPr/>
      <dgm:t>
        <a:bodyPr/>
        <a:lstStyle/>
        <a:p>
          <a:endParaRPr lang="en-NZ"/>
        </a:p>
      </dgm:t>
    </dgm:pt>
    <dgm:pt modelId="{267B1674-E8D9-49A2-8D3E-9F8B93285B73}">
      <dgm:prSet phldrT="[Text]"/>
      <dgm:spPr/>
      <dgm:t>
        <a:bodyPr/>
        <a:lstStyle/>
        <a:p>
          <a:r>
            <a:rPr lang="en-NZ" dirty="0" smtClean="0"/>
            <a:t>Quality Improvement</a:t>
          </a:r>
          <a:endParaRPr lang="en-NZ" dirty="0"/>
        </a:p>
      </dgm:t>
    </dgm:pt>
    <dgm:pt modelId="{1E90C0F6-2A25-466C-8558-899AE0739E08}" type="parTrans" cxnId="{F8A76101-C39A-48A2-95FF-43F41D367B88}">
      <dgm:prSet/>
      <dgm:spPr/>
      <dgm:t>
        <a:bodyPr/>
        <a:lstStyle/>
        <a:p>
          <a:endParaRPr lang="en-NZ"/>
        </a:p>
      </dgm:t>
    </dgm:pt>
    <dgm:pt modelId="{BB45BC2F-EE3D-4663-AFF5-3613126E7C28}" type="sibTrans" cxnId="{F8A76101-C39A-48A2-95FF-43F41D367B88}">
      <dgm:prSet/>
      <dgm:spPr/>
      <dgm:t>
        <a:bodyPr/>
        <a:lstStyle/>
        <a:p>
          <a:endParaRPr lang="en-NZ"/>
        </a:p>
      </dgm:t>
    </dgm:pt>
    <dgm:pt modelId="{584BB361-2DA9-4D67-9F3E-35FC7A1EF2C0}" type="pres">
      <dgm:prSet presAssocID="{CFBADC99-2C38-4C35-A67A-AAACAE51C1CE}" presName="cycle" presStyleCnt="0">
        <dgm:presLayoutVars>
          <dgm:chMax val="1"/>
          <dgm:dir/>
          <dgm:animLvl val="ctr"/>
          <dgm:resizeHandles val="exact"/>
        </dgm:presLayoutVars>
      </dgm:prSet>
      <dgm:spPr/>
      <dgm:t>
        <a:bodyPr/>
        <a:lstStyle/>
        <a:p>
          <a:endParaRPr lang="en-NZ"/>
        </a:p>
      </dgm:t>
    </dgm:pt>
    <dgm:pt modelId="{F338135F-F097-4CA5-842B-E24FE7C5DB64}" type="pres">
      <dgm:prSet presAssocID="{D5F90550-1F02-401A-A60B-007B749B659F}" presName="centerShape" presStyleLbl="node0" presStyleIdx="0" presStyleCnt="1"/>
      <dgm:spPr/>
      <dgm:t>
        <a:bodyPr/>
        <a:lstStyle/>
        <a:p>
          <a:endParaRPr lang="en-NZ"/>
        </a:p>
      </dgm:t>
    </dgm:pt>
    <dgm:pt modelId="{5453B9E3-1855-46E4-B879-39111A7FE3D9}" type="pres">
      <dgm:prSet presAssocID="{69ACC1DD-F404-458A-8477-E3042369B700}" presName="parTrans" presStyleLbl="bgSibTrans2D1" presStyleIdx="0" presStyleCnt="3"/>
      <dgm:spPr/>
      <dgm:t>
        <a:bodyPr/>
        <a:lstStyle/>
        <a:p>
          <a:endParaRPr lang="en-NZ"/>
        </a:p>
      </dgm:t>
    </dgm:pt>
    <dgm:pt modelId="{6676E108-DEAD-4E74-A248-4D13A84DD14D}" type="pres">
      <dgm:prSet presAssocID="{C8480C3C-8185-453C-8089-19D5F58D14CD}" presName="node" presStyleLbl="node1" presStyleIdx="0" presStyleCnt="3">
        <dgm:presLayoutVars>
          <dgm:bulletEnabled val="1"/>
        </dgm:presLayoutVars>
      </dgm:prSet>
      <dgm:spPr/>
      <dgm:t>
        <a:bodyPr/>
        <a:lstStyle/>
        <a:p>
          <a:endParaRPr lang="en-NZ"/>
        </a:p>
      </dgm:t>
    </dgm:pt>
    <dgm:pt modelId="{53460795-3ADE-4C57-9E1A-6E9D6195E713}" type="pres">
      <dgm:prSet presAssocID="{8141FEC1-ECA1-4D13-9E86-1EC214868EDD}" presName="parTrans" presStyleLbl="bgSibTrans2D1" presStyleIdx="1" presStyleCnt="3"/>
      <dgm:spPr/>
      <dgm:t>
        <a:bodyPr/>
        <a:lstStyle/>
        <a:p>
          <a:endParaRPr lang="en-NZ"/>
        </a:p>
      </dgm:t>
    </dgm:pt>
    <dgm:pt modelId="{255B2418-9853-4028-9FDA-C4C73DC583FB}" type="pres">
      <dgm:prSet presAssocID="{D9C37011-5F76-46B5-A899-71368F02F315}" presName="node" presStyleLbl="node1" presStyleIdx="1" presStyleCnt="3" custRadScaleRad="101585" custRadScaleInc="-110">
        <dgm:presLayoutVars>
          <dgm:bulletEnabled val="1"/>
        </dgm:presLayoutVars>
      </dgm:prSet>
      <dgm:spPr/>
      <dgm:t>
        <a:bodyPr/>
        <a:lstStyle/>
        <a:p>
          <a:endParaRPr lang="en-NZ"/>
        </a:p>
      </dgm:t>
    </dgm:pt>
    <dgm:pt modelId="{678757F4-1FAB-46AC-B1CA-DDE039BEDA2C}" type="pres">
      <dgm:prSet presAssocID="{1E90C0F6-2A25-466C-8558-899AE0739E08}" presName="parTrans" presStyleLbl="bgSibTrans2D1" presStyleIdx="2" presStyleCnt="3"/>
      <dgm:spPr/>
      <dgm:t>
        <a:bodyPr/>
        <a:lstStyle/>
        <a:p>
          <a:endParaRPr lang="en-NZ"/>
        </a:p>
      </dgm:t>
    </dgm:pt>
    <dgm:pt modelId="{BE72F1A3-C93A-45E7-A7B5-9558F69780EF}" type="pres">
      <dgm:prSet presAssocID="{267B1674-E8D9-49A2-8D3E-9F8B93285B73}" presName="node" presStyleLbl="node1" presStyleIdx="2" presStyleCnt="3">
        <dgm:presLayoutVars>
          <dgm:bulletEnabled val="1"/>
        </dgm:presLayoutVars>
      </dgm:prSet>
      <dgm:spPr/>
      <dgm:t>
        <a:bodyPr/>
        <a:lstStyle/>
        <a:p>
          <a:endParaRPr lang="en-NZ"/>
        </a:p>
      </dgm:t>
    </dgm:pt>
  </dgm:ptLst>
  <dgm:cxnLst>
    <dgm:cxn modelId="{348C450D-B477-4422-9FF0-A377CBFFDF55}" srcId="{CFBADC99-2C38-4C35-A67A-AAACAE51C1CE}" destId="{D5F90550-1F02-401A-A60B-007B749B659F}" srcOrd="0" destOrd="0" parTransId="{2B75873D-10B3-4FF6-8C03-20559685BC50}" sibTransId="{E559DD5B-496D-4E94-9418-5C2BF25FE2DB}"/>
    <dgm:cxn modelId="{EA9F260B-270E-4FE6-AED6-9E9BDEC89518}" srcId="{D5F90550-1F02-401A-A60B-007B749B659F}" destId="{C8480C3C-8185-453C-8089-19D5F58D14CD}" srcOrd="0" destOrd="0" parTransId="{69ACC1DD-F404-458A-8477-E3042369B700}" sibTransId="{AEB9E264-53CB-4EE5-9F87-64F9837758DE}"/>
    <dgm:cxn modelId="{F8A76101-C39A-48A2-95FF-43F41D367B88}" srcId="{D5F90550-1F02-401A-A60B-007B749B659F}" destId="{267B1674-E8D9-49A2-8D3E-9F8B93285B73}" srcOrd="2" destOrd="0" parTransId="{1E90C0F6-2A25-466C-8558-899AE0739E08}" sibTransId="{BB45BC2F-EE3D-4663-AFF5-3613126E7C28}"/>
    <dgm:cxn modelId="{95B150C5-B678-4D22-AA14-7E5F2EA81B14}" type="presOf" srcId="{267B1674-E8D9-49A2-8D3E-9F8B93285B73}" destId="{BE72F1A3-C93A-45E7-A7B5-9558F69780EF}" srcOrd="0" destOrd="0" presId="urn:microsoft.com/office/officeart/2005/8/layout/radial4"/>
    <dgm:cxn modelId="{3D08C581-732E-4DCE-B15C-2E820169DB32}" type="presOf" srcId="{CFBADC99-2C38-4C35-A67A-AAACAE51C1CE}" destId="{584BB361-2DA9-4D67-9F3E-35FC7A1EF2C0}" srcOrd="0" destOrd="0" presId="urn:microsoft.com/office/officeart/2005/8/layout/radial4"/>
    <dgm:cxn modelId="{566C647D-1639-436D-863B-BF63EAED5B9B}" type="presOf" srcId="{8141FEC1-ECA1-4D13-9E86-1EC214868EDD}" destId="{53460795-3ADE-4C57-9E1A-6E9D6195E713}" srcOrd="0" destOrd="0" presId="urn:microsoft.com/office/officeart/2005/8/layout/radial4"/>
    <dgm:cxn modelId="{86F880BE-13CA-4C0A-B499-A10F6F2DF55A}" type="presOf" srcId="{D9C37011-5F76-46B5-A899-71368F02F315}" destId="{255B2418-9853-4028-9FDA-C4C73DC583FB}" srcOrd="0" destOrd="0" presId="urn:microsoft.com/office/officeart/2005/8/layout/radial4"/>
    <dgm:cxn modelId="{5939072A-AB2A-40CB-BC63-F11C7094A60D}" type="presOf" srcId="{1E90C0F6-2A25-466C-8558-899AE0739E08}" destId="{678757F4-1FAB-46AC-B1CA-DDE039BEDA2C}" srcOrd="0" destOrd="0" presId="urn:microsoft.com/office/officeart/2005/8/layout/radial4"/>
    <dgm:cxn modelId="{2F505B20-749E-4C0C-967B-2320B90EFE47}" srcId="{D5F90550-1F02-401A-A60B-007B749B659F}" destId="{D9C37011-5F76-46B5-A899-71368F02F315}" srcOrd="1" destOrd="0" parTransId="{8141FEC1-ECA1-4D13-9E86-1EC214868EDD}" sibTransId="{58767636-7EA0-40B5-A324-29D689BE2D83}"/>
    <dgm:cxn modelId="{A4979B09-3AAB-48FC-AF19-BA654B5766CF}" type="presOf" srcId="{D5F90550-1F02-401A-A60B-007B749B659F}" destId="{F338135F-F097-4CA5-842B-E24FE7C5DB64}" srcOrd="0" destOrd="0" presId="urn:microsoft.com/office/officeart/2005/8/layout/radial4"/>
    <dgm:cxn modelId="{C435137D-FEFB-420D-BF0E-D8445657981D}" type="presOf" srcId="{69ACC1DD-F404-458A-8477-E3042369B700}" destId="{5453B9E3-1855-46E4-B879-39111A7FE3D9}" srcOrd="0" destOrd="0" presId="urn:microsoft.com/office/officeart/2005/8/layout/radial4"/>
    <dgm:cxn modelId="{84125780-B7CF-44AD-A599-D4A029F3545A}" type="presOf" srcId="{C8480C3C-8185-453C-8089-19D5F58D14CD}" destId="{6676E108-DEAD-4E74-A248-4D13A84DD14D}" srcOrd="0" destOrd="0" presId="urn:microsoft.com/office/officeart/2005/8/layout/radial4"/>
    <dgm:cxn modelId="{8A5B16DE-F7BE-4BCA-9CEF-8670A48ECD3D}" type="presParOf" srcId="{584BB361-2DA9-4D67-9F3E-35FC7A1EF2C0}" destId="{F338135F-F097-4CA5-842B-E24FE7C5DB64}" srcOrd="0" destOrd="0" presId="urn:microsoft.com/office/officeart/2005/8/layout/radial4"/>
    <dgm:cxn modelId="{13DCCB80-DE3F-46FF-9F9D-A649CCB216CE}" type="presParOf" srcId="{584BB361-2DA9-4D67-9F3E-35FC7A1EF2C0}" destId="{5453B9E3-1855-46E4-B879-39111A7FE3D9}" srcOrd="1" destOrd="0" presId="urn:microsoft.com/office/officeart/2005/8/layout/radial4"/>
    <dgm:cxn modelId="{5B1AE8CD-0462-4747-AB92-D156F2A96E0C}" type="presParOf" srcId="{584BB361-2DA9-4D67-9F3E-35FC7A1EF2C0}" destId="{6676E108-DEAD-4E74-A248-4D13A84DD14D}" srcOrd="2" destOrd="0" presId="urn:microsoft.com/office/officeart/2005/8/layout/radial4"/>
    <dgm:cxn modelId="{11422BC1-B33D-44C0-B934-121B83465571}" type="presParOf" srcId="{584BB361-2DA9-4D67-9F3E-35FC7A1EF2C0}" destId="{53460795-3ADE-4C57-9E1A-6E9D6195E713}" srcOrd="3" destOrd="0" presId="urn:microsoft.com/office/officeart/2005/8/layout/radial4"/>
    <dgm:cxn modelId="{141763E7-DE36-4024-A49C-D2180D276CC3}" type="presParOf" srcId="{584BB361-2DA9-4D67-9F3E-35FC7A1EF2C0}" destId="{255B2418-9853-4028-9FDA-C4C73DC583FB}" srcOrd="4" destOrd="0" presId="urn:microsoft.com/office/officeart/2005/8/layout/radial4"/>
    <dgm:cxn modelId="{FC671042-80EA-4DC0-8AB4-0044716A7A6E}" type="presParOf" srcId="{584BB361-2DA9-4D67-9F3E-35FC7A1EF2C0}" destId="{678757F4-1FAB-46AC-B1CA-DDE039BEDA2C}" srcOrd="5" destOrd="0" presId="urn:microsoft.com/office/officeart/2005/8/layout/radial4"/>
    <dgm:cxn modelId="{3E789E2A-3875-47EB-A1E2-6EA68E8CF908}" type="presParOf" srcId="{584BB361-2DA9-4D67-9F3E-35FC7A1EF2C0}" destId="{BE72F1A3-C93A-45E7-A7B5-9558F69780EF}"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38135F-F097-4CA5-842B-E24FE7C5DB64}">
      <dsp:nvSpPr>
        <dsp:cNvPr id="0" name=""/>
        <dsp:cNvSpPr/>
      </dsp:nvSpPr>
      <dsp:spPr>
        <a:xfrm>
          <a:off x="3621888" y="2778195"/>
          <a:ext cx="2333287" cy="233328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NZ" sz="2600" kern="1200" dirty="0" smtClean="0"/>
            <a:t>High Assessment Rates</a:t>
          </a:r>
          <a:endParaRPr lang="en-NZ" sz="2600" kern="1200" dirty="0"/>
        </a:p>
      </dsp:txBody>
      <dsp:txXfrm>
        <a:off x="3963590" y="3119897"/>
        <a:ext cx="1649883" cy="1649883"/>
      </dsp:txXfrm>
    </dsp:sp>
    <dsp:sp modelId="{5453B9E3-1855-46E4-B879-39111A7FE3D9}">
      <dsp:nvSpPr>
        <dsp:cNvPr id="0" name=""/>
        <dsp:cNvSpPr/>
      </dsp:nvSpPr>
      <dsp:spPr>
        <a:xfrm rot="12900000">
          <a:off x="2122758" y="2371205"/>
          <a:ext cx="1786484" cy="66498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76E108-DEAD-4E74-A248-4D13A84DD14D}">
      <dsp:nvSpPr>
        <dsp:cNvPr id="0" name=""/>
        <dsp:cNvSpPr/>
      </dsp:nvSpPr>
      <dsp:spPr>
        <a:xfrm>
          <a:off x="1175987" y="1304706"/>
          <a:ext cx="2216622" cy="177329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en-NZ" sz="2800" kern="1200" dirty="0" smtClean="0"/>
            <a:t>Leadership/ Workforce</a:t>
          </a:r>
          <a:endParaRPr lang="en-NZ" sz="2800" kern="1200" dirty="0"/>
        </a:p>
      </dsp:txBody>
      <dsp:txXfrm>
        <a:off x="1227925" y="1356644"/>
        <a:ext cx="2112746" cy="1669422"/>
      </dsp:txXfrm>
    </dsp:sp>
    <dsp:sp modelId="{53460795-3ADE-4C57-9E1A-6E9D6195E713}">
      <dsp:nvSpPr>
        <dsp:cNvPr id="0" name=""/>
        <dsp:cNvSpPr/>
      </dsp:nvSpPr>
      <dsp:spPr>
        <a:xfrm rot="16195979">
          <a:off x="3892243" y="1447911"/>
          <a:ext cx="1787512" cy="66498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55B2418-9853-4028-9FDA-C4C73DC583FB}">
      <dsp:nvSpPr>
        <dsp:cNvPr id="0" name=""/>
        <dsp:cNvSpPr/>
      </dsp:nvSpPr>
      <dsp:spPr>
        <a:xfrm>
          <a:off x="3676643" y="0"/>
          <a:ext cx="2216622" cy="177329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en-NZ" sz="2800" kern="1200" dirty="0" smtClean="0"/>
            <a:t>Access</a:t>
          </a:r>
          <a:endParaRPr lang="en-NZ" sz="2800" kern="1200" dirty="0"/>
        </a:p>
      </dsp:txBody>
      <dsp:txXfrm>
        <a:off x="3728581" y="51938"/>
        <a:ext cx="2112746" cy="1669422"/>
      </dsp:txXfrm>
    </dsp:sp>
    <dsp:sp modelId="{678757F4-1FAB-46AC-B1CA-DDE039BEDA2C}">
      <dsp:nvSpPr>
        <dsp:cNvPr id="0" name=""/>
        <dsp:cNvSpPr/>
      </dsp:nvSpPr>
      <dsp:spPr>
        <a:xfrm rot="19500000">
          <a:off x="5667820" y="2371205"/>
          <a:ext cx="1786484" cy="66498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E72F1A3-C93A-45E7-A7B5-9558F69780EF}">
      <dsp:nvSpPr>
        <dsp:cNvPr id="0" name=""/>
        <dsp:cNvSpPr/>
      </dsp:nvSpPr>
      <dsp:spPr>
        <a:xfrm>
          <a:off x="6184453" y="1304706"/>
          <a:ext cx="2216622" cy="177329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en-NZ" sz="2800" kern="1200" dirty="0" smtClean="0"/>
            <a:t>Quality Improvement</a:t>
          </a:r>
          <a:endParaRPr lang="en-NZ" sz="2800" kern="1200" dirty="0"/>
        </a:p>
      </dsp:txBody>
      <dsp:txXfrm>
        <a:off x="6236391" y="1356644"/>
        <a:ext cx="2112746" cy="1669422"/>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1026"/>
          <p:cNvSpPr>
            <a:spLocks noGrp="1" noChangeArrowheads="1"/>
          </p:cNvSpPr>
          <p:nvPr>
            <p:ph type="hdr" sz="quarter"/>
          </p:nvPr>
        </p:nvSpPr>
        <p:spPr bwMode="auto">
          <a:xfrm>
            <a:off x="0" y="0"/>
            <a:ext cx="2944813" cy="495300"/>
          </a:xfrm>
          <a:prstGeom prst="rect">
            <a:avLst/>
          </a:prstGeom>
          <a:noFill/>
          <a:ln w="9525">
            <a:noFill/>
            <a:miter lim="800000"/>
            <a:headEnd/>
            <a:tailEnd/>
          </a:ln>
          <a:effectLst/>
        </p:spPr>
        <p:txBody>
          <a:bodyPr vert="horz" wrap="square" lIns="95553" tIns="47777" rIns="95553" bIns="47777" numCol="1" anchor="t" anchorCtr="0" compatLnSpc="1">
            <a:prstTxWarp prst="textNoShape">
              <a:avLst/>
            </a:prstTxWarp>
          </a:bodyPr>
          <a:lstStyle>
            <a:lvl1pPr defTabSz="954088">
              <a:defRPr sz="1200"/>
            </a:lvl1pPr>
          </a:lstStyle>
          <a:p>
            <a:endParaRPr lang="en-US" altLang="en-US"/>
          </a:p>
        </p:txBody>
      </p:sp>
      <p:sp>
        <p:nvSpPr>
          <p:cNvPr id="79875" name="Rectangle 1027"/>
          <p:cNvSpPr>
            <a:spLocks noGrp="1" noChangeArrowheads="1"/>
          </p:cNvSpPr>
          <p:nvPr>
            <p:ph type="dt" sz="quarter" idx="1"/>
          </p:nvPr>
        </p:nvSpPr>
        <p:spPr bwMode="auto">
          <a:xfrm>
            <a:off x="3852863" y="0"/>
            <a:ext cx="2944812" cy="495300"/>
          </a:xfrm>
          <a:prstGeom prst="rect">
            <a:avLst/>
          </a:prstGeom>
          <a:noFill/>
          <a:ln w="9525">
            <a:noFill/>
            <a:miter lim="800000"/>
            <a:headEnd/>
            <a:tailEnd/>
          </a:ln>
          <a:effectLst/>
        </p:spPr>
        <p:txBody>
          <a:bodyPr vert="horz" wrap="square" lIns="95553" tIns="47777" rIns="95553" bIns="47777" numCol="1" anchor="t" anchorCtr="0" compatLnSpc="1">
            <a:prstTxWarp prst="textNoShape">
              <a:avLst/>
            </a:prstTxWarp>
          </a:bodyPr>
          <a:lstStyle>
            <a:lvl1pPr algn="r" defTabSz="954088">
              <a:defRPr sz="1200"/>
            </a:lvl1pPr>
          </a:lstStyle>
          <a:p>
            <a:endParaRPr lang="en-US" altLang="en-US"/>
          </a:p>
        </p:txBody>
      </p:sp>
      <p:sp>
        <p:nvSpPr>
          <p:cNvPr id="79876" name="Rectangle 1028"/>
          <p:cNvSpPr>
            <a:spLocks noGrp="1" noChangeArrowheads="1"/>
          </p:cNvSpPr>
          <p:nvPr>
            <p:ph type="ftr" sz="quarter" idx="2"/>
          </p:nvPr>
        </p:nvSpPr>
        <p:spPr bwMode="auto">
          <a:xfrm>
            <a:off x="0" y="9431338"/>
            <a:ext cx="2944813" cy="495300"/>
          </a:xfrm>
          <a:prstGeom prst="rect">
            <a:avLst/>
          </a:prstGeom>
          <a:noFill/>
          <a:ln w="9525">
            <a:noFill/>
            <a:miter lim="800000"/>
            <a:headEnd/>
            <a:tailEnd/>
          </a:ln>
          <a:effectLst/>
        </p:spPr>
        <p:txBody>
          <a:bodyPr vert="horz" wrap="square" lIns="95553" tIns="47777" rIns="95553" bIns="47777" numCol="1" anchor="b" anchorCtr="0" compatLnSpc="1">
            <a:prstTxWarp prst="textNoShape">
              <a:avLst/>
            </a:prstTxWarp>
          </a:bodyPr>
          <a:lstStyle>
            <a:lvl1pPr defTabSz="954088">
              <a:defRPr sz="1200"/>
            </a:lvl1pPr>
          </a:lstStyle>
          <a:p>
            <a:endParaRPr lang="en-US" altLang="en-US"/>
          </a:p>
        </p:txBody>
      </p:sp>
      <p:sp>
        <p:nvSpPr>
          <p:cNvPr id="79877" name="Rectangle 1029"/>
          <p:cNvSpPr>
            <a:spLocks noGrp="1" noChangeArrowheads="1"/>
          </p:cNvSpPr>
          <p:nvPr>
            <p:ph type="sldNum" sz="quarter" idx="3"/>
          </p:nvPr>
        </p:nvSpPr>
        <p:spPr bwMode="auto">
          <a:xfrm>
            <a:off x="3852863" y="9431338"/>
            <a:ext cx="2944812" cy="495300"/>
          </a:xfrm>
          <a:prstGeom prst="rect">
            <a:avLst/>
          </a:prstGeom>
          <a:noFill/>
          <a:ln w="9525">
            <a:noFill/>
            <a:miter lim="800000"/>
            <a:headEnd/>
            <a:tailEnd/>
          </a:ln>
          <a:effectLst/>
        </p:spPr>
        <p:txBody>
          <a:bodyPr vert="horz" wrap="square" lIns="95553" tIns="47777" rIns="95553" bIns="47777" numCol="1" anchor="b" anchorCtr="0" compatLnSpc="1">
            <a:prstTxWarp prst="textNoShape">
              <a:avLst/>
            </a:prstTxWarp>
          </a:bodyPr>
          <a:lstStyle>
            <a:lvl1pPr algn="r" defTabSz="954088">
              <a:defRPr sz="1200"/>
            </a:lvl1pPr>
          </a:lstStyle>
          <a:p>
            <a:fld id="{E733BF7E-1AE6-4E9A-A0C5-75150D60F545}" type="slidenum">
              <a:rPr lang="en-US" altLang="en-US"/>
              <a:pPr/>
              <a:t>‹#›</a:t>
            </a:fld>
            <a:endParaRPr lang="en-US" altLang="en-US"/>
          </a:p>
        </p:txBody>
      </p:sp>
    </p:spTree>
    <p:extLst>
      <p:ext uri="{BB962C8B-B14F-4D97-AF65-F5344CB8AC3E}">
        <p14:creationId xmlns:p14="http://schemas.microsoft.com/office/powerpoint/2010/main" val="120314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44813" cy="495300"/>
          </a:xfrm>
          <a:prstGeom prst="rect">
            <a:avLst/>
          </a:prstGeom>
          <a:noFill/>
          <a:ln w="9525">
            <a:noFill/>
            <a:miter lim="800000"/>
            <a:headEnd/>
            <a:tailEnd/>
          </a:ln>
          <a:effectLst/>
        </p:spPr>
        <p:txBody>
          <a:bodyPr vert="horz" wrap="square" lIns="95553" tIns="47777" rIns="95553" bIns="47777" numCol="1" anchor="t" anchorCtr="0" compatLnSpc="1">
            <a:prstTxWarp prst="textNoShape">
              <a:avLst/>
            </a:prstTxWarp>
          </a:bodyPr>
          <a:lstStyle>
            <a:lvl1pPr defTabSz="954088">
              <a:defRPr sz="1200"/>
            </a:lvl1pPr>
          </a:lstStyle>
          <a:p>
            <a:endParaRPr lang="en-US" altLang="en-US"/>
          </a:p>
        </p:txBody>
      </p:sp>
      <p:sp>
        <p:nvSpPr>
          <p:cNvPr id="49155" name="Rectangle 3"/>
          <p:cNvSpPr>
            <a:spLocks noGrp="1" noChangeArrowheads="1"/>
          </p:cNvSpPr>
          <p:nvPr>
            <p:ph type="dt" idx="1"/>
          </p:nvPr>
        </p:nvSpPr>
        <p:spPr bwMode="auto">
          <a:xfrm>
            <a:off x="3852863" y="0"/>
            <a:ext cx="2944812" cy="495300"/>
          </a:xfrm>
          <a:prstGeom prst="rect">
            <a:avLst/>
          </a:prstGeom>
          <a:noFill/>
          <a:ln w="9525">
            <a:noFill/>
            <a:miter lim="800000"/>
            <a:headEnd/>
            <a:tailEnd/>
          </a:ln>
          <a:effectLst/>
        </p:spPr>
        <p:txBody>
          <a:bodyPr vert="horz" wrap="square" lIns="95553" tIns="47777" rIns="95553" bIns="47777" numCol="1" anchor="t" anchorCtr="0" compatLnSpc="1">
            <a:prstTxWarp prst="textNoShape">
              <a:avLst/>
            </a:prstTxWarp>
          </a:bodyPr>
          <a:lstStyle>
            <a:lvl1pPr algn="r" defTabSz="954088">
              <a:defRPr sz="1200"/>
            </a:lvl1pPr>
          </a:lstStyle>
          <a:p>
            <a:endParaRPr lang="en-US" altLang="en-US"/>
          </a:p>
        </p:txBody>
      </p:sp>
      <p:sp>
        <p:nvSpPr>
          <p:cNvPr id="49156" name="Rectangle 4"/>
          <p:cNvSpPr>
            <a:spLocks noChangeArrowheads="1" noTextEdit="1"/>
          </p:cNvSpPr>
          <p:nvPr>
            <p:ph type="sldImg" idx="2"/>
          </p:nvPr>
        </p:nvSpPr>
        <p:spPr bwMode="auto">
          <a:xfrm>
            <a:off x="608013" y="744538"/>
            <a:ext cx="558165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7" name="Rectangle 5"/>
          <p:cNvSpPr>
            <a:spLocks noGrp="1" noChangeArrowheads="1"/>
          </p:cNvSpPr>
          <p:nvPr>
            <p:ph type="body" sz="quarter" idx="3"/>
          </p:nvPr>
        </p:nvSpPr>
        <p:spPr bwMode="auto">
          <a:xfrm>
            <a:off x="906463" y="4714875"/>
            <a:ext cx="4984750" cy="4467225"/>
          </a:xfrm>
          <a:prstGeom prst="rect">
            <a:avLst/>
          </a:prstGeom>
          <a:noFill/>
          <a:ln w="9525">
            <a:noFill/>
            <a:miter lim="800000"/>
            <a:headEnd/>
            <a:tailEnd/>
          </a:ln>
          <a:effectLst/>
        </p:spPr>
        <p:txBody>
          <a:bodyPr vert="horz" wrap="square" lIns="95553" tIns="47777" rIns="95553" bIns="4777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9158" name="Rectangle 6"/>
          <p:cNvSpPr>
            <a:spLocks noGrp="1" noChangeArrowheads="1"/>
          </p:cNvSpPr>
          <p:nvPr>
            <p:ph type="ftr" sz="quarter" idx="4"/>
          </p:nvPr>
        </p:nvSpPr>
        <p:spPr bwMode="auto">
          <a:xfrm>
            <a:off x="0" y="9431338"/>
            <a:ext cx="2944813" cy="495300"/>
          </a:xfrm>
          <a:prstGeom prst="rect">
            <a:avLst/>
          </a:prstGeom>
          <a:noFill/>
          <a:ln w="9525">
            <a:noFill/>
            <a:miter lim="800000"/>
            <a:headEnd/>
            <a:tailEnd/>
          </a:ln>
          <a:effectLst/>
        </p:spPr>
        <p:txBody>
          <a:bodyPr vert="horz" wrap="square" lIns="95553" tIns="47777" rIns="95553" bIns="47777" numCol="1" anchor="b" anchorCtr="0" compatLnSpc="1">
            <a:prstTxWarp prst="textNoShape">
              <a:avLst/>
            </a:prstTxWarp>
          </a:bodyPr>
          <a:lstStyle>
            <a:lvl1pPr defTabSz="954088">
              <a:defRPr sz="1200"/>
            </a:lvl1pPr>
          </a:lstStyle>
          <a:p>
            <a:endParaRPr lang="en-US" altLang="en-US"/>
          </a:p>
        </p:txBody>
      </p:sp>
      <p:sp>
        <p:nvSpPr>
          <p:cNvPr id="49159" name="Rectangle 7"/>
          <p:cNvSpPr>
            <a:spLocks noGrp="1" noChangeArrowheads="1"/>
          </p:cNvSpPr>
          <p:nvPr>
            <p:ph type="sldNum" sz="quarter" idx="5"/>
          </p:nvPr>
        </p:nvSpPr>
        <p:spPr bwMode="auto">
          <a:xfrm>
            <a:off x="3852863" y="9431338"/>
            <a:ext cx="2944812" cy="495300"/>
          </a:xfrm>
          <a:prstGeom prst="rect">
            <a:avLst/>
          </a:prstGeom>
          <a:noFill/>
          <a:ln w="9525">
            <a:noFill/>
            <a:miter lim="800000"/>
            <a:headEnd/>
            <a:tailEnd/>
          </a:ln>
          <a:effectLst/>
        </p:spPr>
        <p:txBody>
          <a:bodyPr vert="horz" wrap="square" lIns="95553" tIns="47777" rIns="95553" bIns="47777" numCol="1" anchor="b" anchorCtr="0" compatLnSpc="1">
            <a:prstTxWarp prst="textNoShape">
              <a:avLst/>
            </a:prstTxWarp>
          </a:bodyPr>
          <a:lstStyle>
            <a:lvl1pPr algn="r" defTabSz="954088">
              <a:defRPr sz="1200"/>
            </a:lvl1pPr>
          </a:lstStyle>
          <a:p>
            <a:fld id="{CDFD732B-1E3F-470C-B240-4927766DC839}" type="slidenum">
              <a:rPr lang="en-US" altLang="en-US"/>
              <a:pPr/>
              <a:t>‹#›</a:t>
            </a:fld>
            <a:endParaRPr lang="en-US" altLang="en-US"/>
          </a:p>
        </p:txBody>
      </p:sp>
    </p:spTree>
    <p:extLst>
      <p:ext uri="{BB962C8B-B14F-4D97-AF65-F5344CB8AC3E}">
        <p14:creationId xmlns:p14="http://schemas.microsoft.com/office/powerpoint/2010/main" val="15396869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defRPr sz="2400">
                <a:solidFill>
                  <a:schemeClr val="tx1"/>
                </a:solidFill>
                <a:latin typeface="Times New Roman" pitchFamily="18" charset="0"/>
              </a:defRPr>
            </a:lvl1pPr>
            <a:lvl2pPr marL="742950" indent="-285750" defTabSz="954088">
              <a:defRPr sz="2400">
                <a:solidFill>
                  <a:schemeClr val="tx1"/>
                </a:solidFill>
                <a:latin typeface="Times New Roman" pitchFamily="18" charset="0"/>
              </a:defRPr>
            </a:lvl2pPr>
            <a:lvl3pPr marL="1143000" indent="-228600" defTabSz="954088">
              <a:defRPr sz="2400">
                <a:solidFill>
                  <a:schemeClr val="tx1"/>
                </a:solidFill>
                <a:latin typeface="Times New Roman" pitchFamily="18" charset="0"/>
              </a:defRPr>
            </a:lvl3pPr>
            <a:lvl4pPr marL="1600200" indent="-228600" defTabSz="954088">
              <a:defRPr sz="2400">
                <a:solidFill>
                  <a:schemeClr val="tx1"/>
                </a:solidFill>
                <a:latin typeface="Times New Roman" pitchFamily="18" charset="0"/>
              </a:defRPr>
            </a:lvl4pPr>
            <a:lvl5pPr marL="2057400" indent="-228600" defTabSz="954088">
              <a:defRPr sz="2400">
                <a:solidFill>
                  <a:schemeClr val="tx1"/>
                </a:solidFill>
                <a:latin typeface="Times New Roman" pitchFamily="18" charset="0"/>
              </a:defRPr>
            </a:lvl5pPr>
            <a:lvl6pPr marL="2514600" indent="-228600" defTabSz="954088" eaLnBrk="0" fontAlgn="base" hangingPunct="0">
              <a:spcBef>
                <a:spcPct val="0"/>
              </a:spcBef>
              <a:spcAft>
                <a:spcPct val="0"/>
              </a:spcAft>
              <a:defRPr sz="2400">
                <a:solidFill>
                  <a:schemeClr val="tx1"/>
                </a:solidFill>
                <a:latin typeface="Times New Roman" pitchFamily="18" charset="0"/>
              </a:defRPr>
            </a:lvl6pPr>
            <a:lvl7pPr marL="2971800" indent="-228600" defTabSz="954088" eaLnBrk="0" fontAlgn="base" hangingPunct="0">
              <a:spcBef>
                <a:spcPct val="0"/>
              </a:spcBef>
              <a:spcAft>
                <a:spcPct val="0"/>
              </a:spcAft>
              <a:defRPr sz="2400">
                <a:solidFill>
                  <a:schemeClr val="tx1"/>
                </a:solidFill>
                <a:latin typeface="Times New Roman" pitchFamily="18" charset="0"/>
              </a:defRPr>
            </a:lvl7pPr>
            <a:lvl8pPr marL="3429000" indent="-228600" defTabSz="954088" eaLnBrk="0" fontAlgn="base" hangingPunct="0">
              <a:spcBef>
                <a:spcPct val="0"/>
              </a:spcBef>
              <a:spcAft>
                <a:spcPct val="0"/>
              </a:spcAft>
              <a:defRPr sz="2400">
                <a:solidFill>
                  <a:schemeClr val="tx1"/>
                </a:solidFill>
                <a:latin typeface="Times New Roman" pitchFamily="18" charset="0"/>
              </a:defRPr>
            </a:lvl8pPr>
            <a:lvl9pPr marL="3886200" indent="-228600" defTabSz="954088" eaLnBrk="0" fontAlgn="base" hangingPunct="0">
              <a:spcBef>
                <a:spcPct val="0"/>
              </a:spcBef>
              <a:spcAft>
                <a:spcPct val="0"/>
              </a:spcAft>
              <a:defRPr sz="2400">
                <a:solidFill>
                  <a:schemeClr val="tx1"/>
                </a:solidFill>
                <a:latin typeface="Times New Roman" pitchFamily="18" charset="0"/>
              </a:defRPr>
            </a:lvl9pPr>
          </a:lstStyle>
          <a:p>
            <a:fld id="{4F7B14A2-DE55-4BDA-9562-F4C0D152A9D9}" type="slidenum">
              <a:rPr lang="en-US" altLang="en-US" sz="1200"/>
              <a:pPr/>
              <a:t>3</a:t>
            </a:fld>
            <a:endParaRPr lang="en-US" altLang="en-US" sz="1200"/>
          </a:p>
        </p:txBody>
      </p:sp>
      <p:sp>
        <p:nvSpPr>
          <p:cNvPr id="50179" name="Rectangle 2"/>
          <p:cNvSpPr>
            <a:spLocks noGrp="1" noRot="1" noChangeAspect="1" noChangeArrowheads="1" noTextEdit="1"/>
          </p:cNvSpPr>
          <p:nvPr>
            <p:ph type="sldImg"/>
          </p:nvPr>
        </p:nvSpPr>
        <p:spPr>
          <a:xfrm>
            <a:off x="588963" y="773113"/>
            <a:ext cx="5619750" cy="3748087"/>
          </a:xfrm>
          <a:ln/>
        </p:spPr>
      </p:sp>
      <p:sp>
        <p:nvSpPr>
          <p:cNvPr id="50180" name="Rectangle 3"/>
          <p:cNvSpPr>
            <a:spLocks noGrp="1" noChangeArrowheads="1"/>
          </p:cNvSpPr>
          <p:nvPr>
            <p:ph type="body" idx="1"/>
          </p:nvPr>
        </p:nvSpPr>
        <p:spPr>
          <a:xfrm>
            <a:off x="906463" y="4745038"/>
            <a:ext cx="4984750" cy="44084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defRPr sz="2400">
                <a:solidFill>
                  <a:schemeClr val="tx1"/>
                </a:solidFill>
                <a:latin typeface="Times New Roman" pitchFamily="18" charset="0"/>
              </a:defRPr>
            </a:lvl1pPr>
            <a:lvl2pPr marL="742950" indent="-285750" defTabSz="954088">
              <a:defRPr sz="2400">
                <a:solidFill>
                  <a:schemeClr val="tx1"/>
                </a:solidFill>
                <a:latin typeface="Times New Roman" pitchFamily="18" charset="0"/>
              </a:defRPr>
            </a:lvl2pPr>
            <a:lvl3pPr marL="1143000" indent="-228600" defTabSz="954088">
              <a:defRPr sz="2400">
                <a:solidFill>
                  <a:schemeClr val="tx1"/>
                </a:solidFill>
                <a:latin typeface="Times New Roman" pitchFamily="18" charset="0"/>
              </a:defRPr>
            </a:lvl3pPr>
            <a:lvl4pPr marL="1600200" indent="-228600" defTabSz="954088">
              <a:defRPr sz="2400">
                <a:solidFill>
                  <a:schemeClr val="tx1"/>
                </a:solidFill>
                <a:latin typeface="Times New Roman" pitchFamily="18" charset="0"/>
              </a:defRPr>
            </a:lvl4pPr>
            <a:lvl5pPr marL="2057400" indent="-228600" defTabSz="954088">
              <a:defRPr sz="2400">
                <a:solidFill>
                  <a:schemeClr val="tx1"/>
                </a:solidFill>
                <a:latin typeface="Times New Roman" pitchFamily="18" charset="0"/>
              </a:defRPr>
            </a:lvl5pPr>
            <a:lvl6pPr marL="2514600" indent="-228600" defTabSz="954088" eaLnBrk="0" fontAlgn="base" hangingPunct="0">
              <a:spcBef>
                <a:spcPct val="0"/>
              </a:spcBef>
              <a:spcAft>
                <a:spcPct val="0"/>
              </a:spcAft>
              <a:defRPr sz="2400">
                <a:solidFill>
                  <a:schemeClr val="tx1"/>
                </a:solidFill>
                <a:latin typeface="Times New Roman" pitchFamily="18" charset="0"/>
              </a:defRPr>
            </a:lvl6pPr>
            <a:lvl7pPr marL="2971800" indent="-228600" defTabSz="954088" eaLnBrk="0" fontAlgn="base" hangingPunct="0">
              <a:spcBef>
                <a:spcPct val="0"/>
              </a:spcBef>
              <a:spcAft>
                <a:spcPct val="0"/>
              </a:spcAft>
              <a:defRPr sz="2400">
                <a:solidFill>
                  <a:schemeClr val="tx1"/>
                </a:solidFill>
                <a:latin typeface="Times New Roman" pitchFamily="18" charset="0"/>
              </a:defRPr>
            </a:lvl7pPr>
            <a:lvl8pPr marL="3429000" indent="-228600" defTabSz="954088" eaLnBrk="0" fontAlgn="base" hangingPunct="0">
              <a:spcBef>
                <a:spcPct val="0"/>
              </a:spcBef>
              <a:spcAft>
                <a:spcPct val="0"/>
              </a:spcAft>
              <a:defRPr sz="2400">
                <a:solidFill>
                  <a:schemeClr val="tx1"/>
                </a:solidFill>
                <a:latin typeface="Times New Roman" pitchFamily="18" charset="0"/>
              </a:defRPr>
            </a:lvl8pPr>
            <a:lvl9pPr marL="3886200" indent="-228600" defTabSz="954088" eaLnBrk="0" fontAlgn="base" hangingPunct="0">
              <a:spcBef>
                <a:spcPct val="0"/>
              </a:spcBef>
              <a:spcAft>
                <a:spcPct val="0"/>
              </a:spcAft>
              <a:defRPr sz="2400">
                <a:solidFill>
                  <a:schemeClr val="tx1"/>
                </a:solidFill>
                <a:latin typeface="Times New Roman" pitchFamily="18" charset="0"/>
              </a:defRPr>
            </a:lvl9pPr>
          </a:lstStyle>
          <a:p>
            <a:fld id="{FA828308-014E-45C8-82A0-028D8138278A}" type="slidenum">
              <a:rPr lang="en-US" altLang="en-US" sz="1200"/>
              <a:pPr/>
              <a:t>25</a:t>
            </a:fld>
            <a:endParaRPr lang="en-US" altLang="en-US" sz="1200"/>
          </a:p>
        </p:txBody>
      </p:sp>
      <p:sp>
        <p:nvSpPr>
          <p:cNvPr id="59395" name="Rectangle 2"/>
          <p:cNvSpPr>
            <a:spLocks noChangeArrowheads="1" noTextEdit="1"/>
          </p:cNvSpPr>
          <p:nvPr>
            <p:ph type="sldImg"/>
          </p:nvPr>
        </p:nvSpPr>
        <p:spPr>
          <a:xfrm>
            <a:off x="3087688" y="744538"/>
            <a:ext cx="2935287" cy="1957387"/>
          </a:xfrm>
          <a:ln/>
        </p:spPr>
      </p:sp>
      <p:sp>
        <p:nvSpPr>
          <p:cNvPr id="59396" name="Rectangle 3"/>
          <p:cNvSpPr>
            <a:spLocks noGrp="1" noChangeArrowheads="1"/>
          </p:cNvSpPr>
          <p:nvPr>
            <p:ph type="body" idx="1"/>
          </p:nvPr>
        </p:nvSpPr>
        <p:spPr>
          <a:xfrm>
            <a:off x="679450" y="3155950"/>
            <a:ext cx="5438775" cy="60261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NZ" altLang="en-US" b="1" smtClean="0"/>
              <a:t>No surprises here, in general.</a:t>
            </a:r>
          </a:p>
          <a:p>
            <a:endParaRPr lang="en-NZ" altLang="en-US" b="1" smtClean="0"/>
          </a:p>
          <a:p>
            <a:r>
              <a:rPr lang="en-NZ" altLang="en-US" b="1" smtClean="0"/>
              <a:t>A key question is why </a:t>
            </a:r>
            <a:r>
              <a:rPr lang="en-NZ" altLang="en-US" b="1" u="sng" smtClean="0"/>
              <a:t>fasting</a:t>
            </a:r>
            <a:r>
              <a:rPr lang="en-NZ" altLang="en-US" b="1" smtClean="0"/>
              <a:t> glucose and fasting lipids</a:t>
            </a:r>
          </a:p>
          <a:p>
            <a:r>
              <a:rPr lang="en-NZ" altLang="en-US" b="1" smtClean="0"/>
              <a:t>The next few slides explain the rationale behind this.</a:t>
            </a:r>
          </a:p>
          <a:p>
            <a:endParaRPr lang="en-NZ" altLang="en-US" b="1" smtClean="0"/>
          </a:p>
          <a:p>
            <a:r>
              <a:rPr lang="en-NZ" altLang="en-US" b="1" smtClean="0"/>
              <a:t>Currently approx 75% of lipid testing in community labs is done fasting</a:t>
            </a:r>
            <a:endParaRPr lang="en-US" altLang="en-US" b="1"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defRPr sz="2400">
                <a:solidFill>
                  <a:schemeClr val="tx1"/>
                </a:solidFill>
                <a:latin typeface="Times New Roman" pitchFamily="18" charset="0"/>
              </a:defRPr>
            </a:lvl1pPr>
            <a:lvl2pPr marL="742950" indent="-285750" defTabSz="954088">
              <a:defRPr sz="2400">
                <a:solidFill>
                  <a:schemeClr val="tx1"/>
                </a:solidFill>
                <a:latin typeface="Times New Roman" pitchFamily="18" charset="0"/>
              </a:defRPr>
            </a:lvl2pPr>
            <a:lvl3pPr marL="1143000" indent="-228600" defTabSz="954088">
              <a:defRPr sz="2400">
                <a:solidFill>
                  <a:schemeClr val="tx1"/>
                </a:solidFill>
                <a:latin typeface="Times New Roman" pitchFamily="18" charset="0"/>
              </a:defRPr>
            </a:lvl3pPr>
            <a:lvl4pPr marL="1600200" indent="-228600" defTabSz="954088">
              <a:defRPr sz="2400">
                <a:solidFill>
                  <a:schemeClr val="tx1"/>
                </a:solidFill>
                <a:latin typeface="Times New Roman" pitchFamily="18" charset="0"/>
              </a:defRPr>
            </a:lvl4pPr>
            <a:lvl5pPr marL="2057400" indent="-228600" defTabSz="954088">
              <a:defRPr sz="2400">
                <a:solidFill>
                  <a:schemeClr val="tx1"/>
                </a:solidFill>
                <a:latin typeface="Times New Roman" pitchFamily="18" charset="0"/>
              </a:defRPr>
            </a:lvl5pPr>
            <a:lvl6pPr marL="2514600" indent="-228600" defTabSz="954088" eaLnBrk="0" fontAlgn="base" hangingPunct="0">
              <a:spcBef>
                <a:spcPct val="0"/>
              </a:spcBef>
              <a:spcAft>
                <a:spcPct val="0"/>
              </a:spcAft>
              <a:defRPr sz="2400">
                <a:solidFill>
                  <a:schemeClr val="tx1"/>
                </a:solidFill>
                <a:latin typeface="Times New Roman" pitchFamily="18" charset="0"/>
              </a:defRPr>
            </a:lvl6pPr>
            <a:lvl7pPr marL="2971800" indent="-228600" defTabSz="954088" eaLnBrk="0" fontAlgn="base" hangingPunct="0">
              <a:spcBef>
                <a:spcPct val="0"/>
              </a:spcBef>
              <a:spcAft>
                <a:spcPct val="0"/>
              </a:spcAft>
              <a:defRPr sz="2400">
                <a:solidFill>
                  <a:schemeClr val="tx1"/>
                </a:solidFill>
                <a:latin typeface="Times New Roman" pitchFamily="18" charset="0"/>
              </a:defRPr>
            </a:lvl7pPr>
            <a:lvl8pPr marL="3429000" indent="-228600" defTabSz="954088" eaLnBrk="0" fontAlgn="base" hangingPunct="0">
              <a:spcBef>
                <a:spcPct val="0"/>
              </a:spcBef>
              <a:spcAft>
                <a:spcPct val="0"/>
              </a:spcAft>
              <a:defRPr sz="2400">
                <a:solidFill>
                  <a:schemeClr val="tx1"/>
                </a:solidFill>
                <a:latin typeface="Times New Roman" pitchFamily="18" charset="0"/>
              </a:defRPr>
            </a:lvl8pPr>
            <a:lvl9pPr marL="3886200" indent="-228600" defTabSz="954088" eaLnBrk="0" fontAlgn="base" hangingPunct="0">
              <a:spcBef>
                <a:spcPct val="0"/>
              </a:spcBef>
              <a:spcAft>
                <a:spcPct val="0"/>
              </a:spcAft>
              <a:defRPr sz="2400">
                <a:solidFill>
                  <a:schemeClr val="tx1"/>
                </a:solidFill>
                <a:latin typeface="Times New Roman" pitchFamily="18" charset="0"/>
              </a:defRPr>
            </a:lvl9pPr>
          </a:lstStyle>
          <a:p>
            <a:fld id="{A58DD4C6-E8EE-489A-95C6-2D2A1624EB63}" type="slidenum">
              <a:rPr lang="en-US" altLang="en-US" sz="1200"/>
              <a:pPr/>
              <a:t>26</a:t>
            </a:fld>
            <a:endParaRPr lang="en-US" altLang="en-US" sz="1200"/>
          </a:p>
        </p:txBody>
      </p:sp>
      <p:sp>
        <p:nvSpPr>
          <p:cNvPr id="60419" name="Rectangle 2"/>
          <p:cNvSpPr>
            <a:spLocks noChangeArrowheads="1" noTextEdit="1"/>
          </p:cNvSpPr>
          <p:nvPr>
            <p:ph type="sldImg"/>
          </p:nvPr>
        </p:nvSpPr>
        <p:spPr>
          <a:xfrm>
            <a:off x="647700" y="763588"/>
            <a:ext cx="5581650" cy="3721100"/>
          </a:xfrm>
          <a:ln/>
        </p:spPr>
      </p:sp>
      <p:sp>
        <p:nvSpPr>
          <p:cNvPr id="60420" name="Rectangle 3"/>
          <p:cNvSpPr>
            <a:spLocks noGrp="1" noChangeArrowheads="1"/>
          </p:cNvSpPr>
          <p:nvPr>
            <p:ph type="body" idx="1"/>
          </p:nvPr>
        </p:nvSpPr>
        <p:spPr>
          <a:xfrm>
            <a:off x="679450" y="4714875"/>
            <a:ext cx="5438775"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US" altLang="en-US" sz="800" u="sng" smtClean="0">
                <a:solidFill>
                  <a:srgbClr val="FF0000"/>
                </a:solidFill>
                <a:latin typeface="Arial" pitchFamily="34" charset="0"/>
              </a:rPr>
              <a:t>Key messages slide 7</a:t>
            </a:r>
          </a:p>
          <a:p>
            <a:pPr>
              <a:lnSpc>
                <a:spcPct val="80000"/>
              </a:lnSpc>
              <a:buFontTx/>
              <a:buChar char="•"/>
            </a:pPr>
            <a:r>
              <a:rPr lang="en-US" altLang="en-US" sz="800" smtClean="0">
                <a:solidFill>
                  <a:srgbClr val="FF0000"/>
                </a:solidFill>
                <a:latin typeface="Arial" pitchFamily="34" charset="0"/>
              </a:rPr>
              <a:t>Overview of what a risk assessment involves</a:t>
            </a:r>
          </a:p>
          <a:p>
            <a:pPr>
              <a:lnSpc>
                <a:spcPct val="80000"/>
              </a:lnSpc>
            </a:pPr>
            <a:r>
              <a:rPr lang="en-US" altLang="en-US" sz="800" u="sng" smtClean="0">
                <a:latin typeface="Arial" pitchFamily="34" charset="0"/>
              </a:rPr>
              <a:t>Notes</a:t>
            </a:r>
          </a:p>
          <a:p>
            <a:pPr>
              <a:lnSpc>
                <a:spcPct val="80000"/>
              </a:lnSpc>
            </a:pPr>
            <a:r>
              <a:rPr lang="en-US" altLang="en-US" sz="800" smtClean="0">
                <a:solidFill>
                  <a:schemeClr val="accent2"/>
                </a:solidFill>
                <a:latin typeface="Arial" pitchFamily="34" charset="0"/>
              </a:rPr>
              <a:t>So what should John expect at his doctor’s appointment?</a:t>
            </a:r>
            <a:r>
              <a:rPr lang="en-US" altLang="en-US" sz="800" smtClean="0">
                <a:latin typeface="Arial" pitchFamily="34" charset="0"/>
              </a:rPr>
              <a:t> What does a risk assessment involve?  </a:t>
            </a:r>
          </a:p>
          <a:p>
            <a:pPr>
              <a:lnSpc>
                <a:spcPct val="80000"/>
              </a:lnSpc>
            </a:pPr>
            <a:endParaRPr lang="en-US" altLang="en-US" sz="800" smtClean="0">
              <a:latin typeface="Arial" pitchFamily="34" charset="0"/>
            </a:endParaRPr>
          </a:p>
          <a:p>
            <a:pPr>
              <a:lnSpc>
                <a:spcPct val="80000"/>
              </a:lnSpc>
            </a:pPr>
            <a:r>
              <a:rPr lang="en-US" altLang="en-US" sz="800" smtClean="0">
                <a:latin typeface="Arial" pitchFamily="34" charset="0"/>
              </a:rPr>
              <a:t>At a risk assessment your Doctor or Practice Nurse will ask you about your </a:t>
            </a:r>
            <a:r>
              <a:rPr lang="en-US" altLang="en-US" sz="800" b="1" smtClean="0">
                <a:latin typeface="Arial" pitchFamily="34" charset="0"/>
              </a:rPr>
              <a:t>age, gender, ethnicity, family history and smoking history. </a:t>
            </a:r>
          </a:p>
          <a:p>
            <a:pPr>
              <a:lnSpc>
                <a:spcPct val="80000"/>
              </a:lnSpc>
            </a:pPr>
            <a:endParaRPr lang="en-US" altLang="en-US" sz="800" b="1" smtClean="0">
              <a:latin typeface="Arial" pitchFamily="34" charset="0"/>
            </a:endParaRPr>
          </a:p>
          <a:p>
            <a:pPr>
              <a:lnSpc>
                <a:spcPct val="80000"/>
              </a:lnSpc>
            </a:pPr>
            <a:r>
              <a:rPr lang="en-US" altLang="en-US" sz="800" smtClean="0">
                <a:latin typeface="Arial" pitchFamily="34" charset="0"/>
              </a:rPr>
              <a:t>Your </a:t>
            </a:r>
            <a:r>
              <a:rPr lang="en-US" altLang="en-US" sz="800" b="1" smtClean="0">
                <a:latin typeface="Arial" pitchFamily="34" charset="0"/>
              </a:rPr>
              <a:t>height </a:t>
            </a:r>
            <a:r>
              <a:rPr lang="en-US" altLang="en-US" sz="800" smtClean="0">
                <a:latin typeface="Arial" pitchFamily="34" charset="0"/>
              </a:rPr>
              <a:t>and </a:t>
            </a:r>
            <a:r>
              <a:rPr lang="en-US" altLang="en-US" sz="800" b="1" smtClean="0">
                <a:latin typeface="Arial" pitchFamily="34" charset="0"/>
              </a:rPr>
              <a:t>weight </a:t>
            </a:r>
            <a:r>
              <a:rPr lang="en-US" altLang="en-US" sz="800" smtClean="0">
                <a:latin typeface="Arial" pitchFamily="34" charset="0"/>
              </a:rPr>
              <a:t>will be measured to calculate your body mass index (BMI). BMI is your weight in kilograms divided by your height in metres squared. Or, you can do it the easy way and use a chart to find out your BMI. Your </a:t>
            </a:r>
            <a:r>
              <a:rPr lang="en-US" altLang="en-US" sz="800" b="1" smtClean="0">
                <a:latin typeface="Arial" pitchFamily="34" charset="0"/>
              </a:rPr>
              <a:t>waist circumference</a:t>
            </a:r>
            <a:r>
              <a:rPr lang="en-US" altLang="en-US" sz="800" smtClean="0">
                <a:latin typeface="Arial" pitchFamily="34" charset="0"/>
              </a:rPr>
              <a:t> will also be measured because it is not only the amount of fat you carry that is the problem but where you carry this fat. Abdominal fat (fat around the tummy) is associated with increased cardiovascular disease risk. </a:t>
            </a:r>
            <a:r>
              <a:rPr lang="en-US" altLang="en-US" sz="800" i="1" smtClean="0">
                <a:solidFill>
                  <a:schemeClr val="accent2"/>
                </a:solidFill>
                <a:latin typeface="Arial" pitchFamily="34" charset="0"/>
              </a:rPr>
              <a:t>(slide 8 – further optional information)</a:t>
            </a:r>
            <a:endParaRPr lang="en-US" altLang="en-US" sz="800" smtClean="0">
              <a:latin typeface="Arial" pitchFamily="34" charset="0"/>
            </a:endParaRPr>
          </a:p>
          <a:p>
            <a:pPr>
              <a:lnSpc>
                <a:spcPct val="80000"/>
              </a:lnSpc>
            </a:pPr>
            <a:endParaRPr lang="en-GB" altLang="en-US" sz="800" smtClean="0"/>
          </a:p>
          <a:p>
            <a:pPr>
              <a:lnSpc>
                <a:spcPct val="80000"/>
              </a:lnSpc>
            </a:pPr>
            <a:r>
              <a:rPr lang="en-US" altLang="en-US" sz="800" smtClean="0">
                <a:latin typeface="Arial" pitchFamily="34" charset="0"/>
              </a:rPr>
              <a:t>Your </a:t>
            </a:r>
            <a:r>
              <a:rPr lang="en-US" altLang="en-US" sz="800" b="1" smtClean="0">
                <a:latin typeface="Arial" pitchFamily="34" charset="0"/>
              </a:rPr>
              <a:t>blood pressure</a:t>
            </a:r>
            <a:r>
              <a:rPr lang="en-US" altLang="en-US" sz="800" smtClean="0">
                <a:latin typeface="Arial" pitchFamily="34" charset="0"/>
              </a:rPr>
              <a:t> will be checked. Don’t be alarmed if your doctor checks your blood pressure more than once. To get an accurate reading the average of two sitting blood pressure readings should be taken. Blood pressure shows how hard your heart has to work to pump blood around the body. It is represented by two numbers, </a:t>
            </a:r>
            <a:r>
              <a:rPr lang="en-US" altLang="en-US" sz="800" b="1" smtClean="0">
                <a:latin typeface="Arial" pitchFamily="34" charset="0"/>
              </a:rPr>
              <a:t>for example</a:t>
            </a:r>
            <a:r>
              <a:rPr lang="en-US" altLang="en-US" sz="800" smtClean="0">
                <a:latin typeface="Arial" pitchFamily="34" charset="0"/>
              </a:rPr>
              <a:t> 130/80. The first number (130) represents the systolic blood pressure – the pressure in your blood vessels when your heart beats. The second number (80) is the diastolic blood pressure – the pressure in your blood vessels when the heart rests between beats. Both numbers are important</a:t>
            </a:r>
            <a:r>
              <a:rPr lang="en-US" altLang="en-US" sz="800" i="1" smtClean="0">
                <a:solidFill>
                  <a:schemeClr val="accent2"/>
                </a:solidFill>
                <a:latin typeface="Arial" pitchFamily="34" charset="0"/>
              </a:rPr>
              <a:t>. </a:t>
            </a:r>
            <a:r>
              <a:rPr lang="en-US" altLang="en-US" sz="800" smtClean="0">
                <a:latin typeface="Arial" pitchFamily="34" charset="0"/>
              </a:rPr>
              <a:t>There is no one ‘normal’ BP reading, the best level for you will depend on your risk level – basically the lower , the better.</a:t>
            </a:r>
          </a:p>
          <a:p>
            <a:pPr>
              <a:lnSpc>
                <a:spcPct val="80000"/>
              </a:lnSpc>
            </a:pPr>
            <a:endParaRPr lang="en-US" altLang="en-US" sz="800" smtClean="0">
              <a:latin typeface="Arial" pitchFamily="34" charset="0"/>
            </a:endParaRPr>
          </a:p>
          <a:p>
            <a:pPr>
              <a:lnSpc>
                <a:spcPct val="80000"/>
              </a:lnSpc>
            </a:pPr>
            <a:r>
              <a:rPr lang="en-US" altLang="en-US" sz="800" smtClean="0">
                <a:latin typeface="Arial" pitchFamily="34" charset="0"/>
              </a:rPr>
              <a:t>A simple fasting blood test will provide your doctor with your </a:t>
            </a:r>
            <a:r>
              <a:rPr lang="en-US" altLang="en-US" sz="800" b="1" smtClean="0">
                <a:latin typeface="Arial" pitchFamily="34" charset="0"/>
              </a:rPr>
              <a:t>cholesterol</a:t>
            </a:r>
            <a:r>
              <a:rPr lang="en-US" altLang="en-US" sz="800" smtClean="0">
                <a:latin typeface="Arial" pitchFamily="34" charset="0"/>
              </a:rPr>
              <a:t> levels.  Cholesterol is a fatty material carried in the blood. Our bodies need a certain level of cholesterol to stay healthy, however, if our cholesterol is too high, it can build up in our artery walls causing our arteries to become narrower and increasing our risk of having a heart attack or stroke.</a:t>
            </a:r>
          </a:p>
          <a:p>
            <a:pPr>
              <a:lnSpc>
                <a:spcPct val="80000"/>
              </a:lnSpc>
            </a:pPr>
            <a:endParaRPr lang="en-US" altLang="en-US" sz="800" smtClean="0">
              <a:latin typeface="Arial" pitchFamily="34" charset="0"/>
            </a:endParaRPr>
          </a:p>
          <a:p>
            <a:pPr>
              <a:lnSpc>
                <a:spcPct val="80000"/>
              </a:lnSpc>
            </a:pPr>
            <a:r>
              <a:rPr lang="en-US" altLang="en-US" sz="800" smtClean="0">
                <a:latin typeface="Arial" pitchFamily="34" charset="0"/>
              </a:rPr>
              <a:t>Your doctor will also ask about your </a:t>
            </a:r>
            <a:r>
              <a:rPr lang="en-US" altLang="en-US" sz="800" b="1" smtClean="0">
                <a:latin typeface="Arial" pitchFamily="34" charset="0"/>
              </a:rPr>
              <a:t>diabetic history</a:t>
            </a:r>
            <a:r>
              <a:rPr lang="en-US" altLang="en-US" sz="800" smtClean="0">
                <a:latin typeface="Arial" pitchFamily="34" charset="0"/>
              </a:rPr>
              <a:t> and take a  simple blood test to show if your blood sugar is elevated. Diabetes is when the level of glucose (sugar) in your blood is higher than normal. If this is the case your doctor will organise further testing to determine an accurate diabetic status.If you have diabetes you will also have other factors taken into account as part of your risk assessment.</a:t>
            </a:r>
          </a:p>
          <a:p>
            <a:pPr>
              <a:lnSpc>
                <a:spcPct val="80000"/>
              </a:lnSpc>
            </a:pPr>
            <a:endParaRPr lang="en-US" altLang="en-US" sz="800" smtClean="0">
              <a:latin typeface="Arial" pitchFamily="34" charset="0"/>
            </a:endParaRPr>
          </a:p>
          <a:p>
            <a:pPr>
              <a:lnSpc>
                <a:spcPct val="80000"/>
              </a:lnSpc>
            </a:pPr>
            <a:r>
              <a:rPr lang="en-US" altLang="en-US" sz="800" smtClean="0">
                <a:latin typeface="Arial" pitchFamily="34" charset="0"/>
              </a:rPr>
              <a:t>In the past, your doctor or practice nurse would have looked at these factors individually and would have treated them separately. However, now these are considered all together as a whole. So, just like a jigsaw puzzle – rather than looking at all the individual pieces, your doctor will put the pieces together and create a whole picture!</a:t>
            </a:r>
          </a:p>
          <a:p>
            <a:pPr>
              <a:lnSpc>
                <a:spcPct val="80000"/>
              </a:lnSpc>
            </a:pPr>
            <a:endParaRPr lang="en-US" altLang="en-US" sz="800" smtClean="0">
              <a:latin typeface="Arial" pitchFamily="34" charset="0"/>
            </a:endParaRPr>
          </a:p>
          <a:p>
            <a:pPr>
              <a:lnSpc>
                <a:spcPct val="80000"/>
              </a:lnSpc>
            </a:pPr>
            <a:r>
              <a:rPr lang="en-US" altLang="en-US" sz="600" i="1" smtClean="0">
                <a:solidFill>
                  <a:schemeClr val="accent2"/>
                </a:solidFill>
                <a:latin typeface="Arial" pitchFamily="34" charset="0"/>
              </a:rPr>
              <a:t>May wish to distribute A5 handout on cholesterol and blood pressures if available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defRPr sz="2400">
                <a:solidFill>
                  <a:schemeClr val="tx1"/>
                </a:solidFill>
                <a:latin typeface="Times New Roman" pitchFamily="18" charset="0"/>
              </a:defRPr>
            </a:lvl1pPr>
            <a:lvl2pPr marL="742950" indent="-285750" defTabSz="954088">
              <a:defRPr sz="2400">
                <a:solidFill>
                  <a:schemeClr val="tx1"/>
                </a:solidFill>
                <a:latin typeface="Times New Roman" pitchFamily="18" charset="0"/>
              </a:defRPr>
            </a:lvl2pPr>
            <a:lvl3pPr marL="1143000" indent="-228600" defTabSz="954088">
              <a:defRPr sz="2400">
                <a:solidFill>
                  <a:schemeClr val="tx1"/>
                </a:solidFill>
                <a:latin typeface="Times New Roman" pitchFamily="18" charset="0"/>
              </a:defRPr>
            </a:lvl3pPr>
            <a:lvl4pPr marL="1600200" indent="-228600" defTabSz="954088">
              <a:defRPr sz="2400">
                <a:solidFill>
                  <a:schemeClr val="tx1"/>
                </a:solidFill>
                <a:latin typeface="Times New Roman" pitchFamily="18" charset="0"/>
              </a:defRPr>
            </a:lvl4pPr>
            <a:lvl5pPr marL="2057400" indent="-228600" defTabSz="954088">
              <a:defRPr sz="2400">
                <a:solidFill>
                  <a:schemeClr val="tx1"/>
                </a:solidFill>
                <a:latin typeface="Times New Roman" pitchFamily="18" charset="0"/>
              </a:defRPr>
            </a:lvl5pPr>
            <a:lvl6pPr marL="2514600" indent="-228600" defTabSz="954088" eaLnBrk="0" fontAlgn="base" hangingPunct="0">
              <a:spcBef>
                <a:spcPct val="0"/>
              </a:spcBef>
              <a:spcAft>
                <a:spcPct val="0"/>
              </a:spcAft>
              <a:defRPr sz="2400">
                <a:solidFill>
                  <a:schemeClr val="tx1"/>
                </a:solidFill>
                <a:latin typeface="Times New Roman" pitchFamily="18" charset="0"/>
              </a:defRPr>
            </a:lvl6pPr>
            <a:lvl7pPr marL="2971800" indent="-228600" defTabSz="954088" eaLnBrk="0" fontAlgn="base" hangingPunct="0">
              <a:spcBef>
                <a:spcPct val="0"/>
              </a:spcBef>
              <a:spcAft>
                <a:spcPct val="0"/>
              </a:spcAft>
              <a:defRPr sz="2400">
                <a:solidFill>
                  <a:schemeClr val="tx1"/>
                </a:solidFill>
                <a:latin typeface="Times New Roman" pitchFamily="18" charset="0"/>
              </a:defRPr>
            </a:lvl7pPr>
            <a:lvl8pPr marL="3429000" indent="-228600" defTabSz="954088" eaLnBrk="0" fontAlgn="base" hangingPunct="0">
              <a:spcBef>
                <a:spcPct val="0"/>
              </a:spcBef>
              <a:spcAft>
                <a:spcPct val="0"/>
              </a:spcAft>
              <a:defRPr sz="2400">
                <a:solidFill>
                  <a:schemeClr val="tx1"/>
                </a:solidFill>
                <a:latin typeface="Times New Roman" pitchFamily="18" charset="0"/>
              </a:defRPr>
            </a:lvl8pPr>
            <a:lvl9pPr marL="3886200" indent="-228600" defTabSz="954088" eaLnBrk="0" fontAlgn="base" hangingPunct="0">
              <a:spcBef>
                <a:spcPct val="0"/>
              </a:spcBef>
              <a:spcAft>
                <a:spcPct val="0"/>
              </a:spcAft>
              <a:defRPr sz="2400">
                <a:solidFill>
                  <a:schemeClr val="tx1"/>
                </a:solidFill>
                <a:latin typeface="Times New Roman" pitchFamily="18" charset="0"/>
              </a:defRPr>
            </a:lvl9pPr>
          </a:lstStyle>
          <a:p>
            <a:fld id="{F68A60A1-036B-4286-87D2-59500053622E}" type="slidenum">
              <a:rPr lang="en-US" altLang="en-US" sz="1200">
                <a:latin typeface="Arial" pitchFamily="34" charset="0"/>
              </a:rPr>
              <a:pPr/>
              <a:t>27</a:t>
            </a:fld>
            <a:endParaRPr lang="en-US" altLang="en-US" sz="1200">
              <a:latin typeface="Arial" pitchFamily="34" charset="0"/>
            </a:endParaRPr>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defRPr sz="2400">
                <a:solidFill>
                  <a:schemeClr val="tx1"/>
                </a:solidFill>
                <a:latin typeface="Times New Roman" pitchFamily="18" charset="0"/>
              </a:defRPr>
            </a:lvl1pPr>
            <a:lvl2pPr marL="742950" indent="-285750" defTabSz="954088">
              <a:defRPr sz="2400">
                <a:solidFill>
                  <a:schemeClr val="tx1"/>
                </a:solidFill>
                <a:latin typeface="Times New Roman" pitchFamily="18" charset="0"/>
              </a:defRPr>
            </a:lvl2pPr>
            <a:lvl3pPr marL="1143000" indent="-228600" defTabSz="954088">
              <a:defRPr sz="2400">
                <a:solidFill>
                  <a:schemeClr val="tx1"/>
                </a:solidFill>
                <a:latin typeface="Times New Roman" pitchFamily="18" charset="0"/>
              </a:defRPr>
            </a:lvl3pPr>
            <a:lvl4pPr marL="1600200" indent="-228600" defTabSz="954088">
              <a:defRPr sz="2400">
                <a:solidFill>
                  <a:schemeClr val="tx1"/>
                </a:solidFill>
                <a:latin typeface="Times New Roman" pitchFamily="18" charset="0"/>
              </a:defRPr>
            </a:lvl4pPr>
            <a:lvl5pPr marL="2057400" indent="-228600" defTabSz="954088">
              <a:defRPr sz="2400">
                <a:solidFill>
                  <a:schemeClr val="tx1"/>
                </a:solidFill>
                <a:latin typeface="Times New Roman" pitchFamily="18" charset="0"/>
              </a:defRPr>
            </a:lvl5pPr>
            <a:lvl6pPr marL="2514600" indent="-228600" defTabSz="954088" eaLnBrk="0" fontAlgn="base" hangingPunct="0">
              <a:spcBef>
                <a:spcPct val="0"/>
              </a:spcBef>
              <a:spcAft>
                <a:spcPct val="0"/>
              </a:spcAft>
              <a:defRPr sz="2400">
                <a:solidFill>
                  <a:schemeClr val="tx1"/>
                </a:solidFill>
                <a:latin typeface="Times New Roman" pitchFamily="18" charset="0"/>
              </a:defRPr>
            </a:lvl6pPr>
            <a:lvl7pPr marL="2971800" indent="-228600" defTabSz="954088" eaLnBrk="0" fontAlgn="base" hangingPunct="0">
              <a:spcBef>
                <a:spcPct val="0"/>
              </a:spcBef>
              <a:spcAft>
                <a:spcPct val="0"/>
              </a:spcAft>
              <a:defRPr sz="2400">
                <a:solidFill>
                  <a:schemeClr val="tx1"/>
                </a:solidFill>
                <a:latin typeface="Times New Roman" pitchFamily="18" charset="0"/>
              </a:defRPr>
            </a:lvl7pPr>
            <a:lvl8pPr marL="3429000" indent="-228600" defTabSz="954088" eaLnBrk="0" fontAlgn="base" hangingPunct="0">
              <a:spcBef>
                <a:spcPct val="0"/>
              </a:spcBef>
              <a:spcAft>
                <a:spcPct val="0"/>
              </a:spcAft>
              <a:defRPr sz="2400">
                <a:solidFill>
                  <a:schemeClr val="tx1"/>
                </a:solidFill>
                <a:latin typeface="Times New Roman" pitchFamily="18" charset="0"/>
              </a:defRPr>
            </a:lvl8pPr>
            <a:lvl9pPr marL="3886200" indent="-228600" defTabSz="954088" eaLnBrk="0" fontAlgn="base" hangingPunct="0">
              <a:spcBef>
                <a:spcPct val="0"/>
              </a:spcBef>
              <a:spcAft>
                <a:spcPct val="0"/>
              </a:spcAft>
              <a:defRPr sz="2400">
                <a:solidFill>
                  <a:schemeClr val="tx1"/>
                </a:solidFill>
                <a:latin typeface="Times New Roman" pitchFamily="18" charset="0"/>
              </a:defRPr>
            </a:lvl9pPr>
          </a:lstStyle>
          <a:p>
            <a:fld id="{662D19C9-588B-46A8-8C0A-80C150303A4D}" type="slidenum">
              <a:rPr lang="en-US" altLang="en-US" sz="1200"/>
              <a:pPr/>
              <a:t>30</a:t>
            </a:fld>
            <a:endParaRPr lang="en-US" altLang="en-US" sz="1200"/>
          </a:p>
        </p:txBody>
      </p:sp>
      <p:sp>
        <p:nvSpPr>
          <p:cNvPr id="62467" name="Rectangle 2"/>
          <p:cNvSpPr>
            <a:spLocks noChangeArrowheads="1" noTextEdit="1"/>
          </p:cNvSpPr>
          <p:nvPr>
            <p:ph type="sldImg"/>
          </p:nvPr>
        </p:nvSpPr>
        <p:spPr>
          <a:xfrm>
            <a:off x="3089275" y="744538"/>
            <a:ext cx="2933700" cy="1955800"/>
          </a:xfrm>
          <a:ln/>
        </p:spPr>
      </p:sp>
      <p:sp>
        <p:nvSpPr>
          <p:cNvPr id="62468" name="Rectangle 3"/>
          <p:cNvSpPr>
            <a:spLocks noGrp="1" noChangeArrowheads="1"/>
          </p:cNvSpPr>
          <p:nvPr>
            <p:ph type="body" idx="1"/>
          </p:nvPr>
        </p:nvSpPr>
        <p:spPr>
          <a:xfrm>
            <a:off x="679450" y="3155950"/>
            <a:ext cx="5438775" cy="60261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600" b="1" smtClean="0"/>
              <a:t>Targets and Goals of treatment</a:t>
            </a:r>
          </a:p>
          <a:p>
            <a:r>
              <a:rPr lang="en-US" altLang="en-US" smtClean="0"/>
              <a:t>All decisions to treat should be based on the individual’s level of absolute cardiovascular risk.  </a:t>
            </a:r>
          </a:p>
          <a:p>
            <a:r>
              <a:rPr lang="en-US" altLang="en-US" smtClean="0"/>
              <a:t>Interventions to lower risk should include lifestyle advice (nutrition, physical activity and smoking cessation) and the use of medication when indicated.  </a:t>
            </a:r>
          </a:p>
          <a:p>
            <a:r>
              <a:rPr lang="en-US" altLang="en-US" smtClean="0"/>
              <a:t>A stepwise approach to management based on cardiovascular risk ensures modifiable risk factors are managed more aggressively in people at higher absolute risk of a cardiovascular event.   </a:t>
            </a:r>
          </a:p>
          <a:p>
            <a:r>
              <a:rPr lang="en-US" altLang="en-US" smtClean="0"/>
              <a:t>The priority remains adequately treating those who are easily identifiable as at high risk with multiple risk factors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defRPr sz="2400">
                <a:solidFill>
                  <a:schemeClr val="tx1"/>
                </a:solidFill>
                <a:latin typeface="Times New Roman" pitchFamily="18" charset="0"/>
              </a:defRPr>
            </a:lvl1pPr>
            <a:lvl2pPr marL="742950" indent="-285750" defTabSz="954088">
              <a:defRPr sz="2400">
                <a:solidFill>
                  <a:schemeClr val="tx1"/>
                </a:solidFill>
                <a:latin typeface="Times New Roman" pitchFamily="18" charset="0"/>
              </a:defRPr>
            </a:lvl2pPr>
            <a:lvl3pPr marL="1143000" indent="-228600" defTabSz="954088">
              <a:defRPr sz="2400">
                <a:solidFill>
                  <a:schemeClr val="tx1"/>
                </a:solidFill>
                <a:latin typeface="Times New Roman" pitchFamily="18" charset="0"/>
              </a:defRPr>
            </a:lvl3pPr>
            <a:lvl4pPr marL="1600200" indent="-228600" defTabSz="954088">
              <a:defRPr sz="2400">
                <a:solidFill>
                  <a:schemeClr val="tx1"/>
                </a:solidFill>
                <a:latin typeface="Times New Roman" pitchFamily="18" charset="0"/>
              </a:defRPr>
            </a:lvl4pPr>
            <a:lvl5pPr marL="2057400" indent="-228600" defTabSz="954088">
              <a:defRPr sz="2400">
                <a:solidFill>
                  <a:schemeClr val="tx1"/>
                </a:solidFill>
                <a:latin typeface="Times New Roman" pitchFamily="18" charset="0"/>
              </a:defRPr>
            </a:lvl5pPr>
            <a:lvl6pPr marL="2514600" indent="-228600" defTabSz="954088" eaLnBrk="0" fontAlgn="base" hangingPunct="0">
              <a:spcBef>
                <a:spcPct val="0"/>
              </a:spcBef>
              <a:spcAft>
                <a:spcPct val="0"/>
              </a:spcAft>
              <a:defRPr sz="2400">
                <a:solidFill>
                  <a:schemeClr val="tx1"/>
                </a:solidFill>
                <a:latin typeface="Times New Roman" pitchFamily="18" charset="0"/>
              </a:defRPr>
            </a:lvl6pPr>
            <a:lvl7pPr marL="2971800" indent="-228600" defTabSz="954088" eaLnBrk="0" fontAlgn="base" hangingPunct="0">
              <a:spcBef>
                <a:spcPct val="0"/>
              </a:spcBef>
              <a:spcAft>
                <a:spcPct val="0"/>
              </a:spcAft>
              <a:defRPr sz="2400">
                <a:solidFill>
                  <a:schemeClr val="tx1"/>
                </a:solidFill>
                <a:latin typeface="Times New Roman" pitchFamily="18" charset="0"/>
              </a:defRPr>
            </a:lvl7pPr>
            <a:lvl8pPr marL="3429000" indent="-228600" defTabSz="954088" eaLnBrk="0" fontAlgn="base" hangingPunct="0">
              <a:spcBef>
                <a:spcPct val="0"/>
              </a:spcBef>
              <a:spcAft>
                <a:spcPct val="0"/>
              </a:spcAft>
              <a:defRPr sz="2400">
                <a:solidFill>
                  <a:schemeClr val="tx1"/>
                </a:solidFill>
                <a:latin typeface="Times New Roman" pitchFamily="18" charset="0"/>
              </a:defRPr>
            </a:lvl8pPr>
            <a:lvl9pPr marL="3886200" indent="-228600" defTabSz="954088" eaLnBrk="0" fontAlgn="base" hangingPunct="0">
              <a:spcBef>
                <a:spcPct val="0"/>
              </a:spcBef>
              <a:spcAft>
                <a:spcPct val="0"/>
              </a:spcAft>
              <a:defRPr sz="2400">
                <a:solidFill>
                  <a:schemeClr val="tx1"/>
                </a:solidFill>
                <a:latin typeface="Times New Roman" pitchFamily="18" charset="0"/>
              </a:defRPr>
            </a:lvl9pPr>
          </a:lstStyle>
          <a:p>
            <a:fld id="{8C754B99-8396-4281-8415-D28F0D1E5696}" type="slidenum">
              <a:rPr lang="en-US" altLang="en-US" sz="1200"/>
              <a:pPr/>
              <a:t>31</a:t>
            </a:fld>
            <a:endParaRPr lang="en-US" altLang="en-US" sz="1200"/>
          </a:p>
        </p:txBody>
      </p:sp>
      <p:sp>
        <p:nvSpPr>
          <p:cNvPr id="63491" name="Rectangle 2"/>
          <p:cNvSpPr>
            <a:spLocks noGrp="1" noRot="1" noChangeAspect="1" noChangeArrowheads="1" noTextEdit="1"/>
          </p:cNvSpPr>
          <p:nvPr>
            <p:ph type="sldImg"/>
          </p:nvPr>
        </p:nvSpPr>
        <p:spPr>
          <a:xfrm>
            <a:off x="3086100" y="742950"/>
            <a:ext cx="2936875" cy="1957388"/>
          </a:xfrm>
          <a:ln/>
        </p:spPr>
      </p:sp>
      <p:sp>
        <p:nvSpPr>
          <p:cNvPr id="63492" name="Rectangle 3"/>
          <p:cNvSpPr>
            <a:spLocks noGrp="1" noChangeArrowheads="1"/>
          </p:cNvSpPr>
          <p:nvPr>
            <p:ph type="body" idx="1"/>
          </p:nvPr>
        </p:nvSpPr>
        <p:spPr>
          <a:xfrm>
            <a:off x="679450" y="3155950"/>
            <a:ext cx="5438775" cy="60277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defRPr sz="2400">
                <a:solidFill>
                  <a:schemeClr val="tx1"/>
                </a:solidFill>
                <a:latin typeface="Times New Roman" pitchFamily="18" charset="0"/>
              </a:defRPr>
            </a:lvl1pPr>
            <a:lvl2pPr marL="742950" indent="-285750" defTabSz="954088">
              <a:defRPr sz="2400">
                <a:solidFill>
                  <a:schemeClr val="tx1"/>
                </a:solidFill>
                <a:latin typeface="Times New Roman" pitchFamily="18" charset="0"/>
              </a:defRPr>
            </a:lvl2pPr>
            <a:lvl3pPr marL="1143000" indent="-228600" defTabSz="954088">
              <a:defRPr sz="2400">
                <a:solidFill>
                  <a:schemeClr val="tx1"/>
                </a:solidFill>
                <a:latin typeface="Times New Roman" pitchFamily="18" charset="0"/>
              </a:defRPr>
            </a:lvl3pPr>
            <a:lvl4pPr marL="1600200" indent="-228600" defTabSz="954088">
              <a:defRPr sz="2400">
                <a:solidFill>
                  <a:schemeClr val="tx1"/>
                </a:solidFill>
                <a:latin typeface="Times New Roman" pitchFamily="18" charset="0"/>
              </a:defRPr>
            </a:lvl4pPr>
            <a:lvl5pPr marL="2057400" indent="-228600" defTabSz="954088">
              <a:defRPr sz="2400">
                <a:solidFill>
                  <a:schemeClr val="tx1"/>
                </a:solidFill>
                <a:latin typeface="Times New Roman" pitchFamily="18" charset="0"/>
              </a:defRPr>
            </a:lvl5pPr>
            <a:lvl6pPr marL="2514600" indent="-228600" defTabSz="954088" eaLnBrk="0" fontAlgn="base" hangingPunct="0">
              <a:spcBef>
                <a:spcPct val="0"/>
              </a:spcBef>
              <a:spcAft>
                <a:spcPct val="0"/>
              </a:spcAft>
              <a:defRPr sz="2400">
                <a:solidFill>
                  <a:schemeClr val="tx1"/>
                </a:solidFill>
                <a:latin typeface="Times New Roman" pitchFamily="18" charset="0"/>
              </a:defRPr>
            </a:lvl6pPr>
            <a:lvl7pPr marL="2971800" indent="-228600" defTabSz="954088" eaLnBrk="0" fontAlgn="base" hangingPunct="0">
              <a:spcBef>
                <a:spcPct val="0"/>
              </a:spcBef>
              <a:spcAft>
                <a:spcPct val="0"/>
              </a:spcAft>
              <a:defRPr sz="2400">
                <a:solidFill>
                  <a:schemeClr val="tx1"/>
                </a:solidFill>
                <a:latin typeface="Times New Roman" pitchFamily="18" charset="0"/>
              </a:defRPr>
            </a:lvl7pPr>
            <a:lvl8pPr marL="3429000" indent="-228600" defTabSz="954088" eaLnBrk="0" fontAlgn="base" hangingPunct="0">
              <a:spcBef>
                <a:spcPct val="0"/>
              </a:spcBef>
              <a:spcAft>
                <a:spcPct val="0"/>
              </a:spcAft>
              <a:defRPr sz="2400">
                <a:solidFill>
                  <a:schemeClr val="tx1"/>
                </a:solidFill>
                <a:latin typeface="Times New Roman" pitchFamily="18" charset="0"/>
              </a:defRPr>
            </a:lvl8pPr>
            <a:lvl9pPr marL="3886200" indent="-228600" defTabSz="954088" eaLnBrk="0" fontAlgn="base" hangingPunct="0">
              <a:spcBef>
                <a:spcPct val="0"/>
              </a:spcBef>
              <a:spcAft>
                <a:spcPct val="0"/>
              </a:spcAft>
              <a:defRPr sz="2400">
                <a:solidFill>
                  <a:schemeClr val="tx1"/>
                </a:solidFill>
                <a:latin typeface="Times New Roman" pitchFamily="18" charset="0"/>
              </a:defRPr>
            </a:lvl9pPr>
          </a:lstStyle>
          <a:p>
            <a:fld id="{96308037-57A4-4B45-B172-26239B4C2208}" type="slidenum">
              <a:rPr lang="en-US" altLang="en-US" sz="1300">
                <a:latin typeface="Century Gothic" pitchFamily="34" charset="0"/>
                <a:ea typeface="MS PGothic" pitchFamily="34" charset="-128"/>
              </a:rPr>
              <a:pPr/>
              <a:t>32</a:t>
            </a:fld>
            <a:endParaRPr lang="en-US" altLang="en-US" sz="1300">
              <a:latin typeface="Century Gothic" pitchFamily="34" charset="0"/>
              <a:ea typeface="MS PGothic" pitchFamily="34" charset="-128"/>
            </a:endParaRPr>
          </a:p>
        </p:txBody>
      </p:sp>
      <p:sp>
        <p:nvSpPr>
          <p:cNvPr id="64515" name="Rectangle 2"/>
          <p:cNvSpPr>
            <a:spLocks noGrp="1" noRot="1" noChangeAspect="1" noChangeArrowheads="1" noTextEdit="1"/>
          </p:cNvSpPr>
          <p:nvPr>
            <p:ph type="sldImg"/>
          </p:nvPr>
        </p:nvSpPr>
        <p:spPr>
          <a:solidFill>
            <a:srgbClr val="FFFFFF"/>
          </a:solidFill>
          <a:ln/>
        </p:spPr>
      </p:sp>
      <p:sp>
        <p:nvSpPr>
          <p:cNvPr id="6451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AU" altLang="en-US" smtClean="0">
              <a:latin typeface="Arial" pitchFamily="34" charset="0"/>
              <a:ea typeface="MS PGothic"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Just out of interest, check out how your DHB is doing with the </a:t>
            </a:r>
            <a:r>
              <a:rPr lang="en-US" altLang="en-US" u="sng" smtClean="0"/>
              <a:t>Smoking target </a:t>
            </a:r>
            <a:r>
              <a:rPr lang="en-US" altLang="en-US" smtClean="0"/>
              <a:t>– big gap between primary and secondary care.</a:t>
            </a:r>
          </a:p>
          <a:p>
            <a:r>
              <a:rPr lang="en-US" altLang="en-US" smtClean="0"/>
              <a:t>What is working well for you?</a:t>
            </a:r>
          </a:p>
          <a:p>
            <a:r>
              <a:rPr lang="en-US" altLang="en-US" smtClean="0"/>
              <a:t>What are the barriers/challenges in achieving this target in primary care?</a:t>
            </a:r>
          </a:p>
          <a:p>
            <a:r>
              <a:rPr lang="en-US" altLang="en-US" smtClean="0"/>
              <a:t>How could the HF support you? </a:t>
            </a:r>
            <a:endParaRPr lang="en-NZ" altLang="en-US" smtClean="0"/>
          </a:p>
        </p:txBody>
      </p:sp>
      <p:sp>
        <p:nvSpPr>
          <p:cNvPr id="655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defRPr sz="2400">
                <a:solidFill>
                  <a:schemeClr val="tx1"/>
                </a:solidFill>
                <a:latin typeface="Times New Roman" pitchFamily="18" charset="0"/>
              </a:defRPr>
            </a:lvl1pPr>
            <a:lvl2pPr marL="742950" indent="-285750" defTabSz="954088">
              <a:defRPr sz="2400">
                <a:solidFill>
                  <a:schemeClr val="tx1"/>
                </a:solidFill>
                <a:latin typeface="Times New Roman" pitchFamily="18" charset="0"/>
              </a:defRPr>
            </a:lvl2pPr>
            <a:lvl3pPr marL="1143000" indent="-228600" defTabSz="954088">
              <a:defRPr sz="2400">
                <a:solidFill>
                  <a:schemeClr val="tx1"/>
                </a:solidFill>
                <a:latin typeface="Times New Roman" pitchFamily="18" charset="0"/>
              </a:defRPr>
            </a:lvl3pPr>
            <a:lvl4pPr marL="1600200" indent="-228600" defTabSz="954088">
              <a:defRPr sz="2400">
                <a:solidFill>
                  <a:schemeClr val="tx1"/>
                </a:solidFill>
                <a:latin typeface="Times New Roman" pitchFamily="18" charset="0"/>
              </a:defRPr>
            </a:lvl4pPr>
            <a:lvl5pPr marL="2057400" indent="-228600" defTabSz="954088">
              <a:defRPr sz="2400">
                <a:solidFill>
                  <a:schemeClr val="tx1"/>
                </a:solidFill>
                <a:latin typeface="Times New Roman" pitchFamily="18" charset="0"/>
              </a:defRPr>
            </a:lvl5pPr>
            <a:lvl6pPr marL="2514600" indent="-228600" defTabSz="954088" eaLnBrk="0" fontAlgn="base" hangingPunct="0">
              <a:spcBef>
                <a:spcPct val="0"/>
              </a:spcBef>
              <a:spcAft>
                <a:spcPct val="0"/>
              </a:spcAft>
              <a:defRPr sz="2400">
                <a:solidFill>
                  <a:schemeClr val="tx1"/>
                </a:solidFill>
                <a:latin typeface="Times New Roman" pitchFamily="18" charset="0"/>
              </a:defRPr>
            </a:lvl6pPr>
            <a:lvl7pPr marL="2971800" indent="-228600" defTabSz="954088" eaLnBrk="0" fontAlgn="base" hangingPunct="0">
              <a:spcBef>
                <a:spcPct val="0"/>
              </a:spcBef>
              <a:spcAft>
                <a:spcPct val="0"/>
              </a:spcAft>
              <a:defRPr sz="2400">
                <a:solidFill>
                  <a:schemeClr val="tx1"/>
                </a:solidFill>
                <a:latin typeface="Times New Roman" pitchFamily="18" charset="0"/>
              </a:defRPr>
            </a:lvl7pPr>
            <a:lvl8pPr marL="3429000" indent="-228600" defTabSz="954088" eaLnBrk="0" fontAlgn="base" hangingPunct="0">
              <a:spcBef>
                <a:spcPct val="0"/>
              </a:spcBef>
              <a:spcAft>
                <a:spcPct val="0"/>
              </a:spcAft>
              <a:defRPr sz="2400">
                <a:solidFill>
                  <a:schemeClr val="tx1"/>
                </a:solidFill>
                <a:latin typeface="Times New Roman" pitchFamily="18" charset="0"/>
              </a:defRPr>
            </a:lvl8pPr>
            <a:lvl9pPr marL="3886200" indent="-228600" defTabSz="954088" eaLnBrk="0" fontAlgn="base" hangingPunct="0">
              <a:spcBef>
                <a:spcPct val="0"/>
              </a:spcBef>
              <a:spcAft>
                <a:spcPct val="0"/>
              </a:spcAft>
              <a:defRPr sz="2400">
                <a:solidFill>
                  <a:schemeClr val="tx1"/>
                </a:solidFill>
                <a:latin typeface="Times New Roman" pitchFamily="18" charset="0"/>
              </a:defRPr>
            </a:lvl9pPr>
          </a:lstStyle>
          <a:p>
            <a:fld id="{AEF7F81E-FAAE-4197-9FE1-8AE4A2F82767}" type="slidenum">
              <a:rPr lang="en-NZ" altLang="en-US" sz="1200">
                <a:solidFill>
                  <a:srgbClr val="000000"/>
                </a:solidFill>
              </a:rPr>
              <a:pPr/>
              <a:t>36</a:t>
            </a:fld>
            <a:endParaRPr lang="en-NZ" altLang="en-US" sz="1200">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NZ" altLang="en-US" smtClean="0"/>
          </a:p>
        </p:txBody>
      </p:sp>
      <p:sp>
        <p:nvSpPr>
          <p:cNvPr id="665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defRPr sz="2400">
                <a:solidFill>
                  <a:schemeClr val="tx1"/>
                </a:solidFill>
                <a:latin typeface="Times New Roman" pitchFamily="18" charset="0"/>
              </a:defRPr>
            </a:lvl1pPr>
            <a:lvl2pPr marL="742950" indent="-285750" defTabSz="954088">
              <a:defRPr sz="2400">
                <a:solidFill>
                  <a:schemeClr val="tx1"/>
                </a:solidFill>
                <a:latin typeface="Times New Roman" pitchFamily="18" charset="0"/>
              </a:defRPr>
            </a:lvl2pPr>
            <a:lvl3pPr marL="1143000" indent="-228600" defTabSz="954088">
              <a:defRPr sz="2400">
                <a:solidFill>
                  <a:schemeClr val="tx1"/>
                </a:solidFill>
                <a:latin typeface="Times New Roman" pitchFamily="18" charset="0"/>
              </a:defRPr>
            </a:lvl3pPr>
            <a:lvl4pPr marL="1600200" indent="-228600" defTabSz="954088">
              <a:defRPr sz="2400">
                <a:solidFill>
                  <a:schemeClr val="tx1"/>
                </a:solidFill>
                <a:latin typeface="Times New Roman" pitchFamily="18" charset="0"/>
              </a:defRPr>
            </a:lvl4pPr>
            <a:lvl5pPr marL="2057400" indent="-228600" defTabSz="954088">
              <a:defRPr sz="2400">
                <a:solidFill>
                  <a:schemeClr val="tx1"/>
                </a:solidFill>
                <a:latin typeface="Times New Roman" pitchFamily="18" charset="0"/>
              </a:defRPr>
            </a:lvl5pPr>
            <a:lvl6pPr marL="2514600" indent="-228600" defTabSz="954088" eaLnBrk="0" fontAlgn="base" hangingPunct="0">
              <a:spcBef>
                <a:spcPct val="0"/>
              </a:spcBef>
              <a:spcAft>
                <a:spcPct val="0"/>
              </a:spcAft>
              <a:defRPr sz="2400">
                <a:solidFill>
                  <a:schemeClr val="tx1"/>
                </a:solidFill>
                <a:latin typeface="Times New Roman" pitchFamily="18" charset="0"/>
              </a:defRPr>
            </a:lvl6pPr>
            <a:lvl7pPr marL="2971800" indent="-228600" defTabSz="954088" eaLnBrk="0" fontAlgn="base" hangingPunct="0">
              <a:spcBef>
                <a:spcPct val="0"/>
              </a:spcBef>
              <a:spcAft>
                <a:spcPct val="0"/>
              </a:spcAft>
              <a:defRPr sz="2400">
                <a:solidFill>
                  <a:schemeClr val="tx1"/>
                </a:solidFill>
                <a:latin typeface="Times New Roman" pitchFamily="18" charset="0"/>
              </a:defRPr>
            </a:lvl7pPr>
            <a:lvl8pPr marL="3429000" indent="-228600" defTabSz="954088" eaLnBrk="0" fontAlgn="base" hangingPunct="0">
              <a:spcBef>
                <a:spcPct val="0"/>
              </a:spcBef>
              <a:spcAft>
                <a:spcPct val="0"/>
              </a:spcAft>
              <a:defRPr sz="2400">
                <a:solidFill>
                  <a:schemeClr val="tx1"/>
                </a:solidFill>
                <a:latin typeface="Times New Roman" pitchFamily="18" charset="0"/>
              </a:defRPr>
            </a:lvl8pPr>
            <a:lvl9pPr marL="3886200" indent="-228600" defTabSz="954088" eaLnBrk="0" fontAlgn="base" hangingPunct="0">
              <a:spcBef>
                <a:spcPct val="0"/>
              </a:spcBef>
              <a:spcAft>
                <a:spcPct val="0"/>
              </a:spcAft>
              <a:defRPr sz="2400">
                <a:solidFill>
                  <a:schemeClr val="tx1"/>
                </a:solidFill>
                <a:latin typeface="Times New Roman" pitchFamily="18" charset="0"/>
              </a:defRPr>
            </a:lvl9pPr>
          </a:lstStyle>
          <a:p>
            <a:fld id="{915BAFFF-7246-4A39-A81D-219DC11946C3}" type="slidenum">
              <a:rPr lang="en-NZ" altLang="en-US" sz="1200">
                <a:solidFill>
                  <a:srgbClr val="000000"/>
                </a:solidFill>
              </a:rPr>
              <a:pPr/>
              <a:t>37</a:t>
            </a:fld>
            <a:endParaRPr lang="en-NZ" altLang="en-US" sz="1200">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NZ" altLang="en-US" smtClean="0"/>
          </a:p>
        </p:txBody>
      </p:sp>
      <p:sp>
        <p:nvSpPr>
          <p:cNvPr id="686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defRPr sz="2400">
                <a:solidFill>
                  <a:schemeClr val="tx1"/>
                </a:solidFill>
                <a:latin typeface="Times New Roman" pitchFamily="18" charset="0"/>
              </a:defRPr>
            </a:lvl1pPr>
            <a:lvl2pPr marL="742950" indent="-285750" defTabSz="954088">
              <a:defRPr sz="2400">
                <a:solidFill>
                  <a:schemeClr val="tx1"/>
                </a:solidFill>
                <a:latin typeface="Times New Roman" pitchFamily="18" charset="0"/>
              </a:defRPr>
            </a:lvl2pPr>
            <a:lvl3pPr marL="1143000" indent="-228600" defTabSz="954088">
              <a:defRPr sz="2400">
                <a:solidFill>
                  <a:schemeClr val="tx1"/>
                </a:solidFill>
                <a:latin typeface="Times New Roman" pitchFamily="18" charset="0"/>
              </a:defRPr>
            </a:lvl3pPr>
            <a:lvl4pPr marL="1600200" indent="-228600" defTabSz="954088">
              <a:defRPr sz="2400">
                <a:solidFill>
                  <a:schemeClr val="tx1"/>
                </a:solidFill>
                <a:latin typeface="Times New Roman" pitchFamily="18" charset="0"/>
              </a:defRPr>
            </a:lvl4pPr>
            <a:lvl5pPr marL="2057400" indent="-228600" defTabSz="954088">
              <a:defRPr sz="2400">
                <a:solidFill>
                  <a:schemeClr val="tx1"/>
                </a:solidFill>
                <a:latin typeface="Times New Roman" pitchFamily="18" charset="0"/>
              </a:defRPr>
            </a:lvl5pPr>
            <a:lvl6pPr marL="2514600" indent="-228600" defTabSz="954088" eaLnBrk="0" fontAlgn="base" hangingPunct="0">
              <a:spcBef>
                <a:spcPct val="0"/>
              </a:spcBef>
              <a:spcAft>
                <a:spcPct val="0"/>
              </a:spcAft>
              <a:defRPr sz="2400">
                <a:solidFill>
                  <a:schemeClr val="tx1"/>
                </a:solidFill>
                <a:latin typeface="Times New Roman" pitchFamily="18" charset="0"/>
              </a:defRPr>
            </a:lvl6pPr>
            <a:lvl7pPr marL="2971800" indent="-228600" defTabSz="954088" eaLnBrk="0" fontAlgn="base" hangingPunct="0">
              <a:spcBef>
                <a:spcPct val="0"/>
              </a:spcBef>
              <a:spcAft>
                <a:spcPct val="0"/>
              </a:spcAft>
              <a:defRPr sz="2400">
                <a:solidFill>
                  <a:schemeClr val="tx1"/>
                </a:solidFill>
                <a:latin typeface="Times New Roman" pitchFamily="18" charset="0"/>
              </a:defRPr>
            </a:lvl7pPr>
            <a:lvl8pPr marL="3429000" indent="-228600" defTabSz="954088" eaLnBrk="0" fontAlgn="base" hangingPunct="0">
              <a:spcBef>
                <a:spcPct val="0"/>
              </a:spcBef>
              <a:spcAft>
                <a:spcPct val="0"/>
              </a:spcAft>
              <a:defRPr sz="2400">
                <a:solidFill>
                  <a:schemeClr val="tx1"/>
                </a:solidFill>
                <a:latin typeface="Times New Roman" pitchFamily="18" charset="0"/>
              </a:defRPr>
            </a:lvl8pPr>
            <a:lvl9pPr marL="3886200" indent="-228600" defTabSz="954088" eaLnBrk="0" fontAlgn="base" hangingPunct="0">
              <a:spcBef>
                <a:spcPct val="0"/>
              </a:spcBef>
              <a:spcAft>
                <a:spcPct val="0"/>
              </a:spcAft>
              <a:defRPr sz="2400">
                <a:solidFill>
                  <a:schemeClr val="tx1"/>
                </a:solidFill>
                <a:latin typeface="Times New Roman" pitchFamily="18" charset="0"/>
              </a:defRPr>
            </a:lvl9pPr>
          </a:lstStyle>
          <a:p>
            <a:fld id="{D774A407-E125-44E4-8ABD-D16BECC8DDF6}" type="slidenum">
              <a:rPr lang="en-NZ" altLang="en-US" sz="1200">
                <a:solidFill>
                  <a:srgbClr val="000000"/>
                </a:solidFill>
              </a:rPr>
              <a:pPr/>
              <a:t>38</a:t>
            </a:fld>
            <a:endParaRPr lang="en-NZ" altLang="en-US" sz="120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defRPr sz="2400">
                <a:solidFill>
                  <a:schemeClr val="tx1"/>
                </a:solidFill>
                <a:latin typeface="Times New Roman" pitchFamily="18" charset="0"/>
              </a:defRPr>
            </a:lvl1pPr>
            <a:lvl2pPr marL="742950" indent="-285750" defTabSz="954088">
              <a:defRPr sz="2400">
                <a:solidFill>
                  <a:schemeClr val="tx1"/>
                </a:solidFill>
                <a:latin typeface="Times New Roman" pitchFamily="18" charset="0"/>
              </a:defRPr>
            </a:lvl2pPr>
            <a:lvl3pPr marL="1143000" indent="-228600" defTabSz="954088">
              <a:defRPr sz="2400">
                <a:solidFill>
                  <a:schemeClr val="tx1"/>
                </a:solidFill>
                <a:latin typeface="Times New Roman" pitchFamily="18" charset="0"/>
              </a:defRPr>
            </a:lvl3pPr>
            <a:lvl4pPr marL="1600200" indent="-228600" defTabSz="954088">
              <a:defRPr sz="2400">
                <a:solidFill>
                  <a:schemeClr val="tx1"/>
                </a:solidFill>
                <a:latin typeface="Times New Roman" pitchFamily="18" charset="0"/>
              </a:defRPr>
            </a:lvl4pPr>
            <a:lvl5pPr marL="2057400" indent="-228600" defTabSz="954088">
              <a:defRPr sz="2400">
                <a:solidFill>
                  <a:schemeClr val="tx1"/>
                </a:solidFill>
                <a:latin typeface="Times New Roman" pitchFamily="18" charset="0"/>
              </a:defRPr>
            </a:lvl5pPr>
            <a:lvl6pPr marL="2514600" indent="-228600" defTabSz="954088" eaLnBrk="0" fontAlgn="base" hangingPunct="0">
              <a:spcBef>
                <a:spcPct val="0"/>
              </a:spcBef>
              <a:spcAft>
                <a:spcPct val="0"/>
              </a:spcAft>
              <a:defRPr sz="2400">
                <a:solidFill>
                  <a:schemeClr val="tx1"/>
                </a:solidFill>
                <a:latin typeface="Times New Roman" pitchFamily="18" charset="0"/>
              </a:defRPr>
            </a:lvl6pPr>
            <a:lvl7pPr marL="2971800" indent="-228600" defTabSz="954088" eaLnBrk="0" fontAlgn="base" hangingPunct="0">
              <a:spcBef>
                <a:spcPct val="0"/>
              </a:spcBef>
              <a:spcAft>
                <a:spcPct val="0"/>
              </a:spcAft>
              <a:defRPr sz="2400">
                <a:solidFill>
                  <a:schemeClr val="tx1"/>
                </a:solidFill>
                <a:latin typeface="Times New Roman" pitchFamily="18" charset="0"/>
              </a:defRPr>
            </a:lvl7pPr>
            <a:lvl8pPr marL="3429000" indent="-228600" defTabSz="954088" eaLnBrk="0" fontAlgn="base" hangingPunct="0">
              <a:spcBef>
                <a:spcPct val="0"/>
              </a:spcBef>
              <a:spcAft>
                <a:spcPct val="0"/>
              </a:spcAft>
              <a:defRPr sz="2400">
                <a:solidFill>
                  <a:schemeClr val="tx1"/>
                </a:solidFill>
                <a:latin typeface="Times New Roman" pitchFamily="18" charset="0"/>
              </a:defRPr>
            </a:lvl8pPr>
            <a:lvl9pPr marL="3886200" indent="-228600" defTabSz="954088" eaLnBrk="0" fontAlgn="base" hangingPunct="0">
              <a:spcBef>
                <a:spcPct val="0"/>
              </a:spcBef>
              <a:spcAft>
                <a:spcPct val="0"/>
              </a:spcAft>
              <a:defRPr sz="2400">
                <a:solidFill>
                  <a:schemeClr val="tx1"/>
                </a:solidFill>
                <a:latin typeface="Times New Roman" pitchFamily="18" charset="0"/>
              </a:defRPr>
            </a:lvl9pPr>
          </a:lstStyle>
          <a:p>
            <a:fld id="{A89FF98E-99AF-4F40-BD7E-A33235B11748}" type="slidenum">
              <a:rPr lang="en-US" altLang="en-US" sz="1200"/>
              <a:pPr/>
              <a:t>4</a:t>
            </a:fld>
            <a:endParaRPr lang="en-US" altLang="en-US" sz="1200"/>
          </a:p>
        </p:txBody>
      </p:sp>
      <p:sp>
        <p:nvSpPr>
          <p:cNvPr id="51203" name="Rectangle 2"/>
          <p:cNvSpPr>
            <a:spLocks noGrp="1" noRot="1" noChangeAspect="1" noChangeArrowheads="1" noTextEdit="1"/>
          </p:cNvSpPr>
          <p:nvPr>
            <p:ph type="sldImg"/>
          </p:nvPr>
        </p:nvSpPr>
        <p:spPr>
          <a:xfrm>
            <a:off x="588963" y="773113"/>
            <a:ext cx="5619750" cy="3748087"/>
          </a:xfrm>
          <a:ln/>
        </p:spPr>
      </p:sp>
      <p:sp>
        <p:nvSpPr>
          <p:cNvPr id="51204" name="Rectangle 3"/>
          <p:cNvSpPr>
            <a:spLocks noGrp="1" noChangeArrowheads="1"/>
          </p:cNvSpPr>
          <p:nvPr>
            <p:ph type="body" idx="1"/>
          </p:nvPr>
        </p:nvSpPr>
        <p:spPr>
          <a:xfrm>
            <a:off x="906463" y="4745038"/>
            <a:ext cx="4984750" cy="44084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2400">
                <a:solidFill>
                  <a:schemeClr val="tx1"/>
                </a:solidFill>
                <a:latin typeface="Times New Roman" pitchFamily="18" charset="0"/>
              </a:defRPr>
            </a:lvl1pPr>
            <a:lvl2pPr marL="742950" indent="-285750" defTabSz="952500">
              <a:defRPr sz="2400">
                <a:solidFill>
                  <a:schemeClr val="tx1"/>
                </a:solidFill>
                <a:latin typeface="Times New Roman" pitchFamily="18" charset="0"/>
              </a:defRPr>
            </a:lvl2pPr>
            <a:lvl3pPr marL="1143000" indent="-228600" defTabSz="952500">
              <a:defRPr sz="2400">
                <a:solidFill>
                  <a:schemeClr val="tx1"/>
                </a:solidFill>
                <a:latin typeface="Times New Roman" pitchFamily="18" charset="0"/>
              </a:defRPr>
            </a:lvl3pPr>
            <a:lvl4pPr marL="1600200" indent="-228600" defTabSz="952500">
              <a:defRPr sz="2400">
                <a:solidFill>
                  <a:schemeClr val="tx1"/>
                </a:solidFill>
                <a:latin typeface="Times New Roman" pitchFamily="18" charset="0"/>
              </a:defRPr>
            </a:lvl4pPr>
            <a:lvl5pPr marL="2057400" indent="-228600" defTabSz="952500">
              <a:defRPr sz="2400">
                <a:solidFill>
                  <a:schemeClr val="tx1"/>
                </a:solidFill>
                <a:latin typeface="Times New Roman" pitchFamily="18" charset="0"/>
              </a:defRPr>
            </a:lvl5pPr>
            <a:lvl6pPr marL="2514600" indent="-228600" defTabSz="952500" eaLnBrk="0" fontAlgn="base" hangingPunct="0">
              <a:spcBef>
                <a:spcPct val="0"/>
              </a:spcBef>
              <a:spcAft>
                <a:spcPct val="0"/>
              </a:spcAft>
              <a:defRPr sz="2400">
                <a:solidFill>
                  <a:schemeClr val="tx1"/>
                </a:solidFill>
                <a:latin typeface="Times New Roman" pitchFamily="18" charset="0"/>
              </a:defRPr>
            </a:lvl6pPr>
            <a:lvl7pPr marL="2971800" indent="-228600" defTabSz="952500" eaLnBrk="0" fontAlgn="base" hangingPunct="0">
              <a:spcBef>
                <a:spcPct val="0"/>
              </a:spcBef>
              <a:spcAft>
                <a:spcPct val="0"/>
              </a:spcAft>
              <a:defRPr sz="2400">
                <a:solidFill>
                  <a:schemeClr val="tx1"/>
                </a:solidFill>
                <a:latin typeface="Times New Roman" pitchFamily="18" charset="0"/>
              </a:defRPr>
            </a:lvl7pPr>
            <a:lvl8pPr marL="3429000" indent="-228600" defTabSz="952500" eaLnBrk="0" fontAlgn="base" hangingPunct="0">
              <a:spcBef>
                <a:spcPct val="0"/>
              </a:spcBef>
              <a:spcAft>
                <a:spcPct val="0"/>
              </a:spcAft>
              <a:defRPr sz="2400">
                <a:solidFill>
                  <a:schemeClr val="tx1"/>
                </a:solidFill>
                <a:latin typeface="Times New Roman" pitchFamily="18" charset="0"/>
              </a:defRPr>
            </a:lvl8pPr>
            <a:lvl9pPr marL="3886200" indent="-228600" defTabSz="952500" eaLnBrk="0" fontAlgn="base" hangingPunct="0">
              <a:spcBef>
                <a:spcPct val="0"/>
              </a:spcBef>
              <a:spcAft>
                <a:spcPct val="0"/>
              </a:spcAft>
              <a:defRPr sz="2400">
                <a:solidFill>
                  <a:schemeClr val="tx1"/>
                </a:solidFill>
                <a:latin typeface="Times New Roman" pitchFamily="18" charset="0"/>
              </a:defRPr>
            </a:lvl9pPr>
          </a:lstStyle>
          <a:p>
            <a:fld id="{63C2720E-B4A1-4644-BCC9-D219604D2C04}" type="slidenum">
              <a:rPr lang="en-GB" altLang="en-US" sz="1200"/>
              <a:pPr/>
              <a:t>5</a:t>
            </a:fld>
            <a:endParaRPr lang="en-GB" altLang="en-US" sz="120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smtClean="0"/>
              <a:t>How risk factors impact on process</a:t>
            </a:r>
            <a:endParaRPr lang="en-GB"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defRPr sz="2400">
                <a:solidFill>
                  <a:schemeClr val="tx1"/>
                </a:solidFill>
                <a:latin typeface="Times New Roman" pitchFamily="18" charset="0"/>
              </a:defRPr>
            </a:lvl1pPr>
            <a:lvl2pPr marL="742950" indent="-285750" defTabSz="954088">
              <a:defRPr sz="2400">
                <a:solidFill>
                  <a:schemeClr val="tx1"/>
                </a:solidFill>
                <a:latin typeface="Times New Roman" pitchFamily="18" charset="0"/>
              </a:defRPr>
            </a:lvl2pPr>
            <a:lvl3pPr marL="1143000" indent="-228600" defTabSz="954088">
              <a:defRPr sz="2400">
                <a:solidFill>
                  <a:schemeClr val="tx1"/>
                </a:solidFill>
                <a:latin typeface="Times New Roman" pitchFamily="18" charset="0"/>
              </a:defRPr>
            </a:lvl3pPr>
            <a:lvl4pPr marL="1600200" indent="-228600" defTabSz="954088">
              <a:defRPr sz="2400">
                <a:solidFill>
                  <a:schemeClr val="tx1"/>
                </a:solidFill>
                <a:latin typeface="Times New Roman" pitchFamily="18" charset="0"/>
              </a:defRPr>
            </a:lvl4pPr>
            <a:lvl5pPr marL="2057400" indent="-228600" defTabSz="954088">
              <a:defRPr sz="2400">
                <a:solidFill>
                  <a:schemeClr val="tx1"/>
                </a:solidFill>
                <a:latin typeface="Times New Roman" pitchFamily="18" charset="0"/>
              </a:defRPr>
            </a:lvl5pPr>
            <a:lvl6pPr marL="2514600" indent="-228600" defTabSz="954088" eaLnBrk="0" fontAlgn="base" hangingPunct="0">
              <a:spcBef>
                <a:spcPct val="0"/>
              </a:spcBef>
              <a:spcAft>
                <a:spcPct val="0"/>
              </a:spcAft>
              <a:defRPr sz="2400">
                <a:solidFill>
                  <a:schemeClr val="tx1"/>
                </a:solidFill>
                <a:latin typeface="Times New Roman" pitchFamily="18" charset="0"/>
              </a:defRPr>
            </a:lvl6pPr>
            <a:lvl7pPr marL="2971800" indent="-228600" defTabSz="954088" eaLnBrk="0" fontAlgn="base" hangingPunct="0">
              <a:spcBef>
                <a:spcPct val="0"/>
              </a:spcBef>
              <a:spcAft>
                <a:spcPct val="0"/>
              </a:spcAft>
              <a:defRPr sz="2400">
                <a:solidFill>
                  <a:schemeClr val="tx1"/>
                </a:solidFill>
                <a:latin typeface="Times New Roman" pitchFamily="18" charset="0"/>
              </a:defRPr>
            </a:lvl7pPr>
            <a:lvl8pPr marL="3429000" indent="-228600" defTabSz="954088" eaLnBrk="0" fontAlgn="base" hangingPunct="0">
              <a:spcBef>
                <a:spcPct val="0"/>
              </a:spcBef>
              <a:spcAft>
                <a:spcPct val="0"/>
              </a:spcAft>
              <a:defRPr sz="2400">
                <a:solidFill>
                  <a:schemeClr val="tx1"/>
                </a:solidFill>
                <a:latin typeface="Times New Roman" pitchFamily="18" charset="0"/>
              </a:defRPr>
            </a:lvl8pPr>
            <a:lvl9pPr marL="3886200" indent="-228600" defTabSz="954088" eaLnBrk="0" fontAlgn="base" hangingPunct="0">
              <a:spcBef>
                <a:spcPct val="0"/>
              </a:spcBef>
              <a:spcAft>
                <a:spcPct val="0"/>
              </a:spcAft>
              <a:defRPr sz="2400">
                <a:solidFill>
                  <a:schemeClr val="tx1"/>
                </a:solidFill>
                <a:latin typeface="Times New Roman" pitchFamily="18" charset="0"/>
              </a:defRPr>
            </a:lvl9pPr>
          </a:lstStyle>
          <a:p>
            <a:fld id="{321E0BEB-EBEC-4DCA-8369-5ED5EC0345FA}" type="slidenum">
              <a:rPr lang="en-US" altLang="en-US" sz="1200">
                <a:solidFill>
                  <a:srgbClr val="000000"/>
                </a:solidFill>
              </a:rPr>
              <a:pPr/>
              <a:t>11</a:t>
            </a:fld>
            <a:endParaRPr lang="en-US" altLang="en-US" sz="1200">
              <a:solidFill>
                <a:srgbClr val="000000"/>
              </a:solidFill>
            </a:endParaRPr>
          </a:p>
        </p:txBody>
      </p:sp>
      <p:sp>
        <p:nvSpPr>
          <p:cNvPr id="53251" name="Rectangle 2"/>
          <p:cNvSpPr>
            <a:spLocks noGrp="1" noRot="1" noChangeAspect="1" noChangeArrowheads="1" noTextEdit="1"/>
          </p:cNvSpPr>
          <p:nvPr>
            <p:ph type="sldImg"/>
          </p:nvPr>
        </p:nvSpPr>
        <p:spPr>
          <a:xfrm>
            <a:off x="611188" y="744538"/>
            <a:ext cx="5581650" cy="3722687"/>
          </a:xfrm>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NZ" altLang="en-US" b="1" smtClean="0"/>
              <a:t>Ref: Mortality and Demographic Data. Ministry of Health 2009</a:t>
            </a:r>
          </a:p>
          <a:p>
            <a:endParaRPr lang="en-NZ" altLang="en-US" smtClean="0"/>
          </a:p>
          <a:p>
            <a:r>
              <a:rPr lang="en-NZ" altLang="en-US" smtClean="0"/>
              <a:t>Ages standardised death rates per 100,000 (</a:t>
            </a:r>
            <a:r>
              <a:rPr lang="en-NZ" altLang="en-US" b="1" smtClean="0"/>
              <a:t>Total Population</a:t>
            </a:r>
            <a:r>
              <a:rPr lang="en-NZ" altLang="en-US" smtClean="0"/>
              <a:t>)</a:t>
            </a:r>
          </a:p>
          <a:p>
            <a:endParaRPr lang="en-NZ" altLang="en-US" smtClean="0"/>
          </a:p>
          <a:p>
            <a:r>
              <a:rPr lang="en-NZ" altLang="en-US" smtClean="0"/>
              <a:t>Total Cancers		126.8 deaths per 100,000 </a:t>
            </a:r>
          </a:p>
          <a:p>
            <a:r>
              <a:rPr lang="en-NZ" altLang="en-US" smtClean="0"/>
              <a:t>Lung Cancer		24.4</a:t>
            </a:r>
          </a:p>
          <a:p>
            <a:r>
              <a:rPr lang="en-NZ" altLang="en-US" smtClean="0"/>
              <a:t>Colorectal/colon Cancer	18.3</a:t>
            </a:r>
          </a:p>
          <a:p>
            <a:r>
              <a:rPr lang="en-NZ" altLang="en-US" smtClean="0"/>
              <a:t>Breast Cancer	10.6</a:t>
            </a:r>
          </a:p>
          <a:p>
            <a:r>
              <a:rPr lang="en-NZ" altLang="en-US" smtClean="0"/>
              <a:t>Prostate Cancer	7.4</a:t>
            </a:r>
          </a:p>
          <a:p>
            <a:r>
              <a:rPr lang="en-NZ" altLang="en-US" smtClean="0"/>
              <a:t>Melanoma of the skin	5.1</a:t>
            </a:r>
          </a:p>
          <a:p>
            <a:r>
              <a:rPr lang="en-NZ" altLang="en-US" smtClean="0"/>
              <a:t>Stomach Cancer	3.8</a:t>
            </a:r>
          </a:p>
          <a:p>
            <a:endParaRPr lang="en-NZ" altLang="en-US" smtClean="0"/>
          </a:p>
          <a:p>
            <a:r>
              <a:rPr lang="en-NZ" altLang="en-US" smtClean="0"/>
              <a:t>Total CVD		101.1 deaths per 100,000</a:t>
            </a:r>
          </a:p>
          <a:p>
            <a:r>
              <a:rPr lang="en-NZ" altLang="en-US" smtClean="0"/>
              <a:t>Coronary Heart Disease	70.7</a:t>
            </a:r>
          </a:p>
          <a:p>
            <a:r>
              <a:rPr lang="en-NZ" altLang="en-US" smtClean="0"/>
              <a:t>Stroke		30.4</a:t>
            </a:r>
          </a:p>
          <a:p>
            <a:endParaRPr lang="en-NZ" altLang="en-US" smtClean="0"/>
          </a:p>
          <a:p>
            <a:endParaRPr lang="en-NZ" altLang="en-US" smtClean="0"/>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defRPr sz="2400">
                <a:solidFill>
                  <a:schemeClr val="tx1"/>
                </a:solidFill>
                <a:latin typeface="Times New Roman" pitchFamily="18" charset="0"/>
              </a:defRPr>
            </a:lvl1pPr>
            <a:lvl2pPr marL="742950" indent="-285750" defTabSz="954088">
              <a:defRPr sz="2400">
                <a:solidFill>
                  <a:schemeClr val="tx1"/>
                </a:solidFill>
                <a:latin typeface="Times New Roman" pitchFamily="18" charset="0"/>
              </a:defRPr>
            </a:lvl2pPr>
            <a:lvl3pPr marL="1143000" indent="-228600" defTabSz="954088">
              <a:defRPr sz="2400">
                <a:solidFill>
                  <a:schemeClr val="tx1"/>
                </a:solidFill>
                <a:latin typeface="Times New Roman" pitchFamily="18" charset="0"/>
              </a:defRPr>
            </a:lvl3pPr>
            <a:lvl4pPr marL="1600200" indent="-228600" defTabSz="954088">
              <a:defRPr sz="2400">
                <a:solidFill>
                  <a:schemeClr val="tx1"/>
                </a:solidFill>
                <a:latin typeface="Times New Roman" pitchFamily="18" charset="0"/>
              </a:defRPr>
            </a:lvl4pPr>
            <a:lvl5pPr marL="2057400" indent="-228600" defTabSz="954088">
              <a:defRPr sz="2400">
                <a:solidFill>
                  <a:schemeClr val="tx1"/>
                </a:solidFill>
                <a:latin typeface="Times New Roman" pitchFamily="18" charset="0"/>
              </a:defRPr>
            </a:lvl5pPr>
            <a:lvl6pPr marL="2514600" indent="-228600" defTabSz="954088" eaLnBrk="0" fontAlgn="base" hangingPunct="0">
              <a:spcBef>
                <a:spcPct val="0"/>
              </a:spcBef>
              <a:spcAft>
                <a:spcPct val="0"/>
              </a:spcAft>
              <a:defRPr sz="2400">
                <a:solidFill>
                  <a:schemeClr val="tx1"/>
                </a:solidFill>
                <a:latin typeface="Times New Roman" pitchFamily="18" charset="0"/>
              </a:defRPr>
            </a:lvl6pPr>
            <a:lvl7pPr marL="2971800" indent="-228600" defTabSz="954088" eaLnBrk="0" fontAlgn="base" hangingPunct="0">
              <a:spcBef>
                <a:spcPct val="0"/>
              </a:spcBef>
              <a:spcAft>
                <a:spcPct val="0"/>
              </a:spcAft>
              <a:defRPr sz="2400">
                <a:solidFill>
                  <a:schemeClr val="tx1"/>
                </a:solidFill>
                <a:latin typeface="Times New Roman" pitchFamily="18" charset="0"/>
              </a:defRPr>
            </a:lvl7pPr>
            <a:lvl8pPr marL="3429000" indent="-228600" defTabSz="954088" eaLnBrk="0" fontAlgn="base" hangingPunct="0">
              <a:spcBef>
                <a:spcPct val="0"/>
              </a:spcBef>
              <a:spcAft>
                <a:spcPct val="0"/>
              </a:spcAft>
              <a:defRPr sz="2400">
                <a:solidFill>
                  <a:schemeClr val="tx1"/>
                </a:solidFill>
                <a:latin typeface="Times New Roman" pitchFamily="18" charset="0"/>
              </a:defRPr>
            </a:lvl8pPr>
            <a:lvl9pPr marL="3886200" indent="-228600" defTabSz="954088" eaLnBrk="0" fontAlgn="base" hangingPunct="0">
              <a:spcBef>
                <a:spcPct val="0"/>
              </a:spcBef>
              <a:spcAft>
                <a:spcPct val="0"/>
              </a:spcAft>
              <a:defRPr sz="2400">
                <a:solidFill>
                  <a:schemeClr val="tx1"/>
                </a:solidFill>
                <a:latin typeface="Times New Roman" pitchFamily="18" charset="0"/>
              </a:defRPr>
            </a:lvl9pPr>
          </a:lstStyle>
          <a:p>
            <a:fld id="{12BBEBB4-727B-4EC6-AAB0-C952B6534855}" type="slidenum">
              <a:rPr lang="en-NZ" altLang="en-US" sz="1200"/>
              <a:pPr/>
              <a:t>15</a:t>
            </a:fld>
            <a:endParaRPr lang="en-NZ"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NZ" altLang="en-US" b="1" smtClean="0"/>
              <a:t>Ref: Ministry of Health Mortality and Demographic Data 2009</a:t>
            </a:r>
          </a:p>
          <a:p>
            <a:r>
              <a:rPr lang="en-NZ" altLang="en-US" smtClean="0"/>
              <a:t>ASR Deaths per 100,000</a:t>
            </a:r>
          </a:p>
          <a:p>
            <a:endParaRPr lang="en-NZ" altLang="en-US" smtClean="0"/>
          </a:p>
          <a:p>
            <a:r>
              <a:rPr lang="en-NZ" altLang="en-US" b="1" smtClean="0"/>
              <a:t>Maori</a:t>
            </a:r>
          </a:p>
          <a:p>
            <a:r>
              <a:rPr lang="en-NZ" altLang="en-US" smtClean="0"/>
              <a:t>Diabetes 49.0</a:t>
            </a:r>
          </a:p>
          <a:p>
            <a:r>
              <a:rPr lang="en-NZ" altLang="en-US" smtClean="0"/>
              <a:t>Cerebrovascular Disease 42.2</a:t>
            </a:r>
          </a:p>
          <a:p>
            <a:r>
              <a:rPr lang="en-NZ" altLang="en-US" smtClean="0"/>
              <a:t>Coronary heart Disease 128.2</a:t>
            </a:r>
          </a:p>
          <a:p>
            <a:r>
              <a:rPr lang="en-NZ" altLang="en-US" smtClean="0"/>
              <a:t>Total CVD 170</a:t>
            </a:r>
          </a:p>
          <a:p>
            <a:r>
              <a:rPr lang="en-NZ" altLang="en-US" smtClean="0"/>
              <a:t>Total Cancer 210</a:t>
            </a:r>
          </a:p>
          <a:p>
            <a:endParaRPr lang="en-NZ" altLang="en-US" smtClean="0"/>
          </a:p>
          <a:p>
            <a:r>
              <a:rPr lang="en-NZ" altLang="en-US" b="1" smtClean="0"/>
              <a:t>Non Maori </a:t>
            </a:r>
          </a:p>
          <a:p>
            <a:r>
              <a:rPr lang="en-NZ" altLang="en-US" smtClean="0"/>
              <a:t>Diabetes 9.8</a:t>
            </a:r>
          </a:p>
          <a:p>
            <a:r>
              <a:rPr lang="en-NZ" altLang="en-US" smtClean="0"/>
              <a:t>Stroke 29.3</a:t>
            </a:r>
          </a:p>
          <a:p>
            <a:r>
              <a:rPr lang="en-NZ" altLang="en-US" smtClean="0"/>
              <a:t>Coronary Heart Disease 66.3</a:t>
            </a:r>
          </a:p>
          <a:p>
            <a:r>
              <a:rPr lang="en-NZ" altLang="en-US" smtClean="0"/>
              <a:t>Total CVD 95.6</a:t>
            </a:r>
          </a:p>
          <a:p>
            <a:r>
              <a:rPr lang="en-NZ" altLang="en-US" smtClean="0"/>
              <a:t>Total Cancer 119.8</a:t>
            </a:r>
          </a:p>
          <a:p>
            <a:endParaRPr lang="en-US" altLang="en-US" smtClean="0"/>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defRPr sz="2400">
                <a:solidFill>
                  <a:schemeClr val="tx1"/>
                </a:solidFill>
                <a:latin typeface="Times New Roman" pitchFamily="18" charset="0"/>
              </a:defRPr>
            </a:lvl1pPr>
            <a:lvl2pPr marL="742950" indent="-285750" defTabSz="954088">
              <a:defRPr sz="2400">
                <a:solidFill>
                  <a:schemeClr val="tx1"/>
                </a:solidFill>
                <a:latin typeface="Times New Roman" pitchFamily="18" charset="0"/>
              </a:defRPr>
            </a:lvl2pPr>
            <a:lvl3pPr marL="1143000" indent="-228600" defTabSz="954088">
              <a:defRPr sz="2400">
                <a:solidFill>
                  <a:schemeClr val="tx1"/>
                </a:solidFill>
                <a:latin typeface="Times New Roman" pitchFamily="18" charset="0"/>
              </a:defRPr>
            </a:lvl3pPr>
            <a:lvl4pPr marL="1600200" indent="-228600" defTabSz="954088">
              <a:defRPr sz="2400">
                <a:solidFill>
                  <a:schemeClr val="tx1"/>
                </a:solidFill>
                <a:latin typeface="Times New Roman" pitchFamily="18" charset="0"/>
              </a:defRPr>
            </a:lvl4pPr>
            <a:lvl5pPr marL="2057400" indent="-228600" defTabSz="954088">
              <a:defRPr sz="2400">
                <a:solidFill>
                  <a:schemeClr val="tx1"/>
                </a:solidFill>
                <a:latin typeface="Times New Roman" pitchFamily="18" charset="0"/>
              </a:defRPr>
            </a:lvl5pPr>
            <a:lvl6pPr marL="2514600" indent="-228600" defTabSz="954088" eaLnBrk="0" fontAlgn="base" hangingPunct="0">
              <a:spcBef>
                <a:spcPct val="0"/>
              </a:spcBef>
              <a:spcAft>
                <a:spcPct val="0"/>
              </a:spcAft>
              <a:defRPr sz="2400">
                <a:solidFill>
                  <a:schemeClr val="tx1"/>
                </a:solidFill>
                <a:latin typeface="Times New Roman" pitchFamily="18" charset="0"/>
              </a:defRPr>
            </a:lvl6pPr>
            <a:lvl7pPr marL="2971800" indent="-228600" defTabSz="954088" eaLnBrk="0" fontAlgn="base" hangingPunct="0">
              <a:spcBef>
                <a:spcPct val="0"/>
              </a:spcBef>
              <a:spcAft>
                <a:spcPct val="0"/>
              </a:spcAft>
              <a:defRPr sz="2400">
                <a:solidFill>
                  <a:schemeClr val="tx1"/>
                </a:solidFill>
                <a:latin typeface="Times New Roman" pitchFamily="18" charset="0"/>
              </a:defRPr>
            </a:lvl7pPr>
            <a:lvl8pPr marL="3429000" indent="-228600" defTabSz="954088" eaLnBrk="0" fontAlgn="base" hangingPunct="0">
              <a:spcBef>
                <a:spcPct val="0"/>
              </a:spcBef>
              <a:spcAft>
                <a:spcPct val="0"/>
              </a:spcAft>
              <a:defRPr sz="2400">
                <a:solidFill>
                  <a:schemeClr val="tx1"/>
                </a:solidFill>
                <a:latin typeface="Times New Roman" pitchFamily="18" charset="0"/>
              </a:defRPr>
            </a:lvl8pPr>
            <a:lvl9pPr marL="3886200" indent="-228600" defTabSz="954088" eaLnBrk="0" fontAlgn="base" hangingPunct="0">
              <a:spcBef>
                <a:spcPct val="0"/>
              </a:spcBef>
              <a:spcAft>
                <a:spcPct val="0"/>
              </a:spcAft>
              <a:defRPr sz="2400">
                <a:solidFill>
                  <a:schemeClr val="tx1"/>
                </a:solidFill>
                <a:latin typeface="Times New Roman" pitchFamily="18" charset="0"/>
              </a:defRPr>
            </a:lvl9pPr>
          </a:lstStyle>
          <a:p>
            <a:fld id="{45CEAF35-93C6-4562-B761-9299699954FE}" type="slidenum">
              <a:rPr lang="en-NZ" altLang="en-US" sz="1200"/>
              <a:pPr/>
              <a:t>16</a:t>
            </a:fld>
            <a:endParaRPr lang="en-NZ"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defRPr sz="2400">
                <a:solidFill>
                  <a:schemeClr val="tx1"/>
                </a:solidFill>
                <a:latin typeface="Times New Roman" pitchFamily="18" charset="0"/>
              </a:defRPr>
            </a:lvl1pPr>
            <a:lvl2pPr marL="742950" indent="-285750" defTabSz="954088">
              <a:defRPr sz="2400">
                <a:solidFill>
                  <a:schemeClr val="tx1"/>
                </a:solidFill>
                <a:latin typeface="Times New Roman" pitchFamily="18" charset="0"/>
              </a:defRPr>
            </a:lvl2pPr>
            <a:lvl3pPr marL="1143000" indent="-228600" defTabSz="954088">
              <a:defRPr sz="2400">
                <a:solidFill>
                  <a:schemeClr val="tx1"/>
                </a:solidFill>
                <a:latin typeface="Times New Roman" pitchFamily="18" charset="0"/>
              </a:defRPr>
            </a:lvl3pPr>
            <a:lvl4pPr marL="1600200" indent="-228600" defTabSz="954088">
              <a:defRPr sz="2400">
                <a:solidFill>
                  <a:schemeClr val="tx1"/>
                </a:solidFill>
                <a:latin typeface="Times New Roman" pitchFamily="18" charset="0"/>
              </a:defRPr>
            </a:lvl4pPr>
            <a:lvl5pPr marL="2057400" indent="-228600" defTabSz="954088">
              <a:defRPr sz="2400">
                <a:solidFill>
                  <a:schemeClr val="tx1"/>
                </a:solidFill>
                <a:latin typeface="Times New Roman" pitchFamily="18" charset="0"/>
              </a:defRPr>
            </a:lvl5pPr>
            <a:lvl6pPr marL="2514600" indent="-228600" defTabSz="954088" eaLnBrk="0" fontAlgn="base" hangingPunct="0">
              <a:spcBef>
                <a:spcPct val="0"/>
              </a:spcBef>
              <a:spcAft>
                <a:spcPct val="0"/>
              </a:spcAft>
              <a:defRPr sz="2400">
                <a:solidFill>
                  <a:schemeClr val="tx1"/>
                </a:solidFill>
                <a:latin typeface="Times New Roman" pitchFamily="18" charset="0"/>
              </a:defRPr>
            </a:lvl6pPr>
            <a:lvl7pPr marL="2971800" indent="-228600" defTabSz="954088" eaLnBrk="0" fontAlgn="base" hangingPunct="0">
              <a:spcBef>
                <a:spcPct val="0"/>
              </a:spcBef>
              <a:spcAft>
                <a:spcPct val="0"/>
              </a:spcAft>
              <a:defRPr sz="2400">
                <a:solidFill>
                  <a:schemeClr val="tx1"/>
                </a:solidFill>
                <a:latin typeface="Times New Roman" pitchFamily="18" charset="0"/>
              </a:defRPr>
            </a:lvl7pPr>
            <a:lvl8pPr marL="3429000" indent="-228600" defTabSz="954088" eaLnBrk="0" fontAlgn="base" hangingPunct="0">
              <a:spcBef>
                <a:spcPct val="0"/>
              </a:spcBef>
              <a:spcAft>
                <a:spcPct val="0"/>
              </a:spcAft>
              <a:defRPr sz="2400">
                <a:solidFill>
                  <a:schemeClr val="tx1"/>
                </a:solidFill>
                <a:latin typeface="Times New Roman" pitchFamily="18" charset="0"/>
              </a:defRPr>
            </a:lvl8pPr>
            <a:lvl9pPr marL="3886200" indent="-228600" defTabSz="954088" eaLnBrk="0" fontAlgn="base" hangingPunct="0">
              <a:spcBef>
                <a:spcPct val="0"/>
              </a:spcBef>
              <a:spcAft>
                <a:spcPct val="0"/>
              </a:spcAft>
              <a:defRPr sz="2400">
                <a:solidFill>
                  <a:schemeClr val="tx1"/>
                </a:solidFill>
                <a:latin typeface="Times New Roman" pitchFamily="18" charset="0"/>
              </a:defRPr>
            </a:lvl9pPr>
          </a:lstStyle>
          <a:p>
            <a:fld id="{6D1E7BB9-DD79-4AB2-9906-A9DD1FF818A8}" type="slidenum">
              <a:rPr lang="en-US" altLang="en-US" sz="1200"/>
              <a:pPr/>
              <a:t>22</a:t>
            </a:fld>
            <a:endParaRPr lang="en-US" altLang="en-US" sz="1200"/>
          </a:p>
        </p:txBody>
      </p:sp>
      <p:sp>
        <p:nvSpPr>
          <p:cNvPr id="56323" name="Rectangle 2"/>
          <p:cNvSpPr>
            <a:spLocks noChangeArrowheads="1" noTextEdit="1"/>
          </p:cNvSpPr>
          <p:nvPr>
            <p:ph type="sldImg"/>
          </p:nvPr>
        </p:nvSpPr>
        <p:spPr>
          <a:xfrm>
            <a:off x="608013" y="744538"/>
            <a:ext cx="5583237" cy="3722687"/>
          </a:xfrm>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Rotation changed to match previous graph</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defRPr sz="2400">
                <a:solidFill>
                  <a:schemeClr val="tx1"/>
                </a:solidFill>
                <a:latin typeface="Times New Roman" pitchFamily="18" charset="0"/>
              </a:defRPr>
            </a:lvl1pPr>
            <a:lvl2pPr marL="742950" indent="-285750" defTabSz="954088">
              <a:defRPr sz="2400">
                <a:solidFill>
                  <a:schemeClr val="tx1"/>
                </a:solidFill>
                <a:latin typeface="Times New Roman" pitchFamily="18" charset="0"/>
              </a:defRPr>
            </a:lvl2pPr>
            <a:lvl3pPr marL="1143000" indent="-228600" defTabSz="954088">
              <a:defRPr sz="2400">
                <a:solidFill>
                  <a:schemeClr val="tx1"/>
                </a:solidFill>
                <a:latin typeface="Times New Roman" pitchFamily="18" charset="0"/>
              </a:defRPr>
            </a:lvl3pPr>
            <a:lvl4pPr marL="1600200" indent="-228600" defTabSz="954088">
              <a:defRPr sz="2400">
                <a:solidFill>
                  <a:schemeClr val="tx1"/>
                </a:solidFill>
                <a:latin typeface="Times New Roman" pitchFamily="18" charset="0"/>
              </a:defRPr>
            </a:lvl4pPr>
            <a:lvl5pPr marL="2057400" indent="-228600" defTabSz="954088">
              <a:defRPr sz="2400">
                <a:solidFill>
                  <a:schemeClr val="tx1"/>
                </a:solidFill>
                <a:latin typeface="Times New Roman" pitchFamily="18" charset="0"/>
              </a:defRPr>
            </a:lvl5pPr>
            <a:lvl6pPr marL="2514600" indent="-228600" defTabSz="954088" eaLnBrk="0" fontAlgn="base" hangingPunct="0">
              <a:spcBef>
                <a:spcPct val="0"/>
              </a:spcBef>
              <a:spcAft>
                <a:spcPct val="0"/>
              </a:spcAft>
              <a:defRPr sz="2400">
                <a:solidFill>
                  <a:schemeClr val="tx1"/>
                </a:solidFill>
                <a:latin typeface="Times New Roman" pitchFamily="18" charset="0"/>
              </a:defRPr>
            </a:lvl6pPr>
            <a:lvl7pPr marL="2971800" indent="-228600" defTabSz="954088" eaLnBrk="0" fontAlgn="base" hangingPunct="0">
              <a:spcBef>
                <a:spcPct val="0"/>
              </a:spcBef>
              <a:spcAft>
                <a:spcPct val="0"/>
              </a:spcAft>
              <a:defRPr sz="2400">
                <a:solidFill>
                  <a:schemeClr val="tx1"/>
                </a:solidFill>
                <a:latin typeface="Times New Roman" pitchFamily="18" charset="0"/>
              </a:defRPr>
            </a:lvl7pPr>
            <a:lvl8pPr marL="3429000" indent="-228600" defTabSz="954088" eaLnBrk="0" fontAlgn="base" hangingPunct="0">
              <a:spcBef>
                <a:spcPct val="0"/>
              </a:spcBef>
              <a:spcAft>
                <a:spcPct val="0"/>
              </a:spcAft>
              <a:defRPr sz="2400">
                <a:solidFill>
                  <a:schemeClr val="tx1"/>
                </a:solidFill>
                <a:latin typeface="Times New Roman" pitchFamily="18" charset="0"/>
              </a:defRPr>
            </a:lvl8pPr>
            <a:lvl9pPr marL="3886200" indent="-228600" defTabSz="954088" eaLnBrk="0" fontAlgn="base" hangingPunct="0">
              <a:spcBef>
                <a:spcPct val="0"/>
              </a:spcBef>
              <a:spcAft>
                <a:spcPct val="0"/>
              </a:spcAft>
              <a:defRPr sz="2400">
                <a:solidFill>
                  <a:schemeClr val="tx1"/>
                </a:solidFill>
                <a:latin typeface="Times New Roman" pitchFamily="18" charset="0"/>
              </a:defRPr>
            </a:lvl9pPr>
          </a:lstStyle>
          <a:p>
            <a:fld id="{A87558C7-157C-4B96-A7B4-459770C4D92C}" type="slidenum">
              <a:rPr lang="en-US" altLang="en-US" sz="1200"/>
              <a:pPr/>
              <a:t>23</a:t>
            </a:fld>
            <a:endParaRPr lang="en-US" altLang="en-US" sz="1200"/>
          </a:p>
        </p:txBody>
      </p:sp>
      <p:sp>
        <p:nvSpPr>
          <p:cNvPr id="57347" name="Rectangle 2"/>
          <p:cNvSpPr>
            <a:spLocks noGrp="1" noRot="1" noChangeAspect="1" noChangeArrowheads="1" noTextEdit="1"/>
          </p:cNvSpPr>
          <p:nvPr>
            <p:ph type="sldImg"/>
          </p:nvPr>
        </p:nvSpPr>
        <p:spPr>
          <a:xfrm>
            <a:off x="588963" y="773113"/>
            <a:ext cx="5619750" cy="3748087"/>
          </a:xfrm>
          <a:ln/>
        </p:spPr>
      </p:sp>
      <p:sp>
        <p:nvSpPr>
          <p:cNvPr id="57348" name="Rectangle 3"/>
          <p:cNvSpPr>
            <a:spLocks noGrp="1" noChangeArrowheads="1"/>
          </p:cNvSpPr>
          <p:nvPr>
            <p:ph type="body" idx="1"/>
          </p:nvPr>
        </p:nvSpPr>
        <p:spPr>
          <a:xfrm>
            <a:off x="906463" y="4745038"/>
            <a:ext cx="4984750" cy="44084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noTextEdit="1"/>
          </p:cNvSpPr>
          <p:nvPr>
            <p:ph type="sldImg"/>
          </p:nvPr>
        </p:nvSpPr>
        <p:spPr>
          <a:xfrm>
            <a:off x="798513" y="871538"/>
            <a:ext cx="5200650" cy="3468687"/>
          </a:xfrm>
          <a:solidFill>
            <a:srgbClr val="FFFFFF"/>
          </a:solidFill>
          <a:ln/>
        </p:spPr>
      </p:sp>
      <p:sp>
        <p:nvSpPr>
          <p:cNvPr id="58371" name="Rectangle 3"/>
          <p:cNvSpPr>
            <a:spLocks noChangeArrowheads="1"/>
          </p:cNvSpPr>
          <p:nvPr>
            <p:ph type="body" idx="1"/>
          </p:nvPr>
        </p:nvSpPr>
        <p:spPr>
          <a:solidFill>
            <a:srgbClr val="FFFFFF"/>
          </a:solidFill>
          <a:ln>
            <a:solidFill>
              <a:srgbClr val="000000"/>
            </a:solidFill>
          </a:ln>
        </p:spPr>
        <p:txBody>
          <a:bodyPr/>
          <a:lstStyle/>
          <a:p>
            <a:r>
              <a:rPr lang="en-US" altLang="en-US" smtClean="0"/>
              <a:t>Some evidence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71525" y="2130427"/>
            <a:ext cx="874395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C50DFC40-4AAA-423A-AFB7-29DFA029CB61}" type="slidenum">
              <a:rPr lang="en-US" altLang="en-US"/>
              <a:pPr/>
              <a:t>‹#›</a:t>
            </a:fld>
            <a:endParaRPr lang="en-US" altLang="en-US"/>
          </a:p>
        </p:txBody>
      </p:sp>
    </p:spTree>
    <p:extLst>
      <p:ext uri="{BB962C8B-B14F-4D97-AF65-F5344CB8AC3E}">
        <p14:creationId xmlns:p14="http://schemas.microsoft.com/office/powerpoint/2010/main" val="2467909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0C7F9C1F-A17E-4F5D-B9BA-B6B57565674E}" type="slidenum">
              <a:rPr lang="en-US" altLang="en-US"/>
              <a:pPr/>
              <a:t>‹#›</a:t>
            </a:fld>
            <a:endParaRPr lang="en-US" altLang="en-US"/>
          </a:p>
        </p:txBody>
      </p:sp>
    </p:spTree>
    <p:extLst>
      <p:ext uri="{BB962C8B-B14F-4D97-AF65-F5344CB8AC3E}">
        <p14:creationId xmlns:p14="http://schemas.microsoft.com/office/powerpoint/2010/main" val="422092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15250" y="152400"/>
            <a:ext cx="257175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52400"/>
            <a:ext cx="756285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F9DE9623-A0B0-41E4-A620-90C9D889CD82}" type="slidenum">
              <a:rPr lang="en-US" altLang="en-US"/>
              <a:pPr/>
              <a:t>‹#›</a:t>
            </a:fld>
            <a:endParaRPr lang="en-US" altLang="en-US"/>
          </a:p>
        </p:txBody>
      </p:sp>
    </p:spTree>
    <p:extLst>
      <p:ext uri="{BB962C8B-B14F-4D97-AF65-F5344CB8AC3E}">
        <p14:creationId xmlns:p14="http://schemas.microsoft.com/office/powerpoint/2010/main" val="14748245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102870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0" y="1600200"/>
            <a:ext cx="10287000" cy="46482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467F81AF-FF63-4305-8554-E8EAF1BD07D6}" type="slidenum">
              <a:rPr lang="en-US" altLang="en-US"/>
              <a:pPr/>
              <a:t>‹#›</a:t>
            </a:fld>
            <a:endParaRPr lang="en-US" altLang="en-US"/>
          </a:p>
        </p:txBody>
      </p:sp>
    </p:spTree>
    <p:extLst>
      <p:ext uri="{BB962C8B-B14F-4D97-AF65-F5344CB8AC3E}">
        <p14:creationId xmlns:p14="http://schemas.microsoft.com/office/powerpoint/2010/main" val="4800926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10287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00200"/>
            <a:ext cx="50673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219700" y="1600200"/>
            <a:ext cx="50673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FF487D37-705A-4ED7-AAE0-9C6A92EBA31F}" type="slidenum">
              <a:rPr lang="en-US" altLang="en-US"/>
              <a:pPr/>
              <a:t>‹#›</a:t>
            </a:fld>
            <a:endParaRPr lang="en-US" altLang="en-US"/>
          </a:p>
        </p:txBody>
      </p:sp>
    </p:spTree>
    <p:extLst>
      <p:ext uri="{BB962C8B-B14F-4D97-AF65-F5344CB8AC3E}">
        <p14:creationId xmlns:p14="http://schemas.microsoft.com/office/powerpoint/2010/main" val="31381376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102870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0" y="1600200"/>
            <a:ext cx="10287000" cy="46482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2C8361BE-29B6-4B62-AA9C-E250DE02E25A}" type="slidenum">
              <a:rPr lang="en-US" altLang="en-US"/>
              <a:pPr/>
              <a:t>‹#›</a:t>
            </a:fld>
            <a:endParaRPr lang="en-US" altLang="en-US"/>
          </a:p>
        </p:txBody>
      </p:sp>
    </p:spTree>
    <p:extLst>
      <p:ext uri="{BB962C8B-B14F-4D97-AF65-F5344CB8AC3E}">
        <p14:creationId xmlns:p14="http://schemas.microsoft.com/office/powerpoint/2010/main" val="2379551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10287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 y="1600200"/>
            <a:ext cx="50673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5219700" y="1600200"/>
            <a:ext cx="5067300" cy="46482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62BB11B1-CAD9-49E2-809D-E006389F788D}" type="slidenum">
              <a:rPr lang="en-US" altLang="en-US"/>
              <a:pPr/>
              <a:t>‹#›</a:t>
            </a:fld>
            <a:endParaRPr lang="en-US" altLang="en-US"/>
          </a:p>
        </p:txBody>
      </p:sp>
    </p:spTree>
    <p:extLst>
      <p:ext uri="{BB962C8B-B14F-4D97-AF65-F5344CB8AC3E}">
        <p14:creationId xmlns:p14="http://schemas.microsoft.com/office/powerpoint/2010/main" val="1539345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14350" y="274638"/>
            <a:ext cx="9258300" cy="1143000"/>
          </a:xfrm>
        </p:spPr>
        <p:txBody>
          <a:bodyPr/>
          <a:lstStyle/>
          <a:p>
            <a:r>
              <a:rPr lang="en-US" smtClean="0"/>
              <a:t>Click to edit Master title style</a:t>
            </a:r>
            <a:endParaRPr lang="en-NZ"/>
          </a:p>
        </p:txBody>
      </p:sp>
      <p:sp>
        <p:nvSpPr>
          <p:cNvPr id="3" name="Text Placeholder 2"/>
          <p:cNvSpPr>
            <a:spLocks noGrp="1"/>
          </p:cNvSpPr>
          <p:nvPr>
            <p:ph type="body" sz="half" idx="1"/>
          </p:nvPr>
        </p:nvSpPr>
        <p:spPr>
          <a:xfrm>
            <a:off x="514350" y="1600203"/>
            <a:ext cx="4543425"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5229225" y="1600203"/>
            <a:ext cx="4543425"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Rectangle 5"/>
          <p:cNvSpPr>
            <a:spLocks noGrp="1" noChangeArrowheads="1"/>
          </p:cNvSpPr>
          <p:nvPr>
            <p:ph type="dt" sz="half" idx="10"/>
          </p:nvPr>
        </p:nvSpPr>
        <p:spPr>
          <a:xfrm>
            <a:off x="514350" y="6245225"/>
            <a:ext cx="2400300" cy="476250"/>
          </a:xfrm>
        </p:spPr>
        <p:txBody>
          <a:bodyPr/>
          <a:lstStyle>
            <a:lvl1pPr>
              <a:defRPr>
                <a:latin typeface="Arial" pitchFamily="34" charset="0"/>
              </a:defRPr>
            </a:lvl1pPr>
          </a:lstStyle>
          <a:p>
            <a:endParaRPr lang="en-US" altLang="en-US"/>
          </a:p>
        </p:txBody>
      </p:sp>
      <p:sp>
        <p:nvSpPr>
          <p:cNvPr id="6" name="Rectangle 6"/>
          <p:cNvSpPr>
            <a:spLocks noGrp="1" noChangeArrowheads="1"/>
          </p:cNvSpPr>
          <p:nvPr>
            <p:ph type="ftr" sz="quarter" idx="11"/>
          </p:nvPr>
        </p:nvSpPr>
        <p:spPr>
          <a:xfrm>
            <a:off x="3514725" y="6245225"/>
            <a:ext cx="3257550" cy="476250"/>
          </a:xfrm>
        </p:spPr>
        <p:txBody>
          <a:bodyPr/>
          <a:lstStyle>
            <a:lvl1pPr>
              <a:defRPr>
                <a:latin typeface="Arial" pitchFamily="34" charset="0"/>
              </a:defRPr>
            </a:lvl1pPr>
          </a:lstStyle>
          <a:p>
            <a:endParaRPr lang="en-US" altLang="en-US"/>
          </a:p>
        </p:txBody>
      </p:sp>
      <p:sp>
        <p:nvSpPr>
          <p:cNvPr id="7" name="Rectangle 7"/>
          <p:cNvSpPr>
            <a:spLocks noGrp="1" noChangeArrowheads="1"/>
          </p:cNvSpPr>
          <p:nvPr>
            <p:ph type="sldNum" sz="quarter" idx="12"/>
          </p:nvPr>
        </p:nvSpPr>
        <p:spPr>
          <a:xfrm>
            <a:off x="7372350" y="6245225"/>
            <a:ext cx="2400300" cy="476250"/>
          </a:xfrm>
        </p:spPr>
        <p:txBody>
          <a:bodyPr/>
          <a:lstStyle>
            <a:lvl1pPr>
              <a:defRPr/>
            </a:lvl1pPr>
          </a:lstStyle>
          <a:p>
            <a:fld id="{9683561C-7C5D-4BC6-A73E-072CB8E22C47}" type="slidenum">
              <a:rPr lang="en-US" altLang="en-US"/>
              <a:pPr/>
              <a:t>‹#›</a:t>
            </a:fld>
            <a:endParaRPr lang="en-US" altLang="en-US"/>
          </a:p>
        </p:txBody>
      </p:sp>
    </p:spTree>
    <p:extLst>
      <p:ext uri="{BB962C8B-B14F-4D97-AF65-F5344CB8AC3E}">
        <p14:creationId xmlns:p14="http://schemas.microsoft.com/office/powerpoint/2010/main" val="21301929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771525" y="609600"/>
            <a:ext cx="8743950" cy="1143000"/>
          </a:xfrm>
        </p:spPr>
        <p:txBody>
          <a:bodyPr/>
          <a:lstStyle/>
          <a:p>
            <a:r>
              <a:rPr lang="en-US" smtClean="0"/>
              <a:t>Click to edit Master title style</a:t>
            </a:r>
            <a:endParaRPr lang="en-NZ"/>
          </a:p>
        </p:txBody>
      </p:sp>
      <p:sp>
        <p:nvSpPr>
          <p:cNvPr id="3" name="Content Placeholder 2"/>
          <p:cNvSpPr>
            <a:spLocks noGrp="1"/>
          </p:cNvSpPr>
          <p:nvPr>
            <p:ph sz="half" idx="1"/>
          </p:nvPr>
        </p:nvSpPr>
        <p:spPr>
          <a:xfrm>
            <a:off x="803672" y="1981200"/>
            <a:ext cx="42862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quarter" idx="2"/>
          </p:nvPr>
        </p:nvSpPr>
        <p:spPr>
          <a:xfrm>
            <a:off x="5261372" y="1981200"/>
            <a:ext cx="428625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Content Placeholder 4"/>
          <p:cNvSpPr>
            <a:spLocks noGrp="1"/>
          </p:cNvSpPr>
          <p:nvPr>
            <p:ph sz="quarter" idx="3"/>
          </p:nvPr>
        </p:nvSpPr>
        <p:spPr>
          <a:xfrm>
            <a:off x="5261372" y="4114800"/>
            <a:ext cx="428625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Rectangle 5"/>
          <p:cNvSpPr>
            <a:spLocks noGrp="1" noChangeArrowheads="1"/>
          </p:cNvSpPr>
          <p:nvPr>
            <p:ph type="sldNum" sz="quarter" idx="10"/>
          </p:nvPr>
        </p:nvSpPr>
        <p:spPr/>
        <p:txBody>
          <a:bodyPr/>
          <a:lstStyle>
            <a:lvl1pPr>
              <a:defRPr/>
            </a:lvl1pPr>
          </a:lstStyle>
          <a:p>
            <a:fld id="{8653D23A-BF77-4E71-B338-1294FCC57515}" type="slidenum">
              <a:rPr lang="en-US" altLang="en-US"/>
              <a:pPr/>
              <a:t>‹#›</a:t>
            </a:fld>
            <a:endParaRPr lang="en-US" altLang="en-US"/>
          </a:p>
        </p:txBody>
      </p:sp>
    </p:spTree>
    <p:extLst>
      <p:ext uri="{BB962C8B-B14F-4D97-AF65-F5344CB8AC3E}">
        <p14:creationId xmlns:p14="http://schemas.microsoft.com/office/powerpoint/2010/main" val="1154879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71525" y="2130434"/>
            <a:ext cx="874395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543050" y="3886200"/>
            <a:ext cx="72009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66B5AF98-9BBC-4FB9-BEC7-3440F8B90CEA}" type="slidenum">
              <a:rPr lang="en-US" altLang="en-US"/>
              <a:pPr/>
              <a:t>‹#›</a:t>
            </a:fld>
            <a:endParaRPr lang="en-US" altLang="en-US"/>
          </a:p>
        </p:txBody>
      </p:sp>
    </p:spTree>
    <p:extLst>
      <p:ext uri="{BB962C8B-B14F-4D97-AF65-F5344CB8AC3E}">
        <p14:creationId xmlns:p14="http://schemas.microsoft.com/office/powerpoint/2010/main" val="12906239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F179748C-CEDD-458C-97CF-96F94FC93DF5}" type="slidenum">
              <a:rPr lang="en-US" altLang="en-US"/>
              <a:pPr/>
              <a:t>‹#›</a:t>
            </a:fld>
            <a:endParaRPr lang="en-US" altLang="en-US"/>
          </a:p>
        </p:txBody>
      </p:sp>
    </p:spTree>
    <p:extLst>
      <p:ext uri="{BB962C8B-B14F-4D97-AF65-F5344CB8AC3E}">
        <p14:creationId xmlns:p14="http://schemas.microsoft.com/office/powerpoint/2010/main" val="2818397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85E20A5F-E357-409F-930D-82E41AB4261D}" type="slidenum">
              <a:rPr lang="en-US" altLang="en-US"/>
              <a:pPr/>
              <a:t>‹#›</a:t>
            </a:fld>
            <a:endParaRPr lang="en-US" altLang="en-US"/>
          </a:p>
        </p:txBody>
      </p:sp>
    </p:spTree>
    <p:extLst>
      <p:ext uri="{BB962C8B-B14F-4D97-AF65-F5344CB8AC3E}">
        <p14:creationId xmlns:p14="http://schemas.microsoft.com/office/powerpoint/2010/main" val="21718445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602" y="4406909"/>
            <a:ext cx="874395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12602" y="2906713"/>
            <a:ext cx="874395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E8ED2620-0121-46F5-A0A0-C7DFAD81007C}" type="slidenum">
              <a:rPr lang="en-US" altLang="en-US"/>
              <a:pPr/>
              <a:t>‹#›</a:t>
            </a:fld>
            <a:endParaRPr lang="en-US" altLang="en-US"/>
          </a:p>
        </p:txBody>
      </p:sp>
    </p:spTree>
    <p:extLst>
      <p:ext uri="{BB962C8B-B14F-4D97-AF65-F5344CB8AC3E}">
        <p14:creationId xmlns:p14="http://schemas.microsoft.com/office/powerpoint/2010/main" val="7907010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78647" y="1600206"/>
            <a:ext cx="512206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872162" y="1600206"/>
            <a:ext cx="512206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endParaRPr lang="en-US" altLang="en-US"/>
          </a:p>
        </p:txBody>
      </p:sp>
      <p:sp>
        <p:nvSpPr>
          <p:cNvPr id="6" name="Footer Placeholder 4"/>
          <p:cNvSpPr>
            <a:spLocks noGrp="1"/>
          </p:cNvSpPr>
          <p:nvPr>
            <p:ph type="ftr" sz="quarter" idx="11"/>
          </p:nvPr>
        </p:nvSpPr>
        <p:spPr/>
        <p:txBody>
          <a:bodyPr/>
          <a:lstStyle>
            <a:lvl1pPr>
              <a:defRPr/>
            </a:lvl1pPr>
          </a:lstStyle>
          <a:p>
            <a:endParaRPr lang="en-US" altLang="en-US"/>
          </a:p>
        </p:txBody>
      </p:sp>
      <p:sp>
        <p:nvSpPr>
          <p:cNvPr id="7" name="Slide Number Placeholder 5"/>
          <p:cNvSpPr>
            <a:spLocks noGrp="1"/>
          </p:cNvSpPr>
          <p:nvPr>
            <p:ph type="sldNum" sz="quarter" idx="12"/>
          </p:nvPr>
        </p:nvSpPr>
        <p:spPr/>
        <p:txBody>
          <a:bodyPr/>
          <a:lstStyle>
            <a:lvl1pPr>
              <a:defRPr/>
            </a:lvl1pPr>
          </a:lstStyle>
          <a:p>
            <a:fld id="{035ADC4F-55A3-4C14-A1FE-740B3EC7BCEB}" type="slidenum">
              <a:rPr lang="en-US" altLang="en-US"/>
              <a:pPr/>
              <a:t>‹#›</a:t>
            </a:fld>
            <a:endParaRPr lang="en-US" altLang="en-US"/>
          </a:p>
        </p:txBody>
      </p:sp>
    </p:spTree>
    <p:extLst>
      <p:ext uri="{BB962C8B-B14F-4D97-AF65-F5344CB8AC3E}">
        <p14:creationId xmlns:p14="http://schemas.microsoft.com/office/powerpoint/2010/main" val="16730018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14350" y="274638"/>
            <a:ext cx="92583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14350" y="1535113"/>
            <a:ext cx="45452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14350" y="2174875"/>
            <a:ext cx="45452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225658" y="1535113"/>
            <a:ext cx="45469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225658" y="2174875"/>
            <a:ext cx="45469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endParaRPr lang="en-US" altLang="en-US"/>
          </a:p>
        </p:txBody>
      </p:sp>
      <p:sp>
        <p:nvSpPr>
          <p:cNvPr id="8" name="Footer Placeholder 4"/>
          <p:cNvSpPr>
            <a:spLocks noGrp="1"/>
          </p:cNvSpPr>
          <p:nvPr>
            <p:ph type="ftr" sz="quarter" idx="11"/>
          </p:nvPr>
        </p:nvSpPr>
        <p:spPr/>
        <p:txBody>
          <a:bodyPr/>
          <a:lstStyle>
            <a:lvl1pPr>
              <a:defRPr/>
            </a:lvl1pPr>
          </a:lstStyle>
          <a:p>
            <a:endParaRPr lang="en-US" altLang="en-US"/>
          </a:p>
        </p:txBody>
      </p:sp>
      <p:sp>
        <p:nvSpPr>
          <p:cNvPr id="9" name="Slide Number Placeholder 5"/>
          <p:cNvSpPr>
            <a:spLocks noGrp="1"/>
          </p:cNvSpPr>
          <p:nvPr>
            <p:ph type="sldNum" sz="quarter" idx="12"/>
          </p:nvPr>
        </p:nvSpPr>
        <p:spPr/>
        <p:txBody>
          <a:bodyPr/>
          <a:lstStyle>
            <a:lvl1pPr>
              <a:defRPr/>
            </a:lvl1pPr>
          </a:lstStyle>
          <a:p>
            <a:fld id="{7AC2EEB3-67F7-497E-82B5-E50D05CBFA46}" type="slidenum">
              <a:rPr lang="en-US" altLang="en-US"/>
              <a:pPr/>
              <a:t>‹#›</a:t>
            </a:fld>
            <a:endParaRPr lang="en-US" altLang="en-US"/>
          </a:p>
        </p:txBody>
      </p:sp>
    </p:spTree>
    <p:extLst>
      <p:ext uri="{BB962C8B-B14F-4D97-AF65-F5344CB8AC3E}">
        <p14:creationId xmlns:p14="http://schemas.microsoft.com/office/powerpoint/2010/main" val="8429632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endParaRPr lang="en-US" altLang="en-US"/>
          </a:p>
        </p:txBody>
      </p:sp>
      <p:sp>
        <p:nvSpPr>
          <p:cNvPr id="4" name="Footer Placeholder 4"/>
          <p:cNvSpPr>
            <a:spLocks noGrp="1"/>
          </p:cNvSpPr>
          <p:nvPr>
            <p:ph type="ftr" sz="quarter" idx="11"/>
          </p:nvPr>
        </p:nvSpPr>
        <p:spPr/>
        <p:txBody>
          <a:bodyPr/>
          <a:lstStyle>
            <a:lvl1pPr>
              <a:defRPr/>
            </a:lvl1pPr>
          </a:lstStyle>
          <a:p>
            <a:endParaRPr lang="en-US" altLang="en-US"/>
          </a:p>
        </p:txBody>
      </p:sp>
      <p:sp>
        <p:nvSpPr>
          <p:cNvPr id="5" name="Slide Number Placeholder 5"/>
          <p:cNvSpPr>
            <a:spLocks noGrp="1"/>
          </p:cNvSpPr>
          <p:nvPr>
            <p:ph type="sldNum" sz="quarter" idx="12"/>
          </p:nvPr>
        </p:nvSpPr>
        <p:spPr/>
        <p:txBody>
          <a:bodyPr/>
          <a:lstStyle>
            <a:lvl1pPr>
              <a:defRPr/>
            </a:lvl1pPr>
          </a:lstStyle>
          <a:p>
            <a:fld id="{5D9725F7-EAE2-4125-862D-37E8E4E9A0DA}" type="slidenum">
              <a:rPr lang="en-US" altLang="en-US"/>
              <a:pPr/>
              <a:t>‹#›</a:t>
            </a:fld>
            <a:endParaRPr lang="en-US" altLang="en-US"/>
          </a:p>
        </p:txBody>
      </p:sp>
    </p:spTree>
    <p:extLst>
      <p:ext uri="{BB962C8B-B14F-4D97-AF65-F5344CB8AC3E}">
        <p14:creationId xmlns:p14="http://schemas.microsoft.com/office/powerpoint/2010/main" val="15671300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endParaRPr lang="en-US" altLang="en-US"/>
          </a:p>
        </p:txBody>
      </p:sp>
      <p:sp>
        <p:nvSpPr>
          <p:cNvPr id="3" name="Footer Placeholder 4"/>
          <p:cNvSpPr>
            <a:spLocks noGrp="1"/>
          </p:cNvSpPr>
          <p:nvPr>
            <p:ph type="ftr" sz="quarter" idx="11"/>
          </p:nvPr>
        </p:nvSpPr>
        <p:spPr/>
        <p:txBody>
          <a:bodyPr/>
          <a:lstStyle>
            <a:lvl1pPr>
              <a:defRPr/>
            </a:lvl1pPr>
          </a:lstStyle>
          <a:p>
            <a:endParaRPr lang="en-US" altLang="en-US"/>
          </a:p>
        </p:txBody>
      </p:sp>
      <p:sp>
        <p:nvSpPr>
          <p:cNvPr id="4" name="Slide Number Placeholder 5"/>
          <p:cNvSpPr>
            <a:spLocks noGrp="1"/>
          </p:cNvSpPr>
          <p:nvPr>
            <p:ph type="sldNum" sz="quarter" idx="12"/>
          </p:nvPr>
        </p:nvSpPr>
        <p:spPr/>
        <p:txBody>
          <a:bodyPr/>
          <a:lstStyle>
            <a:lvl1pPr>
              <a:defRPr/>
            </a:lvl1pPr>
          </a:lstStyle>
          <a:p>
            <a:fld id="{C3E549F4-896C-42A5-8ED2-50DB77852B10}" type="slidenum">
              <a:rPr lang="en-US" altLang="en-US"/>
              <a:pPr/>
              <a:t>‹#›</a:t>
            </a:fld>
            <a:endParaRPr lang="en-US" altLang="en-US"/>
          </a:p>
        </p:txBody>
      </p:sp>
    </p:spTree>
    <p:extLst>
      <p:ext uri="{BB962C8B-B14F-4D97-AF65-F5344CB8AC3E}">
        <p14:creationId xmlns:p14="http://schemas.microsoft.com/office/powerpoint/2010/main" val="38584784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5" y="273050"/>
            <a:ext cx="3384352"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021931" y="273057"/>
            <a:ext cx="575071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14355" y="1435103"/>
            <a:ext cx="338435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endParaRPr lang="en-US" altLang="en-US"/>
          </a:p>
        </p:txBody>
      </p:sp>
      <p:sp>
        <p:nvSpPr>
          <p:cNvPr id="6" name="Footer Placeholder 4"/>
          <p:cNvSpPr>
            <a:spLocks noGrp="1"/>
          </p:cNvSpPr>
          <p:nvPr>
            <p:ph type="ftr" sz="quarter" idx="11"/>
          </p:nvPr>
        </p:nvSpPr>
        <p:spPr/>
        <p:txBody>
          <a:bodyPr/>
          <a:lstStyle>
            <a:lvl1pPr>
              <a:defRPr/>
            </a:lvl1pPr>
          </a:lstStyle>
          <a:p>
            <a:endParaRPr lang="en-US" altLang="en-US"/>
          </a:p>
        </p:txBody>
      </p:sp>
      <p:sp>
        <p:nvSpPr>
          <p:cNvPr id="7" name="Slide Number Placeholder 5"/>
          <p:cNvSpPr>
            <a:spLocks noGrp="1"/>
          </p:cNvSpPr>
          <p:nvPr>
            <p:ph type="sldNum" sz="quarter" idx="12"/>
          </p:nvPr>
        </p:nvSpPr>
        <p:spPr/>
        <p:txBody>
          <a:bodyPr/>
          <a:lstStyle>
            <a:lvl1pPr>
              <a:defRPr/>
            </a:lvl1pPr>
          </a:lstStyle>
          <a:p>
            <a:fld id="{DD97FC16-6B8F-443D-AA87-FDE8761BEFB3}" type="slidenum">
              <a:rPr lang="en-US" altLang="en-US"/>
              <a:pPr/>
              <a:t>‹#›</a:t>
            </a:fld>
            <a:endParaRPr lang="en-US" altLang="en-US"/>
          </a:p>
        </p:txBody>
      </p:sp>
    </p:spTree>
    <p:extLst>
      <p:ext uri="{BB962C8B-B14F-4D97-AF65-F5344CB8AC3E}">
        <p14:creationId xmlns:p14="http://schemas.microsoft.com/office/powerpoint/2010/main" val="15605464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6324" y="4800600"/>
            <a:ext cx="6172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016324" y="612775"/>
            <a:ext cx="6172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016324"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endParaRPr lang="en-US" altLang="en-US"/>
          </a:p>
        </p:txBody>
      </p:sp>
      <p:sp>
        <p:nvSpPr>
          <p:cNvPr id="6" name="Footer Placeholder 4"/>
          <p:cNvSpPr>
            <a:spLocks noGrp="1"/>
          </p:cNvSpPr>
          <p:nvPr>
            <p:ph type="ftr" sz="quarter" idx="11"/>
          </p:nvPr>
        </p:nvSpPr>
        <p:spPr/>
        <p:txBody>
          <a:bodyPr/>
          <a:lstStyle>
            <a:lvl1pPr>
              <a:defRPr/>
            </a:lvl1pPr>
          </a:lstStyle>
          <a:p>
            <a:endParaRPr lang="en-US" altLang="en-US"/>
          </a:p>
        </p:txBody>
      </p:sp>
      <p:sp>
        <p:nvSpPr>
          <p:cNvPr id="7" name="Slide Number Placeholder 5"/>
          <p:cNvSpPr>
            <a:spLocks noGrp="1"/>
          </p:cNvSpPr>
          <p:nvPr>
            <p:ph type="sldNum" sz="quarter" idx="12"/>
          </p:nvPr>
        </p:nvSpPr>
        <p:spPr/>
        <p:txBody>
          <a:bodyPr/>
          <a:lstStyle>
            <a:lvl1pPr>
              <a:defRPr/>
            </a:lvl1pPr>
          </a:lstStyle>
          <a:p>
            <a:fld id="{D5697087-F18E-4243-A8A8-E9BE71B49439}" type="slidenum">
              <a:rPr lang="en-US" altLang="en-US"/>
              <a:pPr/>
              <a:t>‹#›</a:t>
            </a:fld>
            <a:endParaRPr lang="en-US" altLang="en-US"/>
          </a:p>
        </p:txBody>
      </p:sp>
    </p:spTree>
    <p:extLst>
      <p:ext uri="{BB962C8B-B14F-4D97-AF65-F5344CB8AC3E}">
        <p14:creationId xmlns:p14="http://schemas.microsoft.com/office/powerpoint/2010/main" val="13413412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9067992E-81B1-43D5-A81C-93575EA98894}" type="slidenum">
              <a:rPr lang="en-US" altLang="en-US"/>
              <a:pPr/>
              <a:t>‹#›</a:t>
            </a:fld>
            <a:endParaRPr lang="en-US" altLang="en-US"/>
          </a:p>
        </p:txBody>
      </p:sp>
    </p:spTree>
    <p:extLst>
      <p:ext uri="{BB962C8B-B14F-4D97-AF65-F5344CB8AC3E}">
        <p14:creationId xmlns:p14="http://schemas.microsoft.com/office/powerpoint/2010/main" val="25150716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90339" y="274645"/>
            <a:ext cx="2603897"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78649" y="274645"/>
            <a:ext cx="7640241"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380CA479-87EC-44F3-B4EC-8E7DB64B755A}" type="slidenum">
              <a:rPr lang="en-US" altLang="en-US"/>
              <a:pPr/>
              <a:t>‹#›</a:t>
            </a:fld>
            <a:endParaRPr lang="en-US" altLang="en-US"/>
          </a:p>
        </p:txBody>
      </p:sp>
    </p:spTree>
    <p:extLst>
      <p:ext uri="{BB962C8B-B14F-4D97-AF65-F5344CB8AC3E}">
        <p14:creationId xmlns:p14="http://schemas.microsoft.com/office/powerpoint/2010/main" val="16046008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102870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0" y="1600200"/>
            <a:ext cx="10287000" cy="4648200"/>
          </a:xfrm>
        </p:spPr>
        <p:txBody>
          <a:bodyPr/>
          <a:lstStyle/>
          <a:p>
            <a:pPr lvl="0"/>
            <a:endParaRPr lang="en-US" noProof="0" smtClean="0"/>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37776B22-53B8-4ACA-9D13-697174698AAA}" type="slidenum">
              <a:rPr lang="en-US" altLang="en-US"/>
              <a:pPr/>
              <a:t>‹#›</a:t>
            </a:fld>
            <a:endParaRPr lang="en-US" altLang="en-US"/>
          </a:p>
        </p:txBody>
      </p:sp>
    </p:spTree>
    <p:extLst>
      <p:ext uri="{BB962C8B-B14F-4D97-AF65-F5344CB8AC3E}">
        <p14:creationId xmlns:p14="http://schemas.microsoft.com/office/powerpoint/2010/main" val="407407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800" y="4406902"/>
            <a:ext cx="874395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D138EF7E-CD32-4502-8C93-CAB8A44F02B5}" type="slidenum">
              <a:rPr lang="en-US" altLang="en-US"/>
              <a:pPr/>
              <a:t>‹#›</a:t>
            </a:fld>
            <a:endParaRPr lang="en-US" altLang="en-US"/>
          </a:p>
        </p:txBody>
      </p:sp>
    </p:spTree>
    <p:extLst>
      <p:ext uri="{BB962C8B-B14F-4D97-AF65-F5344CB8AC3E}">
        <p14:creationId xmlns:p14="http://schemas.microsoft.com/office/powerpoint/2010/main" val="3300146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102870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0" y="1600200"/>
            <a:ext cx="10287000" cy="4648200"/>
          </a:xfrm>
        </p:spPr>
        <p:txBody>
          <a:bodyPr/>
          <a:lstStyle/>
          <a:p>
            <a:pPr lvl="0"/>
            <a:endParaRPr lang="en-US" noProof="0" smtClean="0"/>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FE2659A3-6B6D-4758-9CB4-AE8F763DE949}" type="slidenum">
              <a:rPr lang="en-US" altLang="en-US"/>
              <a:pPr/>
              <a:t>‹#›</a:t>
            </a:fld>
            <a:endParaRPr lang="en-US" altLang="en-US"/>
          </a:p>
        </p:txBody>
      </p:sp>
    </p:spTree>
    <p:extLst>
      <p:ext uri="{BB962C8B-B14F-4D97-AF65-F5344CB8AC3E}">
        <p14:creationId xmlns:p14="http://schemas.microsoft.com/office/powerpoint/2010/main" val="41701366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71525" y="2130426"/>
            <a:ext cx="874395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0187884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450423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602" y="4406901"/>
            <a:ext cx="874395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12602"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9855964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0075" y="1600201"/>
            <a:ext cx="4543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314950" y="1600201"/>
            <a:ext cx="4543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620440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14350" y="1535113"/>
            <a:ext cx="45452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14350" y="2174875"/>
            <a:ext cx="45452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225654" y="1535113"/>
            <a:ext cx="45469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225654" y="2174875"/>
            <a:ext cx="45469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766729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3293834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47077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1" y="273050"/>
            <a:ext cx="3384352"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021931" y="273051"/>
            <a:ext cx="575071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14351" y="1435101"/>
            <a:ext cx="338435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574590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6324" y="4800600"/>
            <a:ext cx="6172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016324"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016324"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189782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00200"/>
            <a:ext cx="50673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19700" y="1600200"/>
            <a:ext cx="50673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5D8ECB4A-A1FF-4753-976E-2C818D6A98B2}" type="slidenum">
              <a:rPr lang="en-US" altLang="en-US"/>
              <a:pPr/>
              <a:t>‹#›</a:t>
            </a:fld>
            <a:endParaRPr lang="en-US" altLang="en-US"/>
          </a:p>
        </p:txBody>
      </p:sp>
    </p:spTree>
    <p:extLst>
      <p:ext uri="{BB962C8B-B14F-4D97-AF65-F5344CB8AC3E}">
        <p14:creationId xmlns:p14="http://schemas.microsoft.com/office/powerpoint/2010/main" val="41362896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658247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2369" y="274639"/>
            <a:ext cx="2336006"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14350" y="274639"/>
            <a:ext cx="6836569"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88554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14350" y="274638"/>
            <a:ext cx="92583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14350"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14350"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endParaRPr lang="en-US" altLang="en-US"/>
          </a:p>
        </p:txBody>
      </p:sp>
      <p:sp>
        <p:nvSpPr>
          <p:cNvPr id="8" name="Rectangle 5"/>
          <p:cNvSpPr>
            <a:spLocks noGrp="1" noChangeArrowheads="1"/>
          </p:cNvSpPr>
          <p:nvPr>
            <p:ph type="ftr" sz="quarter" idx="11"/>
          </p:nvPr>
        </p:nvSpPr>
        <p:spPr>
          <a:ln/>
        </p:spPr>
        <p:txBody>
          <a:bodyPr/>
          <a:lstStyle>
            <a:lvl1pPr>
              <a:defRPr/>
            </a:lvl1pPr>
          </a:lstStyle>
          <a:p>
            <a:endParaRPr lang="en-US" altLang="en-US"/>
          </a:p>
        </p:txBody>
      </p:sp>
      <p:sp>
        <p:nvSpPr>
          <p:cNvPr id="9" name="Rectangle 6"/>
          <p:cNvSpPr>
            <a:spLocks noGrp="1" noChangeArrowheads="1"/>
          </p:cNvSpPr>
          <p:nvPr>
            <p:ph type="sldNum" sz="quarter" idx="12"/>
          </p:nvPr>
        </p:nvSpPr>
        <p:spPr>
          <a:ln/>
        </p:spPr>
        <p:txBody>
          <a:bodyPr/>
          <a:lstStyle>
            <a:lvl1pPr>
              <a:defRPr/>
            </a:lvl1pPr>
          </a:lstStyle>
          <a:p>
            <a:fld id="{269B693A-42EF-4294-A2EC-0C4DC361A4C7}" type="slidenum">
              <a:rPr lang="en-US" altLang="en-US"/>
              <a:pPr/>
              <a:t>‹#›</a:t>
            </a:fld>
            <a:endParaRPr lang="en-US" altLang="en-US"/>
          </a:p>
        </p:txBody>
      </p:sp>
    </p:spTree>
    <p:extLst>
      <p:ext uri="{BB962C8B-B14F-4D97-AF65-F5344CB8AC3E}">
        <p14:creationId xmlns:p14="http://schemas.microsoft.com/office/powerpoint/2010/main" val="833948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endParaRPr lang="en-US" altLang="en-US"/>
          </a:p>
        </p:txBody>
      </p:sp>
      <p:sp>
        <p:nvSpPr>
          <p:cNvPr id="4" name="Rectangle 5"/>
          <p:cNvSpPr>
            <a:spLocks noGrp="1" noChangeArrowheads="1"/>
          </p:cNvSpPr>
          <p:nvPr>
            <p:ph type="ftr" sz="quarter" idx="11"/>
          </p:nvPr>
        </p:nvSpPr>
        <p:spPr>
          <a:ln/>
        </p:spPr>
        <p:txBody>
          <a:bodyPr/>
          <a:lstStyle>
            <a:lvl1pPr>
              <a:defRPr/>
            </a:lvl1pPr>
          </a:lstStyle>
          <a:p>
            <a:endParaRPr lang="en-US" altLang="en-US"/>
          </a:p>
        </p:txBody>
      </p:sp>
      <p:sp>
        <p:nvSpPr>
          <p:cNvPr id="5" name="Rectangle 6"/>
          <p:cNvSpPr>
            <a:spLocks noGrp="1" noChangeArrowheads="1"/>
          </p:cNvSpPr>
          <p:nvPr>
            <p:ph type="sldNum" sz="quarter" idx="12"/>
          </p:nvPr>
        </p:nvSpPr>
        <p:spPr>
          <a:ln/>
        </p:spPr>
        <p:txBody>
          <a:bodyPr/>
          <a:lstStyle>
            <a:lvl1pPr>
              <a:defRPr/>
            </a:lvl1pPr>
          </a:lstStyle>
          <a:p>
            <a:fld id="{376EE8A1-34AF-4147-8591-C2EDC6556E01}" type="slidenum">
              <a:rPr lang="en-US" altLang="en-US"/>
              <a:pPr/>
              <a:t>‹#›</a:t>
            </a:fld>
            <a:endParaRPr lang="en-US" altLang="en-US"/>
          </a:p>
        </p:txBody>
      </p:sp>
    </p:spTree>
    <p:extLst>
      <p:ext uri="{BB962C8B-B14F-4D97-AF65-F5344CB8AC3E}">
        <p14:creationId xmlns:p14="http://schemas.microsoft.com/office/powerpoint/2010/main" val="4071432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ltLang="en-US"/>
          </a:p>
        </p:txBody>
      </p:sp>
      <p:sp>
        <p:nvSpPr>
          <p:cNvPr id="3" name="Rectangle 5"/>
          <p:cNvSpPr>
            <a:spLocks noGrp="1" noChangeArrowheads="1"/>
          </p:cNvSpPr>
          <p:nvPr>
            <p:ph type="ftr" sz="quarter" idx="11"/>
          </p:nvPr>
        </p:nvSpPr>
        <p:spPr>
          <a:ln/>
        </p:spPr>
        <p:txBody>
          <a:bodyPr/>
          <a:lstStyle>
            <a:lvl1pPr>
              <a:defRPr/>
            </a:lvl1pPr>
          </a:lstStyle>
          <a:p>
            <a:endParaRPr lang="en-US" altLang="en-US"/>
          </a:p>
        </p:txBody>
      </p:sp>
      <p:sp>
        <p:nvSpPr>
          <p:cNvPr id="4" name="Rectangle 6"/>
          <p:cNvSpPr>
            <a:spLocks noGrp="1" noChangeArrowheads="1"/>
          </p:cNvSpPr>
          <p:nvPr>
            <p:ph type="sldNum" sz="quarter" idx="12"/>
          </p:nvPr>
        </p:nvSpPr>
        <p:spPr>
          <a:ln/>
        </p:spPr>
        <p:txBody>
          <a:bodyPr/>
          <a:lstStyle>
            <a:lvl1pPr>
              <a:defRPr/>
            </a:lvl1pPr>
          </a:lstStyle>
          <a:p>
            <a:fld id="{275C864C-CF81-4843-8B1F-584CA4C5537F}" type="slidenum">
              <a:rPr lang="en-US" altLang="en-US"/>
              <a:pPr/>
              <a:t>‹#›</a:t>
            </a:fld>
            <a:endParaRPr lang="en-US" altLang="en-US"/>
          </a:p>
        </p:txBody>
      </p:sp>
    </p:spTree>
    <p:extLst>
      <p:ext uri="{BB962C8B-B14F-4D97-AF65-F5344CB8AC3E}">
        <p14:creationId xmlns:p14="http://schemas.microsoft.com/office/powerpoint/2010/main" val="1146702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1" y="273050"/>
            <a:ext cx="3384550"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022725" y="273052"/>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14351" y="1435102"/>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99111200-1B0A-4116-9D72-CE74DCA10695}" type="slidenum">
              <a:rPr lang="en-US" altLang="en-US"/>
              <a:pPr/>
              <a:t>‹#›</a:t>
            </a:fld>
            <a:endParaRPr lang="en-US" altLang="en-US"/>
          </a:p>
        </p:txBody>
      </p:sp>
    </p:spTree>
    <p:extLst>
      <p:ext uri="{BB962C8B-B14F-4D97-AF65-F5344CB8AC3E}">
        <p14:creationId xmlns:p14="http://schemas.microsoft.com/office/powerpoint/2010/main" val="4141834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6125" y="4800600"/>
            <a:ext cx="6172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A877F893-F391-4E66-B2AE-E92CF1B3D9A7}" type="slidenum">
              <a:rPr lang="en-US" altLang="en-US"/>
              <a:pPr/>
              <a:t>‹#›</a:t>
            </a:fld>
            <a:endParaRPr lang="en-US" altLang="en-US"/>
          </a:p>
        </p:txBody>
      </p:sp>
    </p:spTree>
    <p:extLst>
      <p:ext uri="{BB962C8B-B14F-4D97-AF65-F5344CB8AC3E}">
        <p14:creationId xmlns:p14="http://schemas.microsoft.com/office/powerpoint/2010/main" val="2977254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image" Target="../media/image1.pn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152400"/>
            <a:ext cx="10287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0" y="1600200"/>
            <a:ext cx="102870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762000" y="6400800"/>
            <a:ext cx="21431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p:cNvSpPr>
            <a:spLocks noGrp="1" noChangeArrowheads="1"/>
          </p:cNvSpPr>
          <p:nvPr>
            <p:ph type="ftr" sz="quarter" idx="3"/>
          </p:nvPr>
        </p:nvSpPr>
        <p:spPr bwMode="auto">
          <a:xfrm>
            <a:off x="3581400" y="6400800"/>
            <a:ext cx="325755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p:cNvSpPr>
            <a:spLocks noGrp="1" noChangeArrowheads="1"/>
          </p:cNvSpPr>
          <p:nvPr>
            <p:ph type="sldNum" sz="quarter" idx="4"/>
          </p:nvPr>
        </p:nvSpPr>
        <p:spPr bwMode="auto">
          <a:xfrm>
            <a:off x="7391400" y="6400800"/>
            <a:ext cx="21431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fld id="{1FD326C8-0741-4BB0-9AE6-1CF3E4924DC2}" type="slidenum">
              <a:rPr lang="en-US" altLang="en-US"/>
              <a:pPr/>
              <a:t>‹#›</a:t>
            </a:fld>
            <a:endParaRPr lang="en-US" altLang="en-US"/>
          </a:p>
        </p:txBody>
      </p:sp>
    </p:spTree>
  </p:cSld>
  <p:clrMap bg1="dk2" tx1="lt1" bg2="dk1" tx2="lt2" accent1="accent1" accent2="accent2" accent3="accent3" accent4="accent4" accent5="accent5" accent6="accent6" hlink="hlink" folHlink="folHlink"/>
  <p:sldLayoutIdLst>
    <p:sldLayoutId id="2147485566" r:id="rId1"/>
    <p:sldLayoutId id="2147485567" r:id="rId2"/>
    <p:sldLayoutId id="2147485568" r:id="rId3"/>
    <p:sldLayoutId id="2147485569" r:id="rId4"/>
    <p:sldLayoutId id="2147485570" r:id="rId5"/>
    <p:sldLayoutId id="2147485571" r:id="rId6"/>
    <p:sldLayoutId id="2147485572" r:id="rId7"/>
    <p:sldLayoutId id="2147485573" r:id="rId8"/>
    <p:sldLayoutId id="2147485574" r:id="rId9"/>
    <p:sldLayoutId id="2147485575" r:id="rId10"/>
    <p:sldLayoutId id="2147485576" r:id="rId11"/>
    <p:sldLayoutId id="2147485577" r:id="rId12"/>
    <p:sldLayoutId id="2147485578" r:id="rId13"/>
    <p:sldLayoutId id="2147485579" r:id="rId14"/>
    <p:sldLayoutId id="2147485580" r:id="rId15"/>
    <p:sldLayoutId id="2147485594" r:id="rId16"/>
    <p:sldLayoutId id="2147485595" r:id="rId17"/>
  </p:sldLayoutIdLst>
  <p:txStyles>
    <p:titleStyle>
      <a:lvl1pPr algn="ctr" rtl="0" eaLnBrk="0" fontAlgn="base" hangingPunct="0">
        <a:spcBef>
          <a:spcPct val="0"/>
        </a:spcBef>
        <a:spcAft>
          <a:spcPct val="0"/>
        </a:spcAft>
        <a:defRPr sz="4600" b="1">
          <a:solidFill>
            <a:schemeClr val="tx2"/>
          </a:solidFill>
          <a:latin typeface="+mj-lt"/>
          <a:ea typeface="+mj-ea"/>
          <a:cs typeface="+mj-cs"/>
        </a:defRPr>
      </a:lvl1pPr>
      <a:lvl2pPr algn="ctr" rtl="0" eaLnBrk="0" fontAlgn="base" hangingPunct="0">
        <a:spcBef>
          <a:spcPct val="0"/>
        </a:spcBef>
        <a:spcAft>
          <a:spcPct val="0"/>
        </a:spcAft>
        <a:defRPr sz="4600" b="1">
          <a:solidFill>
            <a:schemeClr val="tx2"/>
          </a:solidFill>
          <a:latin typeface="Arial" pitchFamily="34" charset="0"/>
        </a:defRPr>
      </a:lvl2pPr>
      <a:lvl3pPr algn="ctr" rtl="0" eaLnBrk="0" fontAlgn="base" hangingPunct="0">
        <a:spcBef>
          <a:spcPct val="0"/>
        </a:spcBef>
        <a:spcAft>
          <a:spcPct val="0"/>
        </a:spcAft>
        <a:defRPr sz="4600" b="1">
          <a:solidFill>
            <a:schemeClr val="tx2"/>
          </a:solidFill>
          <a:latin typeface="Arial" pitchFamily="34" charset="0"/>
        </a:defRPr>
      </a:lvl3pPr>
      <a:lvl4pPr algn="ctr" rtl="0" eaLnBrk="0" fontAlgn="base" hangingPunct="0">
        <a:spcBef>
          <a:spcPct val="0"/>
        </a:spcBef>
        <a:spcAft>
          <a:spcPct val="0"/>
        </a:spcAft>
        <a:defRPr sz="4600" b="1">
          <a:solidFill>
            <a:schemeClr val="tx2"/>
          </a:solidFill>
          <a:latin typeface="Arial" pitchFamily="34" charset="0"/>
        </a:defRPr>
      </a:lvl4pPr>
      <a:lvl5pPr algn="ctr" rtl="0" eaLnBrk="0" fontAlgn="base" hangingPunct="0">
        <a:spcBef>
          <a:spcPct val="0"/>
        </a:spcBef>
        <a:spcAft>
          <a:spcPct val="0"/>
        </a:spcAft>
        <a:defRPr sz="4600" b="1">
          <a:solidFill>
            <a:schemeClr val="tx2"/>
          </a:solidFill>
          <a:latin typeface="Arial" pitchFamily="34" charset="0"/>
        </a:defRPr>
      </a:lvl5pPr>
      <a:lvl6pPr marL="457200" algn="ctr" rtl="0" eaLnBrk="0" fontAlgn="base" hangingPunct="0">
        <a:spcBef>
          <a:spcPct val="0"/>
        </a:spcBef>
        <a:spcAft>
          <a:spcPct val="0"/>
        </a:spcAft>
        <a:defRPr sz="4600" b="1">
          <a:solidFill>
            <a:schemeClr val="tx2"/>
          </a:solidFill>
          <a:latin typeface="Arial" pitchFamily="34" charset="0"/>
        </a:defRPr>
      </a:lvl6pPr>
      <a:lvl7pPr marL="914400" algn="ctr" rtl="0" eaLnBrk="0" fontAlgn="base" hangingPunct="0">
        <a:spcBef>
          <a:spcPct val="0"/>
        </a:spcBef>
        <a:spcAft>
          <a:spcPct val="0"/>
        </a:spcAft>
        <a:defRPr sz="4600" b="1">
          <a:solidFill>
            <a:schemeClr val="tx2"/>
          </a:solidFill>
          <a:latin typeface="Arial" pitchFamily="34" charset="0"/>
        </a:defRPr>
      </a:lvl7pPr>
      <a:lvl8pPr marL="1371600" algn="ctr" rtl="0" eaLnBrk="0" fontAlgn="base" hangingPunct="0">
        <a:spcBef>
          <a:spcPct val="0"/>
        </a:spcBef>
        <a:spcAft>
          <a:spcPct val="0"/>
        </a:spcAft>
        <a:defRPr sz="4600" b="1">
          <a:solidFill>
            <a:schemeClr val="tx2"/>
          </a:solidFill>
          <a:latin typeface="Arial" pitchFamily="34" charset="0"/>
        </a:defRPr>
      </a:lvl8pPr>
      <a:lvl9pPr marL="1828800" algn="ctr" rtl="0" eaLnBrk="0" fontAlgn="base" hangingPunct="0">
        <a:spcBef>
          <a:spcPct val="0"/>
        </a:spcBef>
        <a:spcAft>
          <a:spcPct val="0"/>
        </a:spcAft>
        <a:defRPr sz="4600" b="1">
          <a:solidFill>
            <a:schemeClr val="tx2"/>
          </a:solidFill>
          <a:latin typeface="Arial" pitchFamily="34" charset="0"/>
        </a:defRPr>
      </a:lvl9pPr>
    </p:titleStyle>
    <p:bodyStyle>
      <a:lvl1pPr marL="342900" indent="-342900" algn="l" rtl="0" eaLnBrk="0" fontAlgn="base" hangingPunct="0">
        <a:spcBef>
          <a:spcPct val="20000"/>
        </a:spcBef>
        <a:spcAft>
          <a:spcPct val="0"/>
        </a:spcAft>
        <a:buClr>
          <a:srgbClr val="FF6600"/>
        </a:buClr>
        <a:buChar char="•"/>
        <a:defRPr sz="3200">
          <a:solidFill>
            <a:srgbClr val="FFFFFF"/>
          </a:solidFill>
          <a:latin typeface="+mn-lt"/>
          <a:ea typeface="+mn-ea"/>
          <a:cs typeface="+mn-cs"/>
        </a:defRPr>
      </a:lvl1pPr>
      <a:lvl2pPr marL="742950" indent="-285750" algn="l" rtl="0" eaLnBrk="0" fontAlgn="base" hangingPunct="0">
        <a:spcBef>
          <a:spcPct val="20000"/>
        </a:spcBef>
        <a:spcAft>
          <a:spcPct val="0"/>
        </a:spcAft>
        <a:buClr>
          <a:srgbClr val="FF6600"/>
        </a:buClr>
        <a:buChar char="•"/>
        <a:defRPr sz="2800">
          <a:solidFill>
            <a:srgbClr val="FFFFFF"/>
          </a:solidFill>
          <a:latin typeface="+mn-lt"/>
        </a:defRPr>
      </a:lvl2pPr>
      <a:lvl3pPr marL="1085850" indent="-228600" algn="l" rtl="0" eaLnBrk="0" fontAlgn="base" hangingPunct="0">
        <a:spcBef>
          <a:spcPct val="20000"/>
        </a:spcBef>
        <a:spcAft>
          <a:spcPct val="0"/>
        </a:spcAft>
        <a:buClr>
          <a:srgbClr val="FF6600"/>
        </a:buClr>
        <a:buChar char="•"/>
        <a:defRPr sz="2400">
          <a:solidFill>
            <a:srgbClr val="FFFFFF"/>
          </a:solidFill>
          <a:latin typeface="+mn-lt"/>
        </a:defRPr>
      </a:lvl3pPr>
      <a:lvl4pPr marL="1428750" indent="-228600" algn="l" rtl="0" eaLnBrk="0" fontAlgn="base" hangingPunct="0">
        <a:spcBef>
          <a:spcPct val="20000"/>
        </a:spcBef>
        <a:spcAft>
          <a:spcPct val="0"/>
        </a:spcAft>
        <a:buClr>
          <a:srgbClr val="FF6600"/>
        </a:buClr>
        <a:buChar char="–"/>
        <a:defRPr sz="2000">
          <a:solidFill>
            <a:srgbClr val="FFFFFF"/>
          </a:solidFill>
          <a:latin typeface="+mn-lt"/>
        </a:defRPr>
      </a:lvl4pPr>
      <a:lvl5pPr marL="1771650" indent="-228600" algn="l" rtl="0" eaLnBrk="0" fontAlgn="base" hangingPunct="0">
        <a:spcBef>
          <a:spcPct val="20000"/>
        </a:spcBef>
        <a:spcAft>
          <a:spcPct val="0"/>
        </a:spcAft>
        <a:buClr>
          <a:srgbClr val="FF6600"/>
        </a:buClr>
        <a:buChar char="–"/>
        <a:defRPr sz="2000">
          <a:solidFill>
            <a:srgbClr val="FFFFFF"/>
          </a:solidFill>
          <a:latin typeface="+mn-lt"/>
        </a:defRPr>
      </a:lvl5pPr>
      <a:lvl6pPr marL="2228850" indent="-228600" algn="l" rtl="0" eaLnBrk="0" fontAlgn="base" hangingPunct="0">
        <a:spcBef>
          <a:spcPct val="20000"/>
        </a:spcBef>
        <a:spcAft>
          <a:spcPct val="0"/>
        </a:spcAft>
        <a:buClr>
          <a:srgbClr val="FF6600"/>
        </a:buClr>
        <a:buChar char="–"/>
        <a:defRPr sz="2000">
          <a:solidFill>
            <a:srgbClr val="FFFFFF"/>
          </a:solidFill>
          <a:latin typeface="+mn-lt"/>
        </a:defRPr>
      </a:lvl6pPr>
      <a:lvl7pPr marL="2686050" indent="-228600" algn="l" rtl="0" eaLnBrk="0" fontAlgn="base" hangingPunct="0">
        <a:spcBef>
          <a:spcPct val="20000"/>
        </a:spcBef>
        <a:spcAft>
          <a:spcPct val="0"/>
        </a:spcAft>
        <a:buClr>
          <a:srgbClr val="FF6600"/>
        </a:buClr>
        <a:buChar char="–"/>
        <a:defRPr sz="2000">
          <a:solidFill>
            <a:srgbClr val="FFFFFF"/>
          </a:solidFill>
          <a:latin typeface="+mn-lt"/>
        </a:defRPr>
      </a:lvl7pPr>
      <a:lvl8pPr marL="3143250" indent="-228600" algn="l" rtl="0" eaLnBrk="0" fontAlgn="base" hangingPunct="0">
        <a:spcBef>
          <a:spcPct val="20000"/>
        </a:spcBef>
        <a:spcAft>
          <a:spcPct val="0"/>
        </a:spcAft>
        <a:buClr>
          <a:srgbClr val="FF6600"/>
        </a:buClr>
        <a:buChar char="–"/>
        <a:defRPr sz="2000">
          <a:solidFill>
            <a:srgbClr val="FFFFFF"/>
          </a:solidFill>
          <a:latin typeface="+mn-lt"/>
        </a:defRPr>
      </a:lvl8pPr>
      <a:lvl9pPr marL="3600450" indent="-228600" algn="l" rtl="0" eaLnBrk="0" fontAlgn="base" hangingPunct="0">
        <a:spcBef>
          <a:spcPct val="20000"/>
        </a:spcBef>
        <a:spcAft>
          <a:spcPct val="0"/>
        </a:spcAft>
        <a:buClr>
          <a:srgbClr val="FF6600"/>
        </a:buClr>
        <a:buChar char="–"/>
        <a:defRPr sz="2000">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514350" y="274638"/>
            <a:ext cx="92583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514350" y="1600200"/>
            <a:ext cx="92583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514350" y="6356350"/>
            <a:ext cx="24003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endParaRPr lang="en-US" altLang="en-US"/>
          </a:p>
        </p:txBody>
      </p:sp>
      <p:sp>
        <p:nvSpPr>
          <p:cNvPr id="5" name="Footer Placeholder 4"/>
          <p:cNvSpPr>
            <a:spLocks noGrp="1"/>
          </p:cNvSpPr>
          <p:nvPr>
            <p:ph type="ftr" sz="quarter" idx="3"/>
          </p:nvPr>
        </p:nvSpPr>
        <p:spPr>
          <a:xfrm>
            <a:off x="3514725" y="6356350"/>
            <a:ext cx="325755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endParaRPr lang="en-US" altLang="en-US"/>
          </a:p>
        </p:txBody>
      </p:sp>
      <p:sp>
        <p:nvSpPr>
          <p:cNvPr id="6" name="Slide Number Placeholder 5"/>
          <p:cNvSpPr>
            <a:spLocks noGrp="1"/>
          </p:cNvSpPr>
          <p:nvPr>
            <p:ph type="sldNum" sz="quarter" idx="4"/>
          </p:nvPr>
        </p:nvSpPr>
        <p:spPr>
          <a:xfrm>
            <a:off x="7372350" y="6356350"/>
            <a:ext cx="24003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987A1B95-E456-43AD-884B-CE1FB1946735}"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5581" r:id="rId1"/>
    <p:sldLayoutId id="2147485582" r:id="rId2"/>
    <p:sldLayoutId id="2147485583" r:id="rId3"/>
    <p:sldLayoutId id="2147485584" r:id="rId4"/>
    <p:sldLayoutId id="2147485585" r:id="rId5"/>
    <p:sldLayoutId id="2147485586" r:id="rId6"/>
    <p:sldLayoutId id="2147485587" r:id="rId7"/>
    <p:sldLayoutId id="2147485588" r:id="rId8"/>
    <p:sldLayoutId id="2147485589" r:id="rId9"/>
    <p:sldLayoutId id="2147485590" r:id="rId10"/>
    <p:sldLayoutId id="2147485591" r:id="rId11"/>
    <p:sldLayoutId id="2147485592" r:id="rId12"/>
    <p:sldLayoutId id="2147485593"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14350" y="274638"/>
            <a:ext cx="92583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00075" y="1600201"/>
            <a:ext cx="92583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pic>
        <p:nvPicPr>
          <p:cNvPr id="1033" name="Picture 9"/>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5889626"/>
            <a:ext cx="10287000" cy="96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6894434"/>
      </p:ext>
    </p:extLst>
  </p:cSld>
  <p:clrMap bg1="lt1" tx1="dk1" bg2="lt2" tx2="dk2" accent1="accent1" accent2="accent2" accent3="accent3" accent4="accent4" accent5="accent5" accent6="accent6" hlink="hlink" folHlink="folHlink"/>
  <p:sldLayoutIdLst>
    <p:sldLayoutId id="2147485597" r:id="rId1"/>
    <p:sldLayoutId id="2147485598" r:id="rId2"/>
    <p:sldLayoutId id="2147485599" r:id="rId3"/>
    <p:sldLayoutId id="2147485600" r:id="rId4"/>
    <p:sldLayoutId id="2147485601" r:id="rId5"/>
    <p:sldLayoutId id="2147485602" r:id="rId6"/>
    <p:sldLayoutId id="2147485603" r:id="rId7"/>
    <p:sldLayoutId id="2147485604" r:id="rId8"/>
    <p:sldLayoutId id="2147485605" r:id="rId9"/>
    <p:sldLayoutId id="2147485606" r:id="rId10"/>
    <p:sldLayoutId id="2147485607"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9.xml"/><Relationship Id="rId1" Type="http://schemas.openxmlformats.org/officeDocument/2006/relationships/vmlDrawing" Target="../drawings/vmlDrawing1.vml"/><Relationship Id="rId5" Type="http://schemas.openxmlformats.org/officeDocument/2006/relationships/image" Target="../media/image13.e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9.xml"/><Relationship Id="rId1" Type="http://schemas.openxmlformats.org/officeDocument/2006/relationships/vmlDrawing" Target="../drawings/vmlDrawing2.vml"/><Relationship Id="rId5" Type="http://schemas.openxmlformats.org/officeDocument/2006/relationships/image" Target="../media/image17.png"/><Relationship Id="rId4" Type="http://schemas.openxmlformats.org/officeDocument/2006/relationships/oleObject" Target="../embeddings/Microsoft_Excel_Chart1.xls"/></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9.xml"/><Relationship Id="rId1" Type="http://schemas.openxmlformats.org/officeDocument/2006/relationships/vmlDrawing" Target="../drawings/vmlDrawing3.vml"/><Relationship Id="rId5" Type="http://schemas.openxmlformats.org/officeDocument/2006/relationships/image" Target="../media/image18.png"/><Relationship Id="rId4" Type="http://schemas.openxmlformats.org/officeDocument/2006/relationships/oleObject" Target="../embeddings/Microsoft_Excel_Chart2.xls"/></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22.emf"/><Relationship Id="rId4" Type="http://schemas.openxmlformats.org/officeDocument/2006/relationships/oleObject" Target="../embeddings/oleObject2.bin"/></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1.xml"/><Relationship Id="rId1" Type="http://schemas.openxmlformats.org/officeDocument/2006/relationships/vmlDrawing" Target="../drawings/vmlDrawing5.vml"/><Relationship Id="rId6" Type="http://schemas.openxmlformats.org/officeDocument/2006/relationships/image" Target="../media/image23.emf"/><Relationship Id="rId5" Type="http://schemas.openxmlformats.org/officeDocument/2006/relationships/oleObject" Target="file:///C:\Documents%20and%20Settings\NhfUser\My%20Documents\CV%20risk%20charts%202009.pdf" TargetMode="External"/><Relationship Id="rId4" Type="http://schemas.openxmlformats.org/officeDocument/2006/relationships/notesSlide" Target="../notesSlides/notesSlide12.xml"/></Relationships>
</file>

<file path=ppt/slides/_rels/slide28.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slideLayout" Target="../slideLayouts/slideLayout24.xml"/><Relationship Id="rId4" Type="http://schemas.openxmlformats.org/officeDocument/2006/relationships/image" Target="../media/image26.w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3.xml"/><Relationship Id="rId1" Type="http://schemas.openxmlformats.org/officeDocument/2006/relationships/vmlDrawing" Target="../drawings/vmlDrawing6.vml"/><Relationship Id="rId4" Type="http://schemas.openxmlformats.org/officeDocument/2006/relationships/image" Target="../media/image27.wmf"/></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0.xml"/><Relationship Id="rId1" Type="http://schemas.openxmlformats.org/officeDocument/2006/relationships/vmlDrawing" Target="../drawings/vmlDrawing7.vml"/><Relationship Id="rId5" Type="http://schemas.openxmlformats.org/officeDocument/2006/relationships/image" Target="../media/image28.emf"/><Relationship Id="rId4" Type="http://schemas.openxmlformats.org/officeDocument/2006/relationships/oleObject" Target="../embeddings/oleObject4.bin"/></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7.xml"/><Relationship Id="rId1" Type="http://schemas.openxmlformats.org/officeDocument/2006/relationships/slideLayout" Target="../slideLayouts/slideLayout24.xml"/><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4.xml"/><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3" name="Rectangle 293"/>
          <p:cNvSpPr>
            <a:spLocks noChangeArrowheads="1"/>
          </p:cNvSpPr>
          <p:nvPr/>
        </p:nvSpPr>
        <p:spPr bwMode="auto">
          <a:xfrm>
            <a:off x="3600452" y="1143000"/>
            <a:ext cx="6191846"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70" tIns="47886" rIns="95770" bIns="47886"/>
          <a:lstStyle>
            <a:lvl1pPr defTabSz="957263">
              <a:defRPr>
                <a:solidFill>
                  <a:schemeClr val="tx1"/>
                </a:solidFill>
                <a:latin typeface="Arial" pitchFamily="34" charset="0"/>
              </a:defRPr>
            </a:lvl1pPr>
            <a:lvl2pPr marL="777875" indent="-298450" defTabSz="957263">
              <a:defRPr>
                <a:solidFill>
                  <a:schemeClr val="tx1"/>
                </a:solidFill>
                <a:latin typeface="Arial" pitchFamily="34" charset="0"/>
              </a:defRPr>
            </a:lvl2pPr>
            <a:lvl3pPr marL="1196975" indent="-239713" defTabSz="957263">
              <a:defRPr>
                <a:solidFill>
                  <a:schemeClr val="tx1"/>
                </a:solidFill>
                <a:latin typeface="Arial" pitchFamily="34" charset="0"/>
              </a:defRPr>
            </a:lvl3pPr>
            <a:lvl4pPr marL="1676400" indent="-239713" defTabSz="957263">
              <a:defRPr>
                <a:solidFill>
                  <a:schemeClr val="tx1"/>
                </a:solidFill>
                <a:latin typeface="Arial" pitchFamily="34" charset="0"/>
              </a:defRPr>
            </a:lvl4pPr>
            <a:lvl5pPr marL="2154238" indent="-238125" defTabSz="957263">
              <a:defRPr>
                <a:solidFill>
                  <a:schemeClr val="tx1"/>
                </a:solidFill>
                <a:latin typeface="Arial" pitchFamily="34" charset="0"/>
              </a:defRPr>
            </a:lvl5pPr>
            <a:lvl6pPr marL="2611438" indent="-238125" defTabSz="957263" fontAlgn="base">
              <a:spcBef>
                <a:spcPct val="0"/>
              </a:spcBef>
              <a:spcAft>
                <a:spcPct val="0"/>
              </a:spcAft>
              <a:defRPr>
                <a:solidFill>
                  <a:schemeClr val="tx1"/>
                </a:solidFill>
                <a:latin typeface="Arial" pitchFamily="34" charset="0"/>
              </a:defRPr>
            </a:lvl6pPr>
            <a:lvl7pPr marL="3068638" indent="-238125" defTabSz="957263" fontAlgn="base">
              <a:spcBef>
                <a:spcPct val="0"/>
              </a:spcBef>
              <a:spcAft>
                <a:spcPct val="0"/>
              </a:spcAft>
              <a:defRPr>
                <a:solidFill>
                  <a:schemeClr val="tx1"/>
                </a:solidFill>
                <a:latin typeface="Arial" pitchFamily="34" charset="0"/>
              </a:defRPr>
            </a:lvl7pPr>
            <a:lvl8pPr marL="3525838" indent="-238125" defTabSz="957263" fontAlgn="base">
              <a:spcBef>
                <a:spcPct val="0"/>
              </a:spcBef>
              <a:spcAft>
                <a:spcPct val="0"/>
              </a:spcAft>
              <a:defRPr>
                <a:solidFill>
                  <a:schemeClr val="tx1"/>
                </a:solidFill>
                <a:latin typeface="Arial" pitchFamily="34" charset="0"/>
              </a:defRPr>
            </a:lvl8pPr>
            <a:lvl9pPr marL="3983038" indent="-238125" defTabSz="957263" fontAlgn="base">
              <a:spcBef>
                <a:spcPct val="0"/>
              </a:spcBef>
              <a:spcAft>
                <a:spcPct val="0"/>
              </a:spcAft>
              <a:defRPr>
                <a:solidFill>
                  <a:schemeClr val="tx1"/>
                </a:solidFill>
                <a:latin typeface="Arial" pitchFamily="34" charset="0"/>
              </a:defRPr>
            </a:lvl9pPr>
          </a:lstStyle>
          <a:p>
            <a:pPr eaLnBrk="1" hangingPunct="1">
              <a:spcBef>
                <a:spcPct val="20000"/>
              </a:spcBef>
            </a:pPr>
            <a:r>
              <a:rPr lang="en-NZ" altLang="en-US" sz="3400">
                <a:solidFill>
                  <a:srgbClr val="000000"/>
                </a:solidFill>
              </a:rPr>
              <a:t>Prof Norman Sharpe</a:t>
            </a:r>
            <a:endParaRPr lang="en-US" altLang="en-US" sz="3400">
              <a:solidFill>
                <a:srgbClr val="000000"/>
              </a:solidFill>
            </a:endParaRPr>
          </a:p>
          <a:p>
            <a:pPr eaLnBrk="1" hangingPunct="1">
              <a:spcBef>
                <a:spcPct val="20000"/>
              </a:spcBef>
            </a:pPr>
            <a:r>
              <a:rPr lang="en-NZ" altLang="en-US" sz="1900">
                <a:solidFill>
                  <a:srgbClr val="000000"/>
                </a:solidFill>
              </a:rPr>
              <a:t>Medical Director</a:t>
            </a:r>
          </a:p>
          <a:p>
            <a:pPr eaLnBrk="1" hangingPunct="1">
              <a:spcBef>
                <a:spcPct val="20000"/>
              </a:spcBef>
            </a:pPr>
            <a:r>
              <a:rPr lang="en-NZ" altLang="en-US" sz="1900">
                <a:solidFill>
                  <a:srgbClr val="000000"/>
                </a:solidFill>
              </a:rPr>
              <a:t>New Zealand Heart Foundation</a:t>
            </a:r>
          </a:p>
          <a:p>
            <a:pPr eaLnBrk="1" hangingPunct="1">
              <a:lnSpc>
                <a:spcPct val="80000"/>
              </a:lnSpc>
              <a:spcBef>
                <a:spcPct val="20000"/>
              </a:spcBef>
            </a:pPr>
            <a:r>
              <a:rPr lang="en-US" altLang="en-US" sz="1900" b="1">
                <a:solidFill>
                  <a:srgbClr val="000000"/>
                </a:solidFill>
              </a:rPr>
              <a:t/>
            </a:r>
            <a:br>
              <a:rPr lang="en-US" altLang="en-US" sz="1900" b="1">
                <a:solidFill>
                  <a:srgbClr val="000000"/>
                </a:solidFill>
              </a:rPr>
            </a:br>
            <a:endParaRPr lang="en-US" altLang="en-US" sz="1900" b="1">
              <a:solidFill>
                <a:srgbClr val="000000"/>
              </a:solidFill>
            </a:endParaRPr>
          </a:p>
        </p:txBody>
      </p:sp>
      <p:pic>
        <p:nvPicPr>
          <p:cNvPr id="7192" name="Picture 24"/>
          <p:cNvPicPr>
            <a:picLocks noChangeAspect="1" noChangeArrowheads="1"/>
          </p:cNvPicPr>
          <p:nvPr/>
        </p:nvPicPr>
        <p:blipFill>
          <a:blip r:embed="rId2">
            <a:extLst>
              <a:ext uri="{28A0092B-C50C-407E-A947-70E740481C1C}">
                <a14:useLocalDpi xmlns:a14="http://schemas.microsoft.com/office/drawing/2010/main" val="0"/>
              </a:ext>
            </a:extLst>
          </a:blip>
          <a:srcRect r="648"/>
          <a:stretch>
            <a:fillRect/>
          </a:stretch>
        </p:blipFill>
        <p:spPr bwMode="auto">
          <a:xfrm>
            <a:off x="600077" y="4648203"/>
            <a:ext cx="9027915" cy="296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93" name="Text Box 25"/>
          <p:cNvSpPr txBox="1">
            <a:spLocks noChangeArrowheads="1"/>
          </p:cNvSpPr>
          <p:nvPr/>
        </p:nvSpPr>
        <p:spPr bwMode="auto">
          <a:xfrm>
            <a:off x="550070" y="4335466"/>
            <a:ext cx="9074349" cy="3508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1700" b="1">
                <a:solidFill>
                  <a:srgbClr val="669900"/>
                </a:solidFill>
                <a:latin typeface="Century Gothic" pitchFamily="34" charset="0"/>
              </a:rPr>
              <a:t>Primary Care, the keystone for heart health improvement – Main Session</a:t>
            </a:r>
          </a:p>
        </p:txBody>
      </p:sp>
      <p:pic>
        <p:nvPicPr>
          <p:cNvPr id="7194" name="Picture 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4427" y="1143000"/>
            <a:ext cx="2077046"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1946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10287000"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71450" y="-100013"/>
            <a:ext cx="10115550" cy="1600201"/>
          </a:xfrm>
          <a:solidFill>
            <a:schemeClr val="bg1"/>
          </a:solidFill>
        </p:spPr>
        <p:txBody>
          <a:bodyPr/>
          <a:lstStyle/>
          <a:p>
            <a:pPr eaLnBrk="1" hangingPunct="1">
              <a:lnSpc>
                <a:spcPct val="70000"/>
              </a:lnSpc>
            </a:pPr>
            <a:r>
              <a:rPr lang="en-GB" altLang="en-US" sz="3200" b="1" smtClean="0">
                <a:latin typeface="Comic Sans MS" pitchFamily="66" charset="0"/>
                <a:cs typeface="Times New Roman" pitchFamily="18" charset="0"/>
              </a:rPr>
              <a:t>Explaining the fall in coronary heart disease deaths in England &amp; Wales 1981-2000</a:t>
            </a:r>
            <a:r>
              <a:rPr lang="en-GB" altLang="en-US" smtClean="0"/>
              <a:t> </a:t>
            </a:r>
          </a:p>
        </p:txBody>
      </p:sp>
      <p:graphicFrame>
        <p:nvGraphicFramePr>
          <p:cNvPr id="14339" name="Object 3"/>
          <p:cNvGraphicFramePr>
            <a:graphicFrameLocks noGrp="1" noChangeAspect="1"/>
          </p:cNvGraphicFramePr>
          <p:nvPr>
            <p:ph idx="1"/>
          </p:nvPr>
        </p:nvGraphicFramePr>
        <p:xfrm>
          <a:off x="0" y="990600"/>
          <a:ext cx="5726113" cy="5334000"/>
        </p:xfrm>
        <a:graphic>
          <a:graphicData uri="http://schemas.openxmlformats.org/presentationml/2006/ole">
            <mc:AlternateContent xmlns:mc="http://schemas.openxmlformats.org/markup-compatibility/2006">
              <mc:Choice xmlns:v="urn:schemas-microsoft-com:vml" Requires="v">
                <p:oleObj spid="_x0000_s14348" name="Chart" r:id="rId4" imgW="3943502" imgH="5219700" progId="MSGraph.Chart.8">
                  <p:embed/>
                </p:oleObj>
              </mc:Choice>
              <mc:Fallback>
                <p:oleObj name="Chart" r:id="rId4" imgW="3943502" imgH="5219700" progId="MSGraph.Chart.8">
                  <p:embed/>
                  <p:pic>
                    <p:nvPicPr>
                      <p:cNvPr id="0" name="Object 3"/>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990600"/>
                        <a:ext cx="5726113" cy="5334000"/>
                      </a:xfrm>
                      <a:prstGeom prst="rect">
                        <a:avLst/>
                      </a:prstGeom>
                      <a:noFill/>
                      <a:ln>
                        <a:noFill/>
                      </a:ln>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12700">
                            <a:solidFill>
                              <a:srgbClr val="FFFFFF"/>
                            </a:solidFill>
                            <a:miter lim="800000"/>
                            <a:headEnd/>
                            <a:tailEnd/>
                          </a14:hiddenLine>
                        </a:ext>
                      </a:extLst>
                    </p:spPr>
                  </p:pic>
                </p:oleObj>
              </mc:Fallback>
            </mc:AlternateContent>
          </a:graphicData>
        </a:graphic>
      </p:graphicFrame>
      <p:sp>
        <p:nvSpPr>
          <p:cNvPr id="36868" name="Text Box 4"/>
          <p:cNvSpPr txBox="1">
            <a:spLocks noChangeArrowheads="1"/>
          </p:cNvSpPr>
          <p:nvPr/>
        </p:nvSpPr>
        <p:spPr bwMode="auto">
          <a:xfrm>
            <a:off x="5575300" y="1125538"/>
            <a:ext cx="4800600" cy="5340350"/>
          </a:xfrm>
          <a:prstGeom prst="rect">
            <a:avLst/>
          </a:prstGeom>
          <a:noFill/>
          <a:ln w="12700">
            <a:noFill/>
            <a:miter lim="800000"/>
            <a:headEnd type="none" w="sm" len="sm"/>
            <a:tailEnd type="none" w="sm" len="sm"/>
          </a:ln>
          <a:effectLst/>
        </p:spPr>
        <p:txBody>
          <a:bodyPr>
            <a:spAutoFit/>
          </a:bodyPr>
          <a:lstStyle>
            <a:lvl1pPr>
              <a:defRPr sz="2400">
                <a:solidFill>
                  <a:schemeClr val="tx1"/>
                </a:solidFill>
                <a:latin typeface="Times New Roman" pitchFamily="18" charset="0"/>
              </a:defRPr>
            </a:lvl1pPr>
            <a:lvl2pPr>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altLang="en-US" b="1" i="1">
                <a:solidFill>
                  <a:srgbClr val="92D050"/>
                </a:solidFill>
                <a:latin typeface="Comic Sans MS" pitchFamily="66" charset="0"/>
                <a:cs typeface="Times New Roman" pitchFamily="18" charset="0"/>
              </a:rPr>
              <a:t>Risk Factors worse +13%</a:t>
            </a:r>
          </a:p>
          <a:p>
            <a:pPr lvl="1"/>
            <a:r>
              <a:rPr lang="en-GB" altLang="en-US" sz="1600" b="1">
                <a:solidFill>
                  <a:srgbClr val="92D050"/>
                </a:solidFill>
                <a:latin typeface="Comic Sans MS" pitchFamily="66" charset="0"/>
                <a:cs typeface="Times New Roman" pitchFamily="18" charset="0"/>
              </a:rPr>
              <a:t> Obesity (increase)      +3.5%</a:t>
            </a:r>
            <a:endParaRPr lang="en-GB" altLang="en-US" sz="1600" b="1">
              <a:solidFill>
                <a:srgbClr val="92D050"/>
              </a:solidFill>
              <a:latin typeface="Century Gothic" pitchFamily="34" charset="0"/>
              <a:cs typeface="Times New Roman" pitchFamily="18" charset="0"/>
            </a:endParaRPr>
          </a:p>
          <a:p>
            <a:pPr lvl="1"/>
            <a:r>
              <a:rPr lang="en-GB" altLang="en-US" sz="1600" b="1">
                <a:solidFill>
                  <a:srgbClr val="92D050"/>
                </a:solidFill>
                <a:latin typeface="Comic Sans MS" pitchFamily="66" charset="0"/>
                <a:cs typeface="Times New Roman" pitchFamily="18" charset="0"/>
              </a:rPr>
              <a:t> Diabetes (increase)     +4.8%</a:t>
            </a:r>
            <a:endParaRPr lang="en-GB" altLang="en-US" sz="1600" b="1">
              <a:solidFill>
                <a:srgbClr val="92D050"/>
              </a:solidFill>
              <a:latin typeface="Century Gothic" pitchFamily="34" charset="0"/>
              <a:cs typeface="Times New Roman" pitchFamily="18" charset="0"/>
            </a:endParaRPr>
          </a:p>
          <a:p>
            <a:pPr lvl="1"/>
            <a:r>
              <a:rPr lang="en-GB" altLang="en-US" sz="1600" b="1">
                <a:solidFill>
                  <a:srgbClr val="92D050"/>
                </a:solidFill>
                <a:latin typeface="Comic Sans MS" pitchFamily="66" charset="0"/>
                <a:cs typeface="Times New Roman" pitchFamily="18" charset="0"/>
              </a:rPr>
              <a:t> Physical activity (less)  +4.4%</a:t>
            </a:r>
          </a:p>
          <a:p>
            <a:pPr>
              <a:spcBef>
                <a:spcPct val="50000"/>
              </a:spcBef>
            </a:pPr>
            <a:r>
              <a:rPr lang="en-GB" altLang="en-US" b="1" i="1">
                <a:solidFill>
                  <a:srgbClr val="00B050"/>
                </a:solidFill>
                <a:latin typeface="Comic Sans MS" pitchFamily="66" charset="0"/>
                <a:cs typeface="Times New Roman" pitchFamily="18" charset="0"/>
              </a:rPr>
              <a:t>Risk Factors better -71%</a:t>
            </a:r>
            <a:endParaRPr lang="en-GB" altLang="en-US" b="1" i="1">
              <a:solidFill>
                <a:srgbClr val="00B050"/>
              </a:solidFill>
              <a:latin typeface="Century Gothic" pitchFamily="34" charset="0"/>
              <a:cs typeface="Times New Roman" pitchFamily="18" charset="0"/>
            </a:endParaRPr>
          </a:p>
          <a:p>
            <a:pPr lvl="1"/>
            <a:r>
              <a:rPr lang="en-GB" altLang="en-US" sz="1600" b="1">
                <a:solidFill>
                  <a:srgbClr val="00B050"/>
                </a:solidFill>
                <a:latin typeface="Comic Sans MS" pitchFamily="66" charset="0"/>
                <a:cs typeface="Times New Roman" pitchFamily="18" charset="0"/>
              </a:rPr>
              <a:t>Smoking	      -41%</a:t>
            </a:r>
          </a:p>
          <a:p>
            <a:pPr lvl="1"/>
            <a:r>
              <a:rPr lang="en-GB" altLang="en-US" sz="1600" b="1">
                <a:solidFill>
                  <a:srgbClr val="00B050"/>
                </a:solidFill>
                <a:latin typeface="Comic Sans MS" pitchFamily="66" charset="0"/>
                <a:cs typeface="Times New Roman" pitchFamily="18" charset="0"/>
              </a:rPr>
              <a:t>Cholesterol 	       -9%</a:t>
            </a:r>
          </a:p>
          <a:p>
            <a:pPr lvl="1"/>
            <a:r>
              <a:rPr lang="en-GB" altLang="en-US" sz="1600" b="1">
                <a:solidFill>
                  <a:srgbClr val="00B050"/>
                </a:solidFill>
                <a:latin typeface="Comic Sans MS" pitchFamily="66" charset="0"/>
                <a:cs typeface="Times New Roman" pitchFamily="18" charset="0"/>
              </a:rPr>
              <a:t>Population BP fall   -9%</a:t>
            </a:r>
          </a:p>
          <a:p>
            <a:pPr lvl="1"/>
            <a:r>
              <a:rPr lang="en-GB" altLang="en-US" sz="1600" b="1">
                <a:solidFill>
                  <a:srgbClr val="00B050"/>
                </a:solidFill>
                <a:latin typeface="Comic Sans MS" pitchFamily="66" charset="0"/>
                <a:cs typeface="Times New Roman" pitchFamily="18" charset="0"/>
              </a:rPr>
              <a:t>Deprivation          -3%</a:t>
            </a:r>
          </a:p>
          <a:p>
            <a:pPr lvl="1"/>
            <a:r>
              <a:rPr lang="en-GB" altLang="en-US" b="1">
                <a:solidFill>
                  <a:srgbClr val="00B050"/>
                </a:solidFill>
                <a:latin typeface="Comic Sans MS" pitchFamily="66" charset="0"/>
                <a:cs typeface="Times New Roman" pitchFamily="18" charset="0"/>
              </a:rPr>
              <a:t>Other factors    -8%</a:t>
            </a:r>
          </a:p>
          <a:p>
            <a:pPr>
              <a:spcBef>
                <a:spcPct val="50000"/>
              </a:spcBef>
            </a:pPr>
            <a:r>
              <a:rPr lang="en-GB" altLang="en-US" sz="900" b="1">
                <a:solidFill>
                  <a:srgbClr val="FF66FF"/>
                </a:solidFill>
                <a:effectLst>
                  <a:outerShdw blurRad="38100" dist="38100" dir="2700000" algn="tl">
                    <a:srgbClr val="C0C0C0"/>
                  </a:outerShdw>
                </a:effectLst>
                <a:latin typeface="Comic Sans MS" pitchFamily="66" charset="0"/>
                <a:cs typeface="Times New Roman" pitchFamily="18" charset="0"/>
              </a:rPr>
              <a:t> </a:t>
            </a:r>
            <a:r>
              <a:rPr lang="en-GB" altLang="en-US" sz="1400" b="1">
                <a:solidFill>
                  <a:srgbClr val="FF66FF"/>
                </a:solidFill>
                <a:effectLst>
                  <a:outerShdw blurRad="38100" dist="38100" dir="2700000" algn="tl">
                    <a:srgbClr val="C0C0C0"/>
                  </a:outerShdw>
                </a:effectLst>
                <a:latin typeface="Comic Sans MS" pitchFamily="66" charset="0"/>
                <a:cs typeface="Times New Roman" pitchFamily="18" charset="0"/>
              </a:rPr>
              <a:t> </a:t>
            </a:r>
            <a:r>
              <a:rPr lang="en-GB" altLang="en-US" b="1" i="1">
                <a:solidFill>
                  <a:srgbClr val="FF66FF"/>
                </a:solidFill>
                <a:latin typeface="Comic Sans MS" pitchFamily="66" charset="0"/>
                <a:cs typeface="Times New Roman" pitchFamily="18" charset="0"/>
              </a:rPr>
              <a:t>Treatments       -42%</a:t>
            </a:r>
          </a:p>
          <a:p>
            <a:pPr lvl="1"/>
            <a:r>
              <a:rPr lang="en-GB" altLang="en-US" sz="1600" b="1">
                <a:solidFill>
                  <a:srgbClr val="FF66FF"/>
                </a:solidFill>
                <a:latin typeface="Comic Sans MS" pitchFamily="66" charset="0"/>
                <a:cs typeface="Times New Roman" pitchFamily="18" charset="0"/>
              </a:rPr>
              <a:t>AMI treatments </a:t>
            </a:r>
            <a:r>
              <a:rPr lang="en-GB" altLang="en-US" sz="1400" b="1">
                <a:solidFill>
                  <a:srgbClr val="FF66FF"/>
                </a:solidFill>
                <a:latin typeface="Comic Sans MS" pitchFamily="66" charset="0"/>
                <a:cs typeface="Times New Roman" pitchFamily="18" charset="0"/>
              </a:rPr>
              <a:t>   </a:t>
            </a:r>
            <a:r>
              <a:rPr lang="en-GB" altLang="en-US" sz="1600" b="1">
                <a:solidFill>
                  <a:srgbClr val="FF66FF"/>
                </a:solidFill>
                <a:latin typeface="Comic Sans MS" pitchFamily="66" charset="0"/>
                <a:cs typeface="Times New Roman" pitchFamily="18" charset="0"/>
              </a:rPr>
              <a:t>     -8%</a:t>
            </a:r>
          </a:p>
          <a:p>
            <a:pPr lvl="1"/>
            <a:r>
              <a:rPr lang="en-GB" altLang="en-US" sz="1600" b="1">
                <a:solidFill>
                  <a:srgbClr val="FF66FF"/>
                </a:solidFill>
                <a:latin typeface="Comic Sans MS" pitchFamily="66" charset="0"/>
                <a:cs typeface="Times New Roman" pitchFamily="18" charset="0"/>
              </a:rPr>
              <a:t>Secondary prevention  -11%</a:t>
            </a:r>
          </a:p>
          <a:p>
            <a:pPr lvl="1"/>
            <a:r>
              <a:rPr lang="en-GB" altLang="en-US" sz="1600" b="1">
                <a:solidFill>
                  <a:srgbClr val="FF66FF"/>
                </a:solidFill>
                <a:latin typeface="Comic Sans MS" pitchFamily="66" charset="0"/>
                <a:cs typeface="Times New Roman" pitchFamily="18" charset="0"/>
              </a:rPr>
              <a:t>Heart failure	        	-12%</a:t>
            </a:r>
          </a:p>
          <a:p>
            <a:pPr lvl="1"/>
            <a:r>
              <a:rPr lang="en-GB" altLang="en-US" sz="1600" b="1">
                <a:solidFill>
                  <a:srgbClr val="FF66FF"/>
                </a:solidFill>
                <a:latin typeface="Comic Sans MS" pitchFamily="66" charset="0"/>
                <a:cs typeface="Times New Roman" pitchFamily="18" charset="0"/>
              </a:rPr>
              <a:t>Angina:CABG &amp; PTCA  	 -4%</a:t>
            </a:r>
          </a:p>
          <a:p>
            <a:pPr lvl="1"/>
            <a:r>
              <a:rPr lang="en-GB" altLang="en-US" sz="1600" b="1">
                <a:solidFill>
                  <a:srgbClr val="FF66FF"/>
                </a:solidFill>
                <a:latin typeface="Comic Sans MS" pitchFamily="66" charset="0"/>
                <a:cs typeface="Times New Roman" pitchFamily="18" charset="0"/>
              </a:rPr>
              <a:t>Angina: Aspirin </a:t>
            </a:r>
            <a:r>
              <a:rPr lang="en-GB" altLang="en-US" sz="1400" b="1">
                <a:solidFill>
                  <a:srgbClr val="FF66FF"/>
                </a:solidFill>
                <a:latin typeface="Comic Sans MS" pitchFamily="66" charset="0"/>
                <a:cs typeface="Times New Roman" pitchFamily="18" charset="0"/>
              </a:rPr>
              <a:t>etc</a:t>
            </a:r>
            <a:r>
              <a:rPr lang="en-GB" altLang="en-US" sz="1600" b="1">
                <a:solidFill>
                  <a:srgbClr val="FF66FF"/>
                </a:solidFill>
                <a:latin typeface="Comic Sans MS" pitchFamily="66" charset="0"/>
                <a:cs typeface="Times New Roman" pitchFamily="18" charset="0"/>
              </a:rPr>
              <a:t>      -5%</a:t>
            </a:r>
          </a:p>
          <a:p>
            <a:pPr lvl="1"/>
            <a:r>
              <a:rPr lang="en-GB" altLang="en-US" sz="1600" b="1">
                <a:solidFill>
                  <a:srgbClr val="FF66FF"/>
                </a:solidFill>
                <a:latin typeface="Comic Sans MS" pitchFamily="66" charset="0"/>
                <a:cs typeface="Times New Roman" pitchFamily="18" charset="0"/>
              </a:rPr>
              <a:t>Hypertension therapies -3% </a:t>
            </a:r>
          </a:p>
          <a:p>
            <a:pPr lvl="1"/>
            <a:endParaRPr lang="en-GB" altLang="en-US" sz="1600" b="1">
              <a:solidFill>
                <a:srgbClr val="FF66FF"/>
              </a:solidFill>
              <a:latin typeface="Comic Sans MS" pitchFamily="66" charset="0"/>
              <a:cs typeface="Times New Roman" pitchFamily="18" charset="0"/>
            </a:endParaRPr>
          </a:p>
        </p:txBody>
      </p:sp>
      <p:sp>
        <p:nvSpPr>
          <p:cNvPr id="14341" name="Rectangle 5"/>
          <p:cNvSpPr>
            <a:spLocks noChangeArrowheads="1"/>
          </p:cNvSpPr>
          <p:nvPr/>
        </p:nvSpPr>
        <p:spPr bwMode="auto">
          <a:xfrm>
            <a:off x="4679950" y="6096000"/>
            <a:ext cx="11842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ltLang="en-US" sz="3200">
                <a:solidFill>
                  <a:srgbClr val="000000"/>
                </a:solidFill>
                <a:latin typeface="Comic Sans MS" pitchFamily="66" charset="0"/>
                <a:cs typeface="Arial" pitchFamily="34" charset="0"/>
              </a:rPr>
              <a:t>2000</a:t>
            </a:r>
          </a:p>
        </p:txBody>
      </p:sp>
      <p:sp>
        <p:nvSpPr>
          <p:cNvPr id="14342" name="Rectangle 6"/>
          <p:cNvSpPr>
            <a:spLocks noChangeArrowheads="1"/>
          </p:cNvSpPr>
          <p:nvPr/>
        </p:nvSpPr>
        <p:spPr bwMode="auto">
          <a:xfrm>
            <a:off x="600075" y="6096000"/>
            <a:ext cx="10541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ltLang="en-US" sz="3200">
                <a:solidFill>
                  <a:srgbClr val="000000"/>
                </a:solidFill>
                <a:latin typeface="Comic Sans MS" pitchFamily="66" charset="0"/>
                <a:cs typeface="Arial" pitchFamily="34" charset="0"/>
              </a:rPr>
              <a:t>1981</a:t>
            </a:r>
          </a:p>
        </p:txBody>
      </p:sp>
      <p:sp>
        <p:nvSpPr>
          <p:cNvPr id="14343" name="Text Box 7"/>
          <p:cNvSpPr txBox="1">
            <a:spLocks noChangeArrowheads="1"/>
          </p:cNvSpPr>
          <p:nvPr/>
        </p:nvSpPr>
        <p:spPr bwMode="auto">
          <a:xfrm>
            <a:off x="3429000" y="1447800"/>
            <a:ext cx="4800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GB" altLang="en-US" sz="1600" b="1">
              <a:solidFill>
                <a:srgbClr val="FF66FF"/>
              </a:solidFill>
              <a:latin typeface="Comic Sans MS" pitchFamily="66" charset="0"/>
              <a:cs typeface="Times New Roman" pitchFamily="18" charset="0"/>
            </a:endParaRPr>
          </a:p>
        </p:txBody>
      </p:sp>
      <p:sp>
        <p:nvSpPr>
          <p:cNvPr id="36872" name="Text Box 8"/>
          <p:cNvSpPr txBox="1">
            <a:spLocks noChangeArrowheads="1"/>
          </p:cNvSpPr>
          <p:nvPr/>
        </p:nvSpPr>
        <p:spPr bwMode="auto">
          <a:xfrm>
            <a:off x="6367463" y="6396038"/>
            <a:ext cx="3371850" cy="461962"/>
          </a:xfrm>
          <a:prstGeom prst="rect">
            <a:avLst/>
          </a:prstGeom>
          <a:noFill/>
          <a:ln w="12700">
            <a:noFill/>
            <a:miter lim="800000"/>
            <a:headEnd type="none" w="sm" len="sm"/>
            <a:tailEnd type="none" w="sm" len="sm"/>
          </a:ln>
          <a:effectLst/>
        </p:spPr>
        <p:txBody>
          <a:bodyPr>
            <a:spAutoFit/>
          </a:bodyPr>
          <a:lstStyle/>
          <a:p>
            <a:pPr>
              <a:lnSpc>
                <a:spcPct val="80000"/>
              </a:lnSpc>
              <a:spcBef>
                <a:spcPct val="50000"/>
              </a:spcBef>
              <a:defRPr/>
            </a:pPr>
            <a:r>
              <a:rPr lang="en-GB" sz="1600" b="1" dirty="0">
                <a:solidFill>
                  <a:srgbClr val="000000"/>
                </a:solidFill>
                <a:cs typeface="Times New Roman" pitchFamily="18" charset="0"/>
              </a:rPr>
              <a:t>  </a:t>
            </a:r>
            <a:r>
              <a:rPr lang="en-GB" sz="1400" b="1" dirty="0" err="1">
                <a:solidFill>
                  <a:srgbClr val="000000"/>
                </a:solidFill>
                <a:effectLst>
                  <a:outerShdw blurRad="38100" dist="38100" dir="2700000" algn="tl">
                    <a:srgbClr val="C0C0C0"/>
                  </a:outerShdw>
                </a:effectLst>
                <a:latin typeface="Comic Sans MS" pitchFamily="66" charset="0"/>
                <a:cs typeface="Times New Roman" pitchFamily="18" charset="0"/>
              </a:rPr>
              <a:t>Unal</a:t>
            </a:r>
            <a:r>
              <a:rPr lang="en-GB" sz="1400" b="1" dirty="0">
                <a:solidFill>
                  <a:srgbClr val="000000"/>
                </a:solidFill>
                <a:effectLst>
                  <a:outerShdw blurRad="38100" dist="38100" dir="2700000" algn="tl">
                    <a:srgbClr val="C0C0C0"/>
                  </a:outerShdw>
                </a:effectLst>
                <a:latin typeface="Comic Sans MS" pitchFamily="66" charset="0"/>
                <a:cs typeface="Times New Roman" pitchFamily="18" charset="0"/>
              </a:rPr>
              <a:t>, </a:t>
            </a:r>
            <a:r>
              <a:rPr lang="en-GB" sz="1400" b="1" dirty="0" err="1">
                <a:solidFill>
                  <a:srgbClr val="000000"/>
                </a:solidFill>
                <a:effectLst>
                  <a:outerShdw blurRad="38100" dist="38100" dir="2700000" algn="tl">
                    <a:srgbClr val="C0C0C0"/>
                  </a:outerShdw>
                </a:effectLst>
                <a:latin typeface="Comic Sans MS" pitchFamily="66" charset="0"/>
                <a:cs typeface="Times New Roman" pitchFamily="18" charset="0"/>
              </a:rPr>
              <a:t>Critchley</a:t>
            </a:r>
            <a:r>
              <a:rPr lang="en-GB" sz="1400" b="1" dirty="0">
                <a:solidFill>
                  <a:srgbClr val="000000"/>
                </a:solidFill>
                <a:effectLst>
                  <a:outerShdw blurRad="38100" dist="38100" dir="2700000" algn="tl">
                    <a:srgbClr val="C0C0C0"/>
                  </a:outerShdw>
                </a:effectLst>
                <a:latin typeface="Comic Sans MS" pitchFamily="66" charset="0"/>
                <a:cs typeface="Times New Roman" pitchFamily="18" charset="0"/>
              </a:rPr>
              <a:t> &amp; </a:t>
            </a:r>
            <a:r>
              <a:rPr lang="en-GB" sz="1400" b="1" dirty="0" err="1">
                <a:solidFill>
                  <a:srgbClr val="000000"/>
                </a:solidFill>
                <a:effectLst>
                  <a:outerShdw blurRad="38100" dist="38100" dir="2700000" algn="tl">
                    <a:srgbClr val="C0C0C0"/>
                  </a:outerShdw>
                </a:effectLst>
                <a:latin typeface="Comic Sans MS" pitchFamily="66" charset="0"/>
                <a:cs typeface="Times New Roman" pitchFamily="18" charset="0"/>
              </a:rPr>
              <a:t>Capewell</a:t>
            </a:r>
            <a:r>
              <a:rPr lang="en-GB" sz="1400" b="1" dirty="0">
                <a:solidFill>
                  <a:srgbClr val="000000"/>
                </a:solidFill>
                <a:effectLst>
                  <a:outerShdw blurRad="38100" dist="38100" dir="2700000" algn="tl">
                    <a:srgbClr val="C0C0C0"/>
                  </a:outerShdw>
                </a:effectLst>
                <a:latin typeface="Comic Sans MS" pitchFamily="66" charset="0"/>
                <a:cs typeface="Times New Roman" pitchFamily="18" charset="0"/>
              </a:rPr>
              <a:t>   Circulation 2004  </a:t>
            </a:r>
            <a:r>
              <a:rPr lang="en-GB" sz="1400" b="1" u="sng" dirty="0">
                <a:solidFill>
                  <a:srgbClr val="000000"/>
                </a:solidFill>
                <a:effectLst>
                  <a:outerShdw blurRad="38100" dist="38100" dir="2700000" algn="tl">
                    <a:srgbClr val="C0C0C0"/>
                  </a:outerShdw>
                </a:effectLst>
                <a:latin typeface="Comic Sans MS" pitchFamily="66" charset="0"/>
                <a:cs typeface="Times New Roman" pitchFamily="18" charset="0"/>
              </a:rPr>
              <a:t>109(9)</a:t>
            </a:r>
            <a:r>
              <a:rPr lang="en-GB" sz="1400" b="1" dirty="0">
                <a:solidFill>
                  <a:srgbClr val="000000"/>
                </a:solidFill>
                <a:effectLst>
                  <a:outerShdw blurRad="38100" dist="38100" dir="2700000" algn="tl">
                    <a:srgbClr val="C0C0C0"/>
                  </a:outerShdw>
                </a:effectLst>
                <a:latin typeface="Comic Sans MS" pitchFamily="66" charset="0"/>
                <a:cs typeface="Times New Roman" pitchFamily="18" charset="0"/>
              </a:rPr>
              <a:t>  1101</a:t>
            </a:r>
            <a:r>
              <a:rPr lang="en-GB" sz="1400" b="1" dirty="0">
                <a:solidFill>
                  <a:srgbClr val="66FF33"/>
                </a:solidFill>
                <a:latin typeface="Comic Sans MS" pitchFamily="66" charset="0"/>
                <a:cs typeface="Times New Roman" pitchFamily="18" charset="0"/>
              </a:rPr>
              <a:t> </a:t>
            </a:r>
          </a:p>
        </p:txBody>
      </p:sp>
      <p:sp>
        <p:nvSpPr>
          <p:cNvPr id="14345" name="Text Box 10"/>
          <p:cNvSpPr txBox="1">
            <a:spLocks noChangeArrowheads="1"/>
          </p:cNvSpPr>
          <p:nvPr/>
        </p:nvSpPr>
        <p:spPr bwMode="auto">
          <a:xfrm>
            <a:off x="1255713" y="5300663"/>
            <a:ext cx="38877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NZ" altLang="en-US" b="1">
                <a:solidFill>
                  <a:srgbClr val="000000"/>
                </a:solidFill>
                <a:cs typeface="Arial" pitchFamily="34" charset="0"/>
              </a:rPr>
              <a:t>IMPACT-CHD MODEL</a:t>
            </a:r>
            <a:endParaRPr lang="en-US" altLang="en-US" b="1">
              <a:solidFill>
                <a:srgbClr val="000000"/>
              </a:solidFill>
              <a:cs typeface="Arial" pitchFamily="34"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0" y="-171450"/>
            <a:ext cx="10287000" cy="1143000"/>
          </a:xfrm>
        </p:spPr>
        <p:txBody>
          <a:bodyPr/>
          <a:lstStyle/>
          <a:p>
            <a:r>
              <a:rPr lang="en-NZ" altLang="en-US" smtClean="0"/>
              <a:t>Trends in adult obesity prevalence</a:t>
            </a:r>
            <a:endParaRPr lang="en-US" altLang="en-US" smtClean="0"/>
          </a:p>
        </p:txBody>
      </p:sp>
      <p:sp>
        <p:nvSpPr>
          <p:cNvPr id="1536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2323143-F444-4006-AAEC-7384F89220A3}" type="slidenum">
              <a:rPr lang="en-AU" altLang="en-US" sz="1400">
                <a:latin typeface="Arial" pitchFamily="34" charset="0"/>
              </a:rPr>
              <a:pPr eaLnBrk="1" hangingPunct="1"/>
              <a:t>12</a:t>
            </a:fld>
            <a:endParaRPr lang="en-AU" altLang="en-US" sz="1400">
              <a:latin typeface="Arial" pitchFamily="34" charset="0"/>
            </a:endParaRPr>
          </a:p>
        </p:txBody>
      </p:sp>
      <p:pic>
        <p:nvPicPr>
          <p:cNvPr id="1536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 y="1222375"/>
            <a:ext cx="10529888" cy="5635625"/>
          </a:xfrm>
          <a:prstGeom prst="rect">
            <a:avLst/>
          </a:prstGeom>
          <a:noFill/>
          <a:ln>
            <a:noFill/>
          </a:ln>
          <a:effectLst/>
          <a:extLst>
            <a:ext uri="{909E8E84-426E-40DD-AFC4-6F175D3DCCD1}">
              <a14:hiddenFill xmlns:a14="http://schemas.microsoft.com/office/drawing/2010/main">
                <a:solidFill>
                  <a:srgbClr val="00FF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5" name="Rectangle 6"/>
          <p:cNvSpPr>
            <a:spLocks noChangeArrowheads="1"/>
          </p:cNvSpPr>
          <p:nvPr/>
        </p:nvSpPr>
        <p:spPr bwMode="auto">
          <a:xfrm>
            <a:off x="431800" y="765175"/>
            <a:ext cx="8743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defRPr/>
            </a:pPr>
            <a:r>
              <a:rPr lang="en-NZ" b="1" dirty="0">
                <a:latin typeface="+mj-lt"/>
              </a:rPr>
              <a:t>NZ Health Survey series, Ministry of Health</a:t>
            </a:r>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00" y="115888"/>
            <a:ext cx="10210800" cy="662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387" name="TextBox 1"/>
          <p:cNvSpPr txBox="1">
            <a:spLocks noChangeArrowheads="1"/>
          </p:cNvSpPr>
          <p:nvPr/>
        </p:nvSpPr>
        <p:spPr bwMode="auto">
          <a:xfrm>
            <a:off x="1830388" y="2781300"/>
            <a:ext cx="81613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NZ" altLang="en-US" sz="3200" b="1">
                <a:solidFill>
                  <a:srgbClr val="FF0000"/>
                </a:solidFill>
                <a:latin typeface="Arial" pitchFamily="34" charset="0"/>
                <a:cs typeface="Arial" pitchFamily="34" charset="0"/>
              </a:rPr>
              <a:t>Diabetes &amp; prediabetes increasing in NZ</a:t>
            </a:r>
          </a:p>
        </p:txBody>
      </p:sp>
      <p:sp>
        <p:nvSpPr>
          <p:cNvPr id="16388" name="TextBox 1"/>
          <p:cNvSpPr txBox="1">
            <a:spLocks noChangeArrowheads="1"/>
          </p:cNvSpPr>
          <p:nvPr/>
        </p:nvSpPr>
        <p:spPr bwMode="auto">
          <a:xfrm>
            <a:off x="25400" y="4868863"/>
            <a:ext cx="4181475" cy="390525"/>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NZ" alt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9538"/>
            <a:ext cx="10287000" cy="7283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6656388" y="44450"/>
            <a:ext cx="3541712" cy="831850"/>
          </a:xfrm>
          <a:prstGeom prst="rect">
            <a:avLst/>
          </a:prstGeom>
        </p:spPr>
        <p:txBody>
          <a:bodyPr wrap="none">
            <a:spAutoFit/>
          </a:bodyPr>
          <a:lstStyle/>
          <a:p>
            <a:pPr>
              <a:defRPr/>
            </a:pPr>
            <a:r>
              <a:rPr lang="en-NZ" sz="4800" dirty="0">
                <a:solidFill>
                  <a:srgbClr val="FFFFFF"/>
                </a:solidFill>
                <a:latin typeface="+mj-lt"/>
              </a:rPr>
              <a:t>The Present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514350" y="274638"/>
            <a:ext cx="9258300" cy="1022350"/>
          </a:xfrm>
        </p:spPr>
        <p:txBody>
          <a:bodyPr/>
          <a:lstStyle/>
          <a:p>
            <a:r>
              <a:rPr lang="en-NZ" altLang="en-US" sz="3600" smtClean="0"/>
              <a:t>Rates for Selected Causes 2009</a:t>
            </a:r>
            <a:br>
              <a:rPr lang="en-NZ" altLang="en-US" sz="3600" smtClean="0"/>
            </a:br>
            <a:r>
              <a:rPr lang="en-US" altLang="en-US" sz="2000" smtClean="0"/>
              <a:t>Age standardised death rates per 100,000 </a:t>
            </a:r>
            <a:r>
              <a:rPr lang="en-US" altLang="en-US" sz="3600" smtClean="0"/>
              <a:t/>
            </a:r>
            <a:br>
              <a:rPr lang="en-US" altLang="en-US" sz="3600" smtClean="0"/>
            </a:br>
            <a:endParaRPr lang="en-NZ" altLang="en-US" sz="3600" smtClean="0"/>
          </a:p>
        </p:txBody>
      </p:sp>
      <p:graphicFrame>
        <p:nvGraphicFramePr>
          <p:cNvPr id="18435" name="Content Placeholder 5"/>
          <p:cNvGraphicFramePr>
            <a:graphicFrameLocks noGrp="1"/>
          </p:cNvGraphicFramePr>
          <p:nvPr>
            <p:ph idx="1"/>
          </p:nvPr>
        </p:nvGraphicFramePr>
        <p:xfrm>
          <a:off x="463550" y="1268413"/>
          <a:ext cx="9359900" cy="4887912"/>
        </p:xfrm>
        <a:graphic>
          <a:graphicData uri="http://schemas.openxmlformats.org/presentationml/2006/ole">
            <mc:AlternateContent xmlns:mc="http://schemas.openxmlformats.org/markup-compatibility/2006">
              <mc:Choice xmlns:v="urn:schemas-microsoft-com:vml" Requires="v">
                <p:oleObj spid="_x0000_s18439" r:id="rId4" imgW="9358171" imgH="4889416" progId="Excel.Chart.8">
                  <p:embed/>
                </p:oleObj>
              </mc:Choice>
              <mc:Fallback>
                <p:oleObj r:id="rId4" imgW="9358171" imgH="4889416" progId="Excel.Chart.8">
                  <p:embed/>
                  <p:pic>
                    <p:nvPicPr>
                      <p:cNvPr id="0" name="Content Placeholder 5"/>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550" y="1268413"/>
                        <a:ext cx="9359900" cy="488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Rectangle 1"/>
          <p:cNvSpPr/>
          <p:nvPr/>
        </p:nvSpPr>
        <p:spPr>
          <a:xfrm>
            <a:off x="1758950" y="5805488"/>
            <a:ext cx="627063" cy="625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endParaRPr lang="en-NZ" altLang="en-US">
              <a:solidFill>
                <a:srgbClr val="FFFFFF"/>
              </a:solidFill>
              <a:latin typeface="Calibri"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NZ" altLang="en-US" smtClean="0"/>
              <a:t>Death Rates by Ethnicity</a:t>
            </a:r>
            <a:br>
              <a:rPr lang="en-NZ" altLang="en-US" smtClean="0"/>
            </a:br>
            <a:r>
              <a:rPr lang="en-NZ" altLang="en-US" sz="2000" smtClean="0"/>
              <a:t>Age Standardised Death Rates per 100,000 for Selected Causes</a:t>
            </a:r>
            <a:endParaRPr lang="en-US" altLang="en-US" smtClean="0"/>
          </a:p>
        </p:txBody>
      </p:sp>
      <p:graphicFrame>
        <p:nvGraphicFramePr>
          <p:cNvPr id="19459" name="Content Placeholder 3"/>
          <p:cNvGraphicFramePr>
            <a:graphicFrameLocks noGrp="1"/>
          </p:cNvGraphicFramePr>
          <p:nvPr>
            <p:ph idx="1"/>
          </p:nvPr>
        </p:nvGraphicFramePr>
        <p:xfrm>
          <a:off x="463550" y="1549400"/>
          <a:ext cx="9359900" cy="4627563"/>
        </p:xfrm>
        <a:graphic>
          <a:graphicData uri="http://schemas.openxmlformats.org/presentationml/2006/ole">
            <mc:AlternateContent xmlns:mc="http://schemas.openxmlformats.org/markup-compatibility/2006">
              <mc:Choice xmlns:v="urn:schemas-microsoft-com:vml" Requires="v">
                <p:oleObj spid="_x0000_s19462" r:id="rId4" imgW="9358171" imgH="4627265" progId="Excel.Chart.8">
                  <p:embed/>
                </p:oleObj>
              </mc:Choice>
              <mc:Fallback>
                <p:oleObj r:id="rId4" imgW="9358171" imgH="4627265" progId="Excel.Chart.8">
                  <p:embed/>
                  <p:pic>
                    <p:nvPicPr>
                      <p:cNvPr id="0" name="Content Placeholder 3"/>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550" y="1549400"/>
                        <a:ext cx="9359900" cy="462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988"/>
            <a:ext cx="10287000" cy="7632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3" name="Down Arrow 1"/>
          <p:cNvSpPr>
            <a:spLocks noChangeArrowheads="1"/>
          </p:cNvSpPr>
          <p:nvPr/>
        </p:nvSpPr>
        <p:spPr bwMode="auto">
          <a:xfrm>
            <a:off x="2782888" y="1412875"/>
            <a:ext cx="241300" cy="344488"/>
          </a:xfrm>
          <a:prstGeom prst="downArrow">
            <a:avLst>
              <a:gd name="adj1" fmla="val 50000"/>
              <a:gd name="adj2" fmla="val 50106"/>
            </a:avLst>
          </a:prstGeom>
          <a:solidFill>
            <a:srgbClr val="FF0000"/>
          </a:solidFill>
          <a:ln w="9525" algn="ctr">
            <a:solidFill>
              <a:schemeClr val="tx1"/>
            </a:solidFill>
            <a:round/>
            <a:headEnd/>
            <a:tailEnd/>
          </a:ln>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NZ" altLang="en-US"/>
          </a:p>
        </p:txBody>
      </p:sp>
      <p:sp>
        <p:nvSpPr>
          <p:cNvPr id="20484" name="Down Arrow 3"/>
          <p:cNvSpPr>
            <a:spLocks noChangeArrowheads="1"/>
          </p:cNvSpPr>
          <p:nvPr/>
        </p:nvSpPr>
        <p:spPr bwMode="auto">
          <a:xfrm>
            <a:off x="3630613" y="836613"/>
            <a:ext cx="242887" cy="346075"/>
          </a:xfrm>
          <a:prstGeom prst="downArrow">
            <a:avLst>
              <a:gd name="adj1" fmla="val 50000"/>
              <a:gd name="adj2" fmla="val 50008"/>
            </a:avLst>
          </a:prstGeom>
          <a:solidFill>
            <a:srgbClr val="FF0000"/>
          </a:solidFill>
          <a:ln w="9525" algn="ctr">
            <a:solidFill>
              <a:schemeClr val="tx1"/>
            </a:solidFill>
            <a:round/>
            <a:headEnd/>
            <a:tailEnd/>
          </a:ln>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NZ" altLang="en-US"/>
          </a:p>
        </p:txBody>
      </p:sp>
      <p:sp>
        <p:nvSpPr>
          <p:cNvPr id="20485" name="Down Arrow 4"/>
          <p:cNvSpPr>
            <a:spLocks noChangeArrowheads="1"/>
          </p:cNvSpPr>
          <p:nvPr/>
        </p:nvSpPr>
        <p:spPr bwMode="auto">
          <a:xfrm>
            <a:off x="4479925" y="1557338"/>
            <a:ext cx="242888" cy="344487"/>
          </a:xfrm>
          <a:prstGeom prst="downArrow">
            <a:avLst>
              <a:gd name="adj1" fmla="val 50000"/>
              <a:gd name="adj2" fmla="val 49778"/>
            </a:avLst>
          </a:prstGeom>
          <a:solidFill>
            <a:srgbClr val="FF0000"/>
          </a:solidFill>
          <a:ln w="9525" algn="ctr">
            <a:solidFill>
              <a:schemeClr val="tx1"/>
            </a:solidFill>
            <a:round/>
            <a:headEnd/>
            <a:tailEnd/>
          </a:ln>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NZ" altLang="en-US"/>
          </a:p>
        </p:txBody>
      </p:sp>
      <p:sp>
        <p:nvSpPr>
          <p:cNvPr id="20486" name="Down Arrow 5"/>
          <p:cNvSpPr>
            <a:spLocks noChangeArrowheads="1"/>
          </p:cNvSpPr>
          <p:nvPr/>
        </p:nvSpPr>
        <p:spPr bwMode="auto">
          <a:xfrm>
            <a:off x="4927600" y="1557338"/>
            <a:ext cx="242888" cy="344487"/>
          </a:xfrm>
          <a:prstGeom prst="downArrow">
            <a:avLst>
              <a:gd name="adj1" fmla="val 50000"/>
              <a:gd name="adj2" fmla="val 49778"/>
            </a:avLst>
          </a:prstGeom>
          <a:solidFill>
            <a:srgbClr val="FF0000"/>
          </a:solidFill>
          <a:ln w="9525" algn="ctr">
            <a:solidFill>
              <a:schemeClr val="tx1"/>
            </a:solidFill>
            <a:round/>
            <a:headEnd/>
            <a:tailEnd/>
          </a:ln>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NZ" altLang="en-US"/>
          </a:p>
        </p:txBody>
      </p:sp>
      <p:sp>
        <p:nvSpPr>
          <p:cNvPr id="20487" name="Down Arrow 6"/>
          <p:cNvSpPr>
            <a:spLocks noChangeArrowheads="1"/>
          </p:cNvSpPr>
          <p:nvPr/>
        </p:nvSpPr>
        <p:spPr bwMode="auto">
          <a:xfrm>
            <a:off x="5329238" y="1341438"/>
            <a:ext cx="242887" cy="344487"/>
          </a:xfrm>
          <a:prstGeom prst="downArrow">
            <a:avLst>
              <a:gd name="adj1" fmla="val 50000"/>
              <a:gd name="adj2" fmla="val 49778"/>
            </a:avLst>
          </a:prstGeom>
          <a:solidFill>
            <a:srgbClr val="FF0000"/>
          </a:solidFill>
          <a:ln w="9525" algn="ctr">
            <a:solidFill>
              <a:schemeClr val="tx1"/>
            </a:solidFill>
            <a:round/>
            <a:headEnd/>
            <a:tailEnd/>
          </a:ln>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NZ" altLang="en-US"/>
          </a:p>
        </p:txBody>
      </p:sp>
      <p:sp>
        <p:nvSpPr>
          <p:cNvPr id="20488" name="Down Arrow 7"/>
          <p:cNvSpPr>
            <a:spLocks noChangeArrowheads="1"/>
          </p:cNvSpPr>
          <p:nvPr/>
        </p:nvSpPr>
        <p:spPr bwMode="auto">
          <a:xfrm>
            <a:off x="6618288" y="981075"/>
            <a:ext cx="242887" cy="344488"/>
          </a:xfrm>
          <a:prstGeom prst="downArrow">
            <a:avLst>
              <a:gd name="adj1" fmla="val 50000"/>
              <a:gd name="adj2" fmla="val 49779"/>
            </a:avLst>
          </a:prstGeom>
          <a:solidFill>
            <a:srgbClr val="FF0000"/>
          </a:solidFill>
          <a:ln w="9525" algn="ctr">
            <a:solidFill>
              <a:schemeClr val="tx1"/>
            </a:solidFill>
            <a:round/>
            <a:headEnd/>
            <a:tailEnd/>
          </a:ln>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NZ" altLang="en-US"/>
          </a:p>
        </p:txBody>
      </p:sp>
      <p:sp>
        <p:nvSpPr>
          <p:cNvPr id="20489" name="Up Arrow 8"/>
          <p:cNvSpPr>
            <a:spLocks noChangeArrowheads="1"/>
          </p:cNvSpPr>
          <p:nvPr/>
        </p:nvSpPr>
        <p:spPr bwMode="auto">
          <a:xfrm>
            <a:off x="1054100" y="3644900"/>
            <a:ext cx="242888" cy="439738"/>
          </a:xfrm>
          <a:prstGeom prst="upArrow">
            <a:avLst>
              <a:gd name="adj1" fmla="val 50000"/>
              <a:gd name="adj2" fmla="val 49980"/>
            </a:avLst>
          </a:prstGeom>
          <a:solidFill>
            <a:schemeClr val="accent1"/>
          </a:solidFill>
          <a:ln w="9525" algn="ctr">
            <a:solidFill>
              <a:schemeClr val="tx1"/>
            </a:solidFill>
            <a:round/>
            <a:headEnd/>
            <a:tailEnd/>
          </a:ln>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NZ" altLang="en-US"/>
          </a:p>
        </p:txBody>
      </p:sp>
      <p:sp>
        <p:nvSpPr>
          <p:cNvPr id="20490" name="Up Arrow 10"/>
          <p:cNvSpPr>
            <a:spLocks noChangeArrowheads="1"/>
          </p:cNvSpPr>
          <p:nvPr/>
        </p:nvSpPr>
        <p:spPr bwMode="auto">
          <a:xfrm>
            <a:off x="5780088" y="3349625"/>
            <a:ext cx="242887" cy="439738"/>
          </a:xfrm>
          <a:prstGeom prst="upArrow">
            <a:avLst>
              <a:gd name="adj1" fmla="val 50000"/>
              <a:gd name="adj2" fmla="val 49981"/>
            </a:avLst>
          </a:prstGeom>
          <a:solidFill>
            <a:schemeClr val="accent1"/>
          </a:solidFill>
          <a:ln w="9525" algn="ctr">
            <a:solidFill>
              <a:schemeClr val="tx1"/>
            </a:solidFill>
            <a:round/>
            <a:headEnd/>
            <a:tailEnd/>
          </a:ln>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NZ" alt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2713" y="-350838"/>
            <a:ext cx="10512426" cy="7721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03188" y="188913"/>
            <a:ext cx="3201987" cy="830262"/>
          </a:xfrm>
          <a:prstGeom prst="rect">
            <a:avLst/>
          </a:prstGeom>
          <a:noFill/>
        </p:spPr>
        <p:txBody>
          <a:bodyPr wrap="none">
            <a:spAutoFit/>
          </a:bodyPr>
          <a:lstStyle/>
          <a:p>
            <a:pPr>
              <a:defRPr/>
            </a:pPr>
            <a:r>
              <a:rPr lang="en-NZ" sz="4800" dirty="0">
                <a:solidFill>
                  <a:schemeClr val="bg1"/>
                </a:solidFill>
                <a:latin typeface="+mj-lt"/>
              </a:rPr>
              <a:t>The Future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76200"/>
            <a:ext cx="11201400" cy="685800"/>
          </a:xfrm>
        </p:spPr>
        <p:txBody>
          <a:bodyPr/>
          <a:lstStyle/>
          <a:p>
            <a:r>
              <a:rPr lang="en-US" altLang="en-US" sz="3600" smtClean="0"/>
              <a:t>IHD Mortality in NZ Trends and Projections</a:t>
            </a:r>
          </a:p>
        </p:txBody>
      </p:sp>
      <p:sp>
        <p:nvSpPr>
          <p:cNvPr id="22531" name="Rectangle 3"/>
          <p:cNvSpPr>
            <a:spLocks noGrp="1" noChangeArrowheads="1"/>
          </p:cNvSpPr>
          <p:nvPr>
            <p:ph idx="1"/>
          </p:nvPr>
        </p:nvSpPr>
        <p:spPr>
          <a:xfrm>
            <a:off x="0" y="1524000"/>
            <a:ext cx="10287000" cy="4648200"/>
          </a:xfrm>
        </p:spPr>
        <p:txBody>
          <a:bodyPr/>
          <a:lstStyle/>
          <a:p>
            <a:endParaRPr lang="en-US" altLang="en-US" b="1" smtClean="0"/>
          </a:p>
        </p:txBody>
      </p:sp>
      <p:sp>
        <p:nvSpPr>
          <p:cNvPr id="22532" name="Line 4"/>
          <p:cNvSpPr>
            <a:spLocks noChangeShapeType="1"/>
          </p:cNvSpPr>
          <p:nvPr/>
        </p:nvSpPr>
        <p:spPr bwMode="auto">
          <a:xfrm>
            <a:off x="0" y="990600"/>
            <a:ext cx="10287000" cy="0"/>
          </a:xfrm>
          <a:prstGeom prst="line">
            <a:avLst/>
          </a:prstGeom>
          <a:noFill/>
          <a:ln w="101600" cmpd="thickThin">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2533" name="Picture 5" descr="Figure 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409700"/>
            <a:ext cx="111252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Text Box 6"/>
          <p:cNvSpPr txBox="1">
            <a:spLocks noChangeArrowheads="1"/>
          </p:cNvSpPr>
          <p:nvPr/>
        </p:nvSpPr>
        <p:spPr bwMode="auto">
          <a:xfrm>
            <a:off x="4751388" y="512763"/>
            <a:ext cx="4679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NZ" altLang="en-US" b="1">
                <a:latin typeface="Arial" pitchFamily="34" charset="0"/>
              </a:rPr>
              <a:t>Tobias et al NZMedJ April 2006</a:t>
            </a:r>
            <a:endParaRPr lang="en-US" altLang="en-US" b="1">
              <a:latin typeface="Arial" pitchFamily="34" charset="0"/>
            </a:endParaRPr>
          </a:p>
        </p:txBody>
      </p:sp>
      <p:sp>
        <p:nvSpPr>
          <p:cNvPr id="22535" name="Text Box 7"/>
          <p:cNvSpPr txBox="1">
            <a:spLocks noChangeArrowheads="1"/>
          </p:cNvSpPr>
          <p:nvPr/>
        </p:nvSpPr>
        <p:spPr bwMode="auto">
          <a:xfrm>
            <a:off x="0" y="1044575"/>
            <a:ext cx="10287000" cy="8302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b="1">
                <a:solidFill>
                  <a:srgbClr val="000000"/>
                </a:solidFill>
                <a:latin typeface="Arial" pitchFamily="34" charset="0"/>
              </a:rPr>
              <a:t>Total population age-standardised IHD mortality projections </a:t>
            </a:r>
          </a:p>
          <a:p>
            <a:r>
              <a:rPr lang="en-US" altLang="en-US" b="1">
                <a:solidFill>
                  <a:srgbClr val="000000"/>
                </a:solidFill>
                <a:latin typeface="Arial" pitchFamily="34" charset="0"/>
              </a:rPr>
              <a:t>ages 35-74 yrs, 5 year periods 1956-2015</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44463" y="620713"/>
            <a:ext cx="8240713" cy="1143000"/>
          </a:xfrm>
        </p:spPr>
        <p:txBody>
          <a:bodyPr/>
          <a:lstStyle/>
          <a:p>
            <a:r>
              <a:rPr lang="en-NZ" altLang="en-US" sz="4000" smtClean="0"/>
              <a:t>Primary Care the Keystone to Heart Health Improvement</a:t>
            </a:r>
            <a:br>
              <a:rPr lang="en-NZ" altLang="en-US" sz="4000" smtClean="0"/>
            </a:br>
            <a:endParaRPr lang="en-NZ" altLang="en-US" sz="4000" smtClean="0"/>
          </a:p>
        </p:txBody>
      </p:sp>
      <p:sp>
        <p:nvSpPr>
          <p:cNvPr id="5123" name="Content Placeholder 2"/>
          <p:cNvSpPr>
            <a:spLocks noGrp="1"/>
          </p:cNvSpPr>
          <p:nvPr>
            <p:ph idx="1"/>
          </p:nvPr>
        </p:nvSpPr>
        <p:spPr>
          <a:xfrm>
            <a:off x="-15875" y="1803400"/>
            <a:ext cx="10302875" cy="4897438"/>
          </a:xfrm>
        </p:spPr>
        <p:txBody>
          <a:bodyPr/>
          <a:lstStyle/>
          <a:p>
            <a:r>
              <a:rPr lang="en-NZ" altLang="en-US" sz="3600" b="1" smtClean="0"/>
              <a:t>The heart health continuum and the keystone position</a:t>
            </a:r>
          </a:p>
          <a:p>
            <a:r>
              <a:rPr lang="en-NZ" altLang="en-US" sz="3600" b="1" smtClean="0"/>
              <a:t>The culprit disease – atherosclerosis</a:t>
            </a:r>
          </a:p>
          <a:p>
            <a:r>
              <a:rPr lang="en-NZ" altLang="en-US" sz="3600" b="1" smtClean="0"/>
              <a:t>The past</a:t>
            </a:r>
          </a:p>
          <a:p>
            <a:r>
              <a:rPr lang="en-NZ" altLang="en-US" sz="3600" b="1" smtClean="0"/>
              <a:t>The present</a:t>
            </a:r>
          </a:p>
          <a:p>
            <a:r>
              <a:rPr lang="en-NZ" altLang="en-US" sz="3600" b="1" smtClean="0"/>
              <a:t>Future prospects</a:t>
            </a:r>
          </a:p>
          <a:p>
            <a:r>
              <a:rPr lang="en-NZ" altLang="en-US" sz="3600" b="1" smtClean="0"/>
              <a:t>A new national health target – a step change, an opportunity and a challenge  </a:t>
            </a:r>
          </a:p>
        </p:txBody>
      </p:sp>
      <p:pic>
        <p:nvPicPr>
          <p:cNvPr id="512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4988" y="-100013"/>
            <a:ext cx="2173287" cy="1131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5" name="Line 3"/>
          <p:cNvSpPr>
            <a:spLocks noChangeShapeType="1"/>
          </p:cNvSpPr>
          <p:nvPr/>
        </p:nvSpPr>
        <p:spPr bwMode="auto">
          <a:xfrm>
            <a:off x="30163" y="1787525"/>
            <a:ext cx="10287000" cy="0"/>
          </a:xfrm>
          <a:prstGeom prst="line">
            <a:avLst/>
          </a:prstGeom>
          <a:noFill/>
          <a:ln w="101600" cmpd="thickThin">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 name="TextBox 1"/>
          <p:cNvSpPr txBox="1"/>
          <p:nvPr/>
        </p:nvSpPr>
        <p:spPr>
          <a:xfrm>
            <a:off x="8151813" y="1052513"/>
            <a:ext cx="2160587" cy="400050"/>
          </a:xfrm>
          <a:prstGeom prst="rect">
            <a:avLst/>
          </a:prstGeom>
          <a:noFill/>
          <a:ln w="12700">
            <a:noFill/>
          </a:ln>
        </p:spPr>
        <p:txBody>
          <a:bodyPr>
            <a:spAutoFit/>
          </a:bodyPr>
          <a:lstStyle/>
          <a:p>
            <a:pPr>
              <a:defRPr/>
            </a:pPr>
            <a:r>
              <a:rPr lang="en-NZ" sz="2000" b="1" dirty="0">
                <a:solidFill>
                  <a:srgbClr val="FFFFFF"/>
                </a:solidFill>
                <a:latin typeface="+mj-lt"/>
              </a:rPr>
              <a:t>Norman Sharpe</a:t>
            </a:r>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9DABE5-EB61-4BA8-B059-0649F4BDC25E}" type="slidenum">
              <a:rPr lang="en-US" altLang="en-US" sz="1400"/>
              <a:pPr/>
              <a:t>20</a:t>
            </a:fld>
            <a:endParaRPr lang="en-US" altLang="en-US" sz="1400"/>
          </a:p>
        </p:txBody>
      </p:sp>
      <p:pic>
        <p:nvPicPr>
          <p:cNvPr id="2355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050" y="-19050"/>
            <a:ext cx="8990013" cy="605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 Box 3"/>
          <p:cNvSpPr txBox="1">
            <a:spLocks noChangeArrowheads="1"/>
          </p:cNvSpPr>
          <p:nvPr/>
        </p:nvSpPr>
        <p:spPr bwMode="auto">
          <a:xfrm>
            <a:off x="282575" y="6021388"/>
            <a:ext cx="96408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AU" altLang="en-US" sz="1200">
                <a:latin typeface="Arial" pitchFamily="34" charset="0"/>
              </a:rPr>
              <a:t>Source: 	Blakely T, Tobias M, Robson B, Ajwani S, Bonne M, Woodward A. Widening ethnic mortality disparities in New Zealand 1981-99. </a:t>
            </a:r>
            <a:r>
              <a:rPr lang="en-AU" altLang="en-US" sz="1200" i="1">
                <a:latin typeface="Arial" pitchFamily="34" charset="0"/>
              </a:rPr>
              <a:t>Soc Sci Med</a:t>
            </a:r>
            <a:r>
              <a:rPr lang="en-AU" altLang="en-US" sz="1200">
                <a:latin typeface="Arial" pitchFamily="34" charset="0"/>
              </a:rPr>
              <a:t> 2005;61(10):2233-2251.</a:t>
            </a:r>
          </a:p>
          <a:p>
            <a:pPr eaLnBrk="1" hangingPunct="1">
              <a:spcBef>
                <a:spcPct val="50000"/>
              </a:spcBef>
            </a:pPr>
            <a:r>
              <a:rPr lang="en-AU" altLang="en-US" sz="1200">
                <a:latin typeface="Arial" pitchFamily="34" charset="0"/>
              </a:rPr>
              <a:t>Updated in: 	Blakely T. "Social injustice is killing people on a grand scale". </a:t>
            </a:r>
            <a:r>
              <a:rPr lang="en-AU" altLang="en-US" sz="1200" i="1">
                <a:latin typeface="Arial" pitchFamily="34" charset="0"/>
              </a:rPr>
              <a:t>N Z Med J</a:t>
            </a:r>
            <a:r>
              <a:rPr lang="en-AU" altLang="en-US" sz="1200">
                <a:latin typeface="Arial" pitchFamily="34" charset="0"/>
              </a:rPr>
              <a:t> 2008;121(1281):7-11.</a:t>
            </a:r>
            <a:endParaRPr lang="en-GB" altLang="en-US" sz="1400">
              <a:latin typeface="Arial" pitchFamily="34" charset="0"/>
            </a:endParaRPr>
          </a:p>
        </p:txBody>
      </p:sp>
      <p:sp>
        <p:nvSpPr>
          <p:cNvPr id="2" name="Notched Right Arrow 1"/>
          <p:cNvSpPr/>
          <p:nvPr/>
        </p:nvSpPr>
        <p:spPr>
          <a:xfrm>
            <a:off x="8815388" y="1196975"/>
            <a:ext cx="1255712" cy="431800"/>
          </a:xfrm>
          <a:prstGeom prst="notchedRightArrow">
            <a:avLst/>
          </a:prstGeom>
          <a:solidFill>
            <a:srgbClr val="383397"/>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endParaRPr lang="en-NZ" altLang="en-US">
              <a:solidFill>
                <a:srgbClr val="FFFFFF"/>
              </a:solidFill>
              <a:latin typeface="Calibri" pitchFamily="34" charset="0"/>
            </a:endParaRPr>
          </a:p>
        </p:txBody>
      </p:sp>
      <p:sp>
        <p:nvSpPr>
          <p:cNvPr id="23558" name="TextBox 2"/>
          <p:cNvSpPr txBox="1">
            <a:spLocks noChangeArrowheads="1"/>
          </p:cNvSpPr>
          <p:nvPr/>
        </p:nvSpPr>
        <p:spPr bwMode="auto">
          <a:xfrm>
            <a:off x="9175750" y="188913"/>
            <a:ext cx="750888"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NZ" altLang="en-US" sz="6600" b="1">
                <a:solidFill>
                  <a:srgbClr val="FF0000"/>
                </a:solidFill>
              </a:rPr>
              <a:t>?</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B0B0FFE-454F-42B6-86D4-E972A8791AAD}" type="slidenum">
              <a:rPr lang="en-US" altLang="en-US" sz="1400"/>
              <a:pPr/>
              <a:t>21</a:t>
            </a:fld>
            <a:endParaRPr lang="en-US" altLang="en-US" sz="1400"/>
          </a:p>
        </p:txBody>
      </p:sp>
      <p:pic>
        <p:nvPicPr>
          <p:cNvPr id="2457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050" y="-19050"/>
            <a:ext cx="8990013" cy="605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 Box 3"/>
          <p:cNvSpPr txBox="1">
            <a:spLocks noChangeArrowheads="1"/>
          </p:cNvSpPr>
          <p:nvPr/>
        </p:nvSpPr>
        <p:spPr bwMode="auto">
          <a:xfrm>
            <a:off x="282575" y="6021388"/>
            <a:ext cx="96408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AU" altLang="en-US" sz="1200">
                <a:latin typeface="Arial" pitchFamily="34" charset="0"/>
              </a:rPr>
              <a:t>Source: 	Blakely T, Tobias M, Robson B, Ajwani S, Bonne M, Woodward A. Widening ethnic mortality disparities in New Zealand 1981-99. </a:t>
            </a:r>
            <a:r>
              <a:rPr lang="en-AU" altLang="en-US" sz="1200" i="1">
                <a:latin typeface="Arial" pitchFamily="34" charset="0"/>
              </a:rPr>
              <a:t>Soc Sci Med</a:t>
            </a:r>
            <a:r>
              <a:rPr lang="en-AU" altLang="en-US" sz="1200">
                <a:latin typeface="Arial" pitchFamily="34" charset="0"/>
              </a:rPr>
              <a:t> 2005;61(10):2233-2251.</a:t>
            </a:r>
          </a:p>
          <a:p>
            <a:pPr eaLnBrk="1" hangingPunct="1">
              <a:spcBef>
                <a:spcPct val="50000"/>
              </a:spcBef>
            </a:pPr>
            <a:r>
              <a:rPr lang="en-AU" altLang="en-US" sz="1200">
                <a:latin typeface="Arial" pitchFamily="34" charset="0"/>
              </a:rPr>
              <a:t>Updated in: 	Blakely T. "Social injustice is killing people on a grand scale". </a:t>
            </a:r>
            <a:r>
              <a:rPr lang="en-AU" altLang="en-US" sz="1200" i="1">
                <a:latin typeface="Arial" pitchFamily="34" charset="0"/>
              </a:rPr>
              <a:t>N Z Med J</a:t>
            </a:r>
            <a:r>
              <a:rPr lang="en-AU" altLang="en-US" sz="1200">
                <a:latin typeface="Arial" pitchFamily="34" charset="0"/>
              </a:rPr>
              <a:t> 2008;121(1281):7-11.</a:t>
            </a:r>
            <a:endParaRPr lang="en-GB" altLang="en-US" sz="1400">
              <a:latin typeface="Arial" pitchFamily="34" charset="0"/>
            </a:endParaRPr>
          </a:p>
        </p:txBody>
      </p:sp>
      <p:sp>
        <p:nvSpPr>
          <p:cNvPr id="24581" name="Rectangle 1"/>
          <p:cNvSpPr>
            <a:spLocks noChangeArrowheads="1"/>
          </p:cNvSpPr>
          <p:nvPr/>
        </p:nvSpPr>
        <p:spPr bwMode="auto">
          <a:xfrm>
            <a:off x="2119313" y="404813"/>
            <a:ext cx="6337300" cy="3600450"/>
          </a:xfrm>
          <a:prstGeom prst="rect">
            <a:avLst/>
          </a:prstGeom>
          <a:solidFill>
            <a:srgbClr val="383397"/>
          </a:solidFill>
          <a:ln w="9525">
            <a:solidFill>
              <a:schemeClr val="tx1"/>
            </a:solidFill>
            <a:miter lim="800000"/>
            <a:headEnd/>
            <a:tailEnd/>
          </a:ln>
        </p:spPr>
        <p:txBody>
          <a:bodyPr>
            <a:spAutoFit/>
          </a:bodyPr>
          <a:lstStyle>
            <a:lvl1pPr>
              <a:defRPr sz="2400">
                <a:solidFill>
                  <a:schemeClr val="tx1"/>
                </a:solidFill>
                <a:latin typeface="Times New Roman" pitchFamily="18" charset="0"/>
              </a:defRPr>
            </a:lvl1pPr>
            <a:lvl2pPr>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ts val="1800"/>
              </a:spcBef>
            </a:pPr>
            <a:r>
              <a:rPr lang="en-NZ" altLang="en-US" sz="2000" b="1">
                <a:solidFill>
                  <a:schemeClr val="bg1"/>
                </a:solidFill>
                <a:latin typeface="Arial" pitchFamily="34" charset="0"/>
                <a:cs typeface="Arial" pitchFamily="34" charset="0"/>
              </a:rPr>
              <a:t>Mortality:</a:t>
            </a:r>
          </a:p>
          <a:p>
            <a:pPr lvl="1" eaLnBrk="1" hangingPunct="1">
              <a:buFont typeface="Arial" pitchFamily="34" charset="0"/>
              <a:buChar char="•"/>
            </a:pPr>
            <a:r>
              <a:rPr lang="en-NZ" altLang="en-US" sz="2000" b="1">
                <a:solidFill>
                  <a:schemeClr val="bg1"/>
                </a:solidFill>
                <a:latin typeface="Arial" pitchFamily="34" charset="0"/>
                <a:cs typeface="Arial" pitchFamily="34" charset="0"/>
              </a:rPr>
              <a:t>Increasing obesity rates will </a:t>
            </a:r>
            <a:r>
              <a:rPr lang="en-NZ" altLang="en-US" sz="2000" b="1" u="sng">
                <a:solidFill>
                  <a:schemeClr val="bg1"/>
                </a:solidFill>
                <a:latin typeface="Arial" pitchFamily="34" charset="0"/>
                <a:cs typeface="Arial" pitchFamily="34" charset="0"/>
              </a:rPr>
              <a:t>slow</a:t>
            </a:r>
            <a:r>
              <a:rPr lang="en-NZ" altLang="en-US" sz="2000" b="1">
                <a:solidFill>
                  <a:schemeClr val="bg1"/>
                </a:solidFill>
                <a:latin typeface="Arial" pitchFamily="34" charset="0"/>
                <a:cs typeface="Arial" pitchFamily="34" charset="0"/>
              </a:rPr>
              <a:t> life expectancy gains </a:t>
            </a:r>
          </a:p>
          <a:p>
            <a:pPr lvl="1" eaLnBrk="1" hangingPunct="1">
              <a:buFont typeface="Arial" pitchFamily="34" charset="0"/>
              <a:buChar char="•"/>
            </a:pPr>
            <a:r>
              <a:rPr lang="en-NZ" altLang="en-US" sz="2000" b="1">
                <a:solidFill>
                  <a:schemeClr val="bg1"/>
                </a:solidFill>
                <a:latin typeface="Arial" pitchFamily="34" charset="0"/>
                <a:cs typeface="Arial" pitchFamily="34" charset="0"/>
              </a:rPr>
              <a:t>But life expectancy will still increase despite obesity.</a:t>
            </a:r>
          </a:p>
          <a:p>
            <a:pPr eaLnBrk="1" hangingPunct="1">
              <a:spcBef>
                <a:spcPts val="1200"/>
              </a:spcBef>
            </a:pPr>
            <a:r>
              <a:rPr lang="en-NZ" altLang="en-US" sz="2000" b="1">
                <a:solidFill>
                  <a:schemeClr val="bg1"/>
                </a:solidFill>
                <a:latin typeface="Arial" pitchFamily="34" charset="0"/>
                <a:cs typeface="Arial" pitchFamily="34" charset="0"/>
              </a:rPr>
              <a:t>Morbidity: </a:t>
            </a:r>
          </a:p>
          <a:p>
            <a:pPr lvl="1" eaLnBrk="1" hangingPunct="1">
              <a:buFont typeface="Arial" pitchFamily="34" charset="0"/>
              <a:buChar char="•"/>
            </a:pPr>
            <a:r>
              <a:rPr lang="en-NZ" altLang="en-US" sz="2000" b="1">
                <a:solidFill>
                  <a:schemeClr val="bg1"/>
                </a:solidFill>
                <a:latin typeface="Arial" pitchFamily="34" charset="0"/>
                <a:cs typeface="Arial" pitchFamily="34" charset="0"/>
              </a:rPr>
              <a:t>Increasing obesity will increase the amount of life lived in less than perfect health (i.e. expansion of morbidity)</a:t>
            </a:r>
          </a:p>
          <a:p>
            <a:pPr eaLnBrk="1" hangingPunct="1">
              <a:spcBef>
                <a:spcPts val="1200"/>
              </a:spcBef>
            </a:pPr>
            <a:r>
              <a:rPr lang="en-NZ" altLang="en-US" sz="1400" b="1">
                <a:solidFill>
                  <a:schemeClr val="bg1"/>
                </a:solidFill>
                <a:latin typeface="Arial" pitchFamily="34" charset="0"/>
                <a:cs typeface="Arial" pitchFamily="34" charset="0"/>
              </a:rPr>
              <a:t>Sources: van Baal et al (2006; 2008); Stewart et al (2009); Preston et al (2012)</a:t>
            </a:r>
            <a:endParaRPr lang="en-US" altLang="en-US" sz="1400" b="1">
              <a:solidFill>
                <a:schemeClr val="bg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533400" y="228600"/>
            <a:ext cx="8982075" cy="1439863"/>
          </a:xfrm>
        </p:spPr>
        <p:txBody>
          <a:bodyPr/>
          <a:lstStyle/>
          <a:p>
            <a:r>
              <a:rPr lang="en-US" altLang="ja-JP" sz="4000" smtClean="0">
                <a:ea typeface="MS PGothic" pitchFamily="34" charset="-128"/>
              </a:rPr>
              <a:t>An increasing burden for </a:t>
            </a:r>
            <a:r>
              <a:rPr lang="en-NZ" altLang="en-US" sz="4000" smtClean="0">
                <a:cs typeface="Times New Roman" pitchFamily="18" charset="0"/>
              </a:rPr>
              <a:t>Māori</a:t>
            </a:r>
            <a:r>
              <a:rPr lang="en-US" altLang="ja-JP" sz="3300" smtClean="0">
                <a:ea typeface="MS PGothic" pitchFamily="34" charset="-128"/>
              </a:rPr>
              <a:t> </a:t>
            </a:r>
            <a:br>
              <a:rPr lang="en-US" altLang="ja-JP" sz="3300" smtClean="0">
                <a:ea typeface="MS PGothic" pitchFamily="34" charset="-128"/>
              </a:rPr>
            </a:br>
            <a:r>
              <a:rPr lang="en-US" altLang="ja-JP" sz="3200" smtClean="0">
                <a:ea typeface="MS PGothic" pitchFamily="34" charset="-128"/>
              </a:rPr>
              <a:t>Annualised CHD mortality count for </a:t>
            </a:r>
            <a:r>
              <a:rPr lang="en-NZ" altLang="en-US" sz="3200" smtClean="0">
                <a:cs typeface="Times New Roman" pitchFamily="18" charset="0"/>
              </a:rPr>
              <a:t>Māori</a:t>
            </a:r>
            <a:r>
              <a:rPr lang="en-US" altLang="ja-JP" sz="3200" smtClean="0">
                <a:ea typeface="MS PGothic" pitchFamily="34" charset="-128"/>
              </a:rPr>
              <a:t> </a:t>
            </a:r>
            <a:br>
              <a:rPr lang="en-US" altLang="ja-JP" sz="3200" smtClean="0">
                <a:ea typeface="MS PGothic" pitchFamily="34" charset="-128"/>
              </a:rPr>
            </a:br>
            <a:r>
              <a:rPr lang="en-US" altLang="ja-JP" sz="3200" smtClean="0">
                <a:ea typeface="MS PGothic" pitchFamily="34" charset="-128"/>
              </a:rPr>
              <a:t>men and women, 35 – 74 years, 1981 – 2015</a:t>
            </a:r>
            <a:endParaRPr lang="en-US" altLang="en-US" sz="3200" smtClean="0">
              <a:ea typeface="MS PGothic" pitchFamily="34" charset="-128"/>
            </a:endParaRPr>
          </a:p>
        </p:txBody>
      </p:sp>
      <p:graphicFrame>
        <p:nvGraphicFramePr>
          <p:cNvPr id="25603" name="Object 3"/>
          <p:cNvGraphicFramePr>
            <a:graphicFrameLocks noChangeAspect="1"/>
          </p:cNvGraphicFramePr>
          <p:nvPr>
            <p:ph idx="1"/>
          </p:nvPr>
        </p:nvGraphicFramePr>
        <p:xfrm>
          <a:off x="1639888" y="1827213"/>
          <a:ext cx="6934200" cy="3963987"/>
        </p:xfrm>
        <a:graphic>
          <a:graphicData uri="http://schemas.openxmlformats.org/presentationml/2006/ole">
            <mc:AlternateContent xmlns:mc="http://schemas.openxmlformats.org/markup-compatibility/2006">
              <mc:Choice xmlns:v="urn:schemas-microsoft-com:vml" Requires="v">
                <p:oleObj spid="_x0000_s25607" name="Chart" r:id="rId4" imgW="4915129" imgH="2810066" progId="Excel.Chart.8">
                  <p:embed/>
                </p:oleObj>
              </mc:Choice>
              <mc:Fallback>
                <p:oleObj name="Chart" r:id="rId4" imgW="4915129" imgH="2810066" progId="Excel.Char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9888" y="1827213"/>
                        <a:ext cx="6934200" cy="3963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604" name="Text Box 4"/>
          <p:cNvSpPr txBox="1">
            <a:spLocks noChangeArrowheads="1"/>
          </p:cNvSpPr>
          <p:nvPr/>
        </p:nvSpPr>
        <p:spPr bwMode="auto">
          <a:xfrm>
            <a:off x="257175" y="5846763"/>
            <a:ext cx="97234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20000"/>
              </a:spcBef>
            </a:pPr>
            <a:r>
              <a:rPr lang="en-NZ" altLang="en-US" b="1">
                <a:latin typeface="Arial" pitchFamily="34" charset="0"/>
              </a:rPr>
              <a:t>For Māori, an actual increase in the absolute number of deaths is projected for males and a relatively stable number for females</a:t>
            </a:r>
            <a:endParaRPr lang="en-US" altLang="en-US" b="1">
              <a:latin typeface="Arial" pitchFamily="34" charset="0"/>
            </a:endParaRPr>
          </a:p>
        </p:txBody>
      </p:sp>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2551113" y="461963"/>
            <a:ext cx="7135812" cy="609600"/>
          </a:xfrm>
        </p:spPr>
        <p:txBody>
          <a:bodyPr/>
          <a:lstStyle/>
          <a:p>
            <a:pPr algn="l"/>
            <a:r>
              <a:rPr lang="en-US" altLang="en-US" sz="4000" smtClean="0">
                <a:solidFill>
                  <a:srgbClr val="FFFFFF"/>
                </a:solidFill>
              </a:rPr>
              <a:t>The Heart Health Continuum</a:t>
            </a:r>
            <a:br>
              <a:rPr lang="en-US" altLang="en-US" sz="4000" smtClean="0">
                <a:solidFill>
                  <a:srgbClr val="FFFFFF"/>
                </a:solidFill>
              </a:rPr>
            </a:br>
            <a:r>
              <a:rPr lang="en-US" altLang="en-US" sz="3200" smtClean="0">
                <a:solidFill>
                  <a:srgbClr val="FFFFFF"/>
                </a:solidFill>
              </a:rPr>
              <a:t>also </a:t>
            </a:r>
            <a:r>
              <a:rPr lang="en-US" altLang="en-US" sz="4000" smtClean="0">
                <a:solidFill>
                  <a:srgbClr val="FFFFFF"/>
                </a:solidFill>
              </a:rPr>
              <a:t>The Lifecourse Journey </a:t>
            </a:r>
          </a:p>
        </p:txBody>
      </p:sp>
      <p:sp>
        <p:nvSpPr>
          <p:cNvPr id="26627" name="Rectangle 3"/>
          <p:cNvSpPr>
            <a:spLocks noGrp="1" noChangeArrowheads="1"/>
          </p:cNvSpPr>
          <p:nvPr>
            <p:ph type="body" sz="half" idx="1"/>
          </p:nvPr>
        </p:nvSpPr>
        <p:spPr>
          <a:xfrm>
            <a:off x="119063" y="1901825"/>
            <a:ext cx="9810750" cy="4908550"/>
          </a:xfrm>
        </p:spPr>
        <p:txBody>
          <a:bodyPr/>
          <a:lstStyle/>
          <a:p>
            <a:pPr>
              <a:lnSpc>
                <a:spcPct val="90000"/>
              </a:lnSpc>
              <a:buFontTx/>
              <a:buNone/>
            </a:pPr>
            <a:r>
              <a:rPr lang="en-NZ" altLang="en-US" sz="2000" b="1" smtClean="0"/>
              <a:t>Public Health Providers  </a:t>
            </a:r>
            <a:r>
              <a:rPr lang="en-NZ" altLang="en-US" sz="1600" smtClean="0"/>
              <a:t>- - - - - </a:t>
            </a:r>
            <a:r>
              <a:rPr lang="en-NZ" altLang="en-US" sz="1600" b="1" smtClean="0"/>
              <a:t>Primary Health Organisations</a:t>
            </a:r>
            <a:r>
              <a:rPr lang="en-NZ" altLang="en-US" sz="1600" smtClean="0"/>
              <a:t>  - - -   </a:t>
            </a:r>
            <a:r>
              <a:rPr lang="en-NZ" altLang="en-US" sz="2000" b="1" smtClean="0"/>
              <a:t>Hospital Services</a:t>
            </a:r>
          </a:p>
          <a:p>
            <a:pPr>
              <a:lnSpc>
                <a:spcPct val="90000"/>
              </a:lnSpc>
              <a:buFontTx/>
              <a:buNone/>
            </a:pPr>
            <a:endParaRPr lang="en-NZ" altLang="en-US" sz="1600" smtClean="0"/>
          </a:p>
          <a:p>
            <a:pPr>
              <a:lnSpc>
                <a:spcPct val="90000"/>
              </a:lnSpc>
              <a:buFontTx/>
              <a:buNone/>
            </a:pPr>
            <a:r>
              <a:rPr lang="en-NZ" altLang="en-US" sz="2000" smtClean="0"/>
              <a:t> </a:t>
            </a:r>
            <a:r>
              <a:rPr lang="en-NZ" altLang="en-US" sz="2000" b="1" smtClean="0"/>
              <a:t>POPULATION FOCUS</a:t>
            </a:r>
            <a:r>
              <a:rPr lang="en-NZ" altLang="en-US" sz="2000" smtClean="0"/>
              <a:t>				                     </a:t>
            </a:r>
            <a:r>
              <a:rPr lang="en-NZ" altLang="en-US" sz="2000" b="1" smtClean="0"/>
              <a:t>INDIVIDUAL FOCUS</a:t>
            </a:r>
          </a:p>
          <a:p>
            <a:pPr>
              <a:lnSpc>
                <a:spcPct val="90000"/>
              </a:lnSpc>
              <a:buFontTx/>
              <a:buNone/>
            </a:pPr>
            <a:endParaRPr lang="en-NZ" altLang="en-US" sz="2000" smtClean="0"/>
          </a:p>
          <a:p>
            <a:pPr>
              <a:lnSpc>
                <a:spcPct val="90000"/>
              </a:lnSpc>
              <a:buFontTx/>
              <a:buNone/>
            </a:pPr>
            <a:r>
              <a:rPr lang="en-US" altLang="en-US" sz="2000" b="1" smtClean="0"/>
              <a:t>    Public policy                                                                          Individual healthcare</a:t>
            </a:r>
            <a:endParaRPr lang="en-NZ" altLang="en-US" sz="2000" b="1" smtClean="0"/>
          </a:p>
          <a:p>
            <a:pPr>
              <a:lnSpc>
                <a:spcPct val="90000"/>
              </a:lnSpc>
              <a:buFontTx/>
              <a:buNone/>
            </a:pPr>
            <a:endParaRPr lang="en-NZ" altLang="en-US" sz="1800" smtClean="0"/>
          </a:p>
          <a:p>
            <a:pPr algn="ctr">
              <a:lnSpc>
                <a:spcPct val="90000"/>
              </a:lnSpc>
              <a:buFontTx/>
              <a:buNone/>
            </a:pPr>
            <a:endParaRPr lang="en-NZ" altLang="en-US" sz="1100" smtClean="0"/>
          </a:p>
          <a:p>
            <a:pPr algn="ctr">
              <a:lnSpc>
                <a:spcPct val="90000"/>
              </a:lnSpc>
              <a:buFontTx/>
              <a:buNone/>
            </a:pPr>
            <a:endParaRPr lang="en-NZ" altLang="en-US" sz="1800" smtClean="0"/>
          </a:p>
          <a:p>
            <a:pPr algn="ctr">
              <a:lnSpc>
                <a:spcPct val="90000"/>
              </a:lnSpc>
              <a:buFontTx/>
              <a:buNone/>
            </a:pPr>
            <a:endParaRPr lang="en-NZ" altLang="en-US" sz="1100" smtClean="0"/>
          </a:p>
          <a:p>
            <a:pPr>
              <a:lnSpc>
                <a:spcPct val="90000"/>
              </a:lnSpc>
              <a:buFontTx/>
              <a:buNone/>
            </a:pPr>
            <a:r>
              <a:rPr lang="en-NZ" altLang="en-US" sz="1800" smtClean="0"/>
              <a:t>					</a:t>
            </a:r>
          </a:p>
          <a:p>
            <a:pPr>
              <a:lnSpc>
                <a:spcPct val="90000"/>
              </a:lnSpc>
              <a:buFontTx/>
              <a:buNone/>
            </a:pPr>
            <a:endParaRPr lang="en-NZ" altLang="en-US" sz="1800" smtClean="0"/>
          </a:p>
          <a:p>
            <a:pPr>
              <a:lnSpc>
                <a:spcPct val="90000"/>
              </a:lnSpc>
              <a:buFontTx/>
              <a:buNone/>
            </a:pPr>
            <a:endParaRPr lang="en-NZ" altLang="en-US" sz="1800" smtClean="0"/>
          </a:p>
        </p:txBody>
      </p:sp>
      <p:sp>
        <p:nvSpPr>
          <p:cNvPr id="26628" name="Line 4"/>
          <p:cNvSpPr>
            <a:spLocks noChangeShapeType="1"/>
          </p:cNvSpPr>
          <p:nvPr/>
        </p:nvSpPr>
        <p:spPr bwMode="auto">
          <a:xfrm>
            <a:off x="103188" y="2274888"/>
            <a:ext cx="10098087"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29" name="Text Box 5"/>
          <p:cNvSpPr txBox="1">
            <a:spLocks noChangeArrowheads="1"/>
          </p:cNvSpPr>
          <p:nvPr/>
        </p:nvSpPr>
        <p:spPr bwMode="auto">
          <a:xfrm>
            <a:off x="3795713" y="1565275"/>
            <a:ext cx="2571750" cy="3381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AU" altLang="en-US" sz="1600" b="1">
                <a:solidFill>
                  <a:srgbClr val="FFFFFF"/>
                </a:solidFill>
                <a:latin typeface="Arial" pitchFamily="34" charset="0"/>
              </a:rPr>
              <a:t>District Health Boards</a:t>
            </a:r>
          </a:p>
        </p:txBody>
      </p:sp>
      <p:sp>
        <p:nvSpPr>
          <p:cNvPr id="26630" name="Line 6"/>
          <p:cNvSpPr>
            <a:spLocks noChangeShapeType="1"/>
          </p:cNvSpPr>
          <p:nvPr/>
        </p:nvSpPr>
        <p:spPr bwMode="auto">
          <a:xfrm>
            <a:off x="103188" y="1717675"/>
            <a:ext cx="3668712"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6631" name="Line 7"/>
          <p:cNvSpPr>
            <a:spLocks noChangeShapeType="1"/>
          </p:cNvSpPr>
          <p:nvPr/>
        </p:nvSpPr>
        <p:spPr bwMode="auto">
          <a:xfrm>
            <a:off x="6435725" y="1736725"/>
            <a:ext cx="367665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6632" name="Line 8"/>
          <p:cNvSpPr>
            <a:spLocks noChangeShapeType="1"/>
          </p:cNvSpPr>
          <p:nvPr/>
        </p:nvSpPr>
        <p:spPr bwMode="auto">
          <a:xfrm>
            <a:off x="3429000" y="2603500"/>
            <a:ext cx="334327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6633" name="Text Box 36"/>
          <p:cNvSpPr txBox="1">
            <a:spLocks noChangeArrowheads="1"/>
          </p:cNvSpPr>
          <p:nvPr/>
        </p:nvSpPr>
        <p:spPr bwMode="auto">
          <a:xfrm>
            <a:off x="9329738" y="6583363"/>
            <a:ext cx="90963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NZ" altLang="en-US" sz="1200" b="1">
                <a:solidFill>
                  <a:srgbClr val="FFFFFF"/>
                </a:solidFill>
                <a:latin typeface="Arial" pitchFamily="34" charset="0"/>
              </a:rPr>
              <a:t>NS 2007</a:t>
            </a:r>
            <a:endParaRPr lang="en-AU" altLang="en-US" sz="1200" b="1">
              <a:solidFill>
                <a:srgbClr val="FFFFFF"/>
              </a:solidFill>
              <a:latin typeface="Arial" pitchFamily="34" charset="0"/>
            </a:endParaRPr>
          </a:p>
        </p:txBody>
      </p:sp>
      <p:pic>
        <p:nvPicPr>
          <p:cNvPr id="26634" name="Picture 51" descr="nhf_300dp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985963" cy="148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5" name="Text Box 52"/>
          <p:cNvSpPr txBox="1">
            <a:spLocks noChangeArrowheads="1"/>
          </p:cNvSpPr>
          <p:nvPr/>
        </p:nvSpPr>
        <p:spPr bwMode="auto">
          <a:xfrm>
            <a:off x="4043363" y="2420938"/>
            <a:ext cx="2166937" cy="4619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b="1">
                <a:solidFill>
                  <a:srgbClr val="000000"/>
                </a:solidFill>
                <a:latin typeface="Arial" pitchFamily="34" charset="0"/>
              </a:rPr>
              <a:t>LIFECOURSE</a:t>
            </a:r>
          </a:p>
        </p:txBody>
      </p:sp>
      <p:sp>
        <p:nvSpPr>
          <p:cNvPr id="26636" name="Text Box 53"/>
          <p:cNvSpPr txBox="1">
            <a:spLocks noChangeArrowheads="1"/>
          </p:cNvSpPr>
          <p:nvPr/>
        </p:nvSpPr>
        <p:spPr bwMode="auto">
          <a:xfrm>
            <a:off x="3444875" y="1920875"/>
            <a:ext cx="3429000" cy="3698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b="1">
                <a:solidFill>
                  <a:srgbClr val="000000"/>
                </a:solidFill>
                <a:latin typeface="Arial" pitchFamily="34" charset="0"/>
              </a:rPr>
              <a:t>Primary Health Organisations</a:t>
            </a:r>
          </a:p>
        </p:txBody>
      </p:sp>
      <p:sp>
        <p:nvSpPr>
          <p:cNvPr id="26637" name="Text Box 54"/>
          <p:cNvSpPr txBox="1">
            <a:spLocks noChangeArrowheads="1"/>
          </p:cNvSpPr>
          <p:nvPr/>
        </p:nvSpPr>
        <p:spPr bwMode="auto">
          <a:xfrm>
            <a:off x="128588" y="5300663"/>
            <a:ext cx="3143250" cy="1323975"/>
          </a:xfrm>
          <a:prstGeom prst="rect">
            <a:avLst/>
          </a:prstGeom>
          <a:solidFill>
            <a:srgbClr val="FFFFFF"/>
          </a:solidFill>
          <a:ln>
            <a:noFill/>
          </a:ln>
          <a:extLs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solidFill>
                  <a:srgbClr val="FF3300"/>
                </a:solidFill>
                <a:latin typeface="Arial" pitchFamily="34" charset="0"/>
              </a:rPr>
              <a:t>Environmental change</a:t>
            </a:r>
          </a:p>
          <a:p>
            <a:pPr>
              <a:buFontTx/>
              <a:buChar char="•"/>
            </a:pPr>
            <a:r>
              <a:rPr lang="en-US" altLang="en-US" sz="2000" b="1">
                <a:solidFill>
                  <a:srgbClr val="FF3300"/>
                </a:solidFill>
                <a:latin typeface="Arial" pitchFamily="34" charset="0"/>
              </a:rPr>
              <a:t>Smokefree NZ 2025</a:t>
            </a:r>
          </a:p>
          <a:p>
            <a:pPr>
              <a:buFontTx/>
              <a:buChar char="•"/>
            </a:pPr>
            <a:r>
              <a:rPr lang="en-US" altLang="en-US" sz="2000" b="1">
                <a:solidFill>
                  <a:srgbClr val="FF3300"/>
                </a:solidFill>
                <a:latin typeface="Arial" pitchFamily="34" charset="0"/>
              </a:rPr>
              <a:t>Food environment</a:t>
            </a:r>
          </a:p>
          <a:p>
            <a:pPr>
              <a:buFontTx/>
              <a:buChar char="•"/>
            </a:pPr>
            <a:r>
              <a:rPr lang="en-US" altLang="en-US" sz="2000" b="1">
                <a:solidFill>
                  <a:srgbClr val="FF3300"/>
                </a:solidFill>
                <a:latin typeface="Arial" pitchFamily="34" charset="0"/>
              </a:rPr>
              <a:t>Built environment</a:t>
            </a:r>
          </a:p>
        </p:txBody>
      </p:sp>
      <p:sp>
        <p:nvSpPr>
          <p:cNvPr id="26638" name="Rectangle 55"/>
          <p:cNvSpPr>
            <a:spLocks noChangeArrowheads="1"/>
          </p:cNvSpPr>
          <p:nvPr/>
        </p:nvSpPr>
        <p:spPr bwMode="auto">
          <a:xfrm>
            <a:off x="1271588" y="4024313"/>
            <a:ext cx="3157537" cy="1077912"/>
          </a:xfrm>
          <a:prstGeom prst="rect">
            <a:avLst/>
          </a:prstGeom>
          <a:solidFill>
            <a:srgbClr val="FFFFFF"/>
          </a:solidFill>
          <a:ln>
            <a:noFill/>
          </a:ln>
          <a:extLs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solidFill>
                  <a:srgbClr val="FF3300"/>
                </a:solidFill>
                <a:latin typeface="Arial" pitchFamily="34" charset="0"/>
              </a:rPr>
              <a:t>Communities and schools, </a:t>
            </a:r>
            <a:r>
              <a:rPr lang="en-US" altLang="en-US" b="1">
                <a:solidFill>
                  <a:srgbClr val="FF3300"/>
                </a:solidFill>
                <a:latin typeface="Arial" pitchFamily="34" charset="0"/>
              </a:rPr>
              <a:t>“</a:t>
            </a:r>
            <a:r>
              <a:rPr lang="en-US" altLang="en-US" sz="2000" b="1">
                <a:solidFill>
                  <a:srgbClr val="FF3300"/>
                </a:solidFill>
                <a:latin typeface="Arial" pitchFamily="34" charset="0"/>
              </a:rPr>
              <a:t>workplace</a:t>
            </a:r>
            <a:r>
              <a:rPr lang="en-US" altLang="en-US" b="1">
                <a:solidFill>
                  <a:srgbClr val="FF3300"/>
                </a:solidFill>
                <a:latin typeface="Arial" pitchFamily="34" charset="0"/>
              </a:rPr>
              <a:t>”</a:t>
            </a:r>
          </a:p>
          <a:p>
            <a:pPr>
              <a:buFontTx/>
              <a:buChar char="•"/>
            </a:pPr>
            <a:r>
              <a:rPr lang="en-US" altLang="en-US" sz="2000" b="1">
                <a:solidFill>
                  <a:srgbClr val="FF3300"/>
                </a:solidFill>
                <a:latin typeface="Arial" pitchFamily="34" charset="0"/>
              </a:rPr>
              <a:t>Health promotion</a:t>
            </a:r>
          </a:p>
        </p:txBody>
      </p:sp>
      <p:sp>
        <p:nvSpPr>
          <p:cNvPr id="26639" name="Text Box 56"/>
          <p:cNvSpPr txBox="1">
            <a:spLocks noChangeArrowheads="1"/>
          </p:cNvSpPr>
          <p:nvPr/>
        </p:nvSpPr>
        <p:spPr bwMode="auto">
          <a:xfrm>
            <a:off x="5397500" y="3933825"/>
            <a:ext cx="3889375" cy="1323975"/>
          </a:xfrm>
          <a:prstGeom prst="rect">
            <a:avLst/>
          </a:prstGeom>
          <a:solidFill>
            <a:srgbClr val="FFFFFF"/>
          </a:solidFill>
          <a:ln w="19050">
            <a:solidFill>
              <a:srgbClr val="000000"/>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solidFill>
                  <a:srgbClr val="FF3300"/>
                </a:solidFill>
                <a:latin typeface="Arial" pitchFamily="34" charset="0"/>
              </a:rPr>
              <a:t>Clinical care for heart disease</a:t>
            </a:r>
          </a:p>
          <a:p>
            <a:pPr>
              <a:buFont typeface="Arial" pitchFamily="34" charset="0"/>
              <a:buChar char="•"/>
            </a:pPr>
            <a:r>
              <a:rPr lang="en-US" altLang="en-US" sz="2000" b="1">
                <a:solidFill>
                  <a:srgbClr val="FF3300"/>
                </a:solidFill>
                <a:latin typeface="Arial" pitchFamily="34" charset="0"/>
              </a:rPr>
              <a:t>Quality and equity standards</a:t>
            </a:r>
          </a:p>
          <a:p>
            <a:pPr>
              <a:buFont typeface="Arial" pitchFamily="34" charset="0"/>
              <a:buChar char="•"/>
            </a:pPr>
            <a:r>
              <a:rPr lang="en-US" altLang="en-US" sz="2000" b="1">
                <a:solidFill>
                  <a:srgbClr val="FF3300"/>
                </a:solidFill>
                <a:latin typeface="Arial" pitchFamily="34" charset="0"/>
              </a:rPr>
              <a:t> Access to care</a:t>
            </a:r>
          </a:p>
          <a:p>
            <a:pPr>
              <a:buFont typeface="Arial" pitchFamily="34" charset="0"/>
              <a:buChar char="•"/>
            </a:pPr>
            <a:r>
              <a:rPr lang="en-US" altLang="en-US" sz="2000" b="1">
                <a:solidFill>
                  <a:srgbClr val="FF3300"/>
                </a:solidFill>
                <a:latin typeface="Arial" pitchFamily="34" charset="0"/>
              </a:rPr>
              <a:t>Self management</a:t>
            </a:r>
          </a:p>
        </p:txBody>
      </p:sp>
      <p:sp>
        <p:nvSpPr>
          <p:cNvPr id="26640" name="Rectangle 57"/>
          <p:cNvSpPr>
            <a:spLocks noChangeArrowheads="1"/>
          </p:cNvSpPr>
          <p:nvPr/>
        </p:nvSpPr>
        <p:spPr bwMode="auto">
          <a:xfrm>
            <a:off x="6877050" y="5437188"/>
            <a:ext cx="3300413" cy="1016000"/>
          </a:xfrm>
          <a:prstGeom prst="rect">
            <a:avLst/>
          </a:prstGeom>
          <a:solidFill>
            <a:srgbClr val="FFFFFF"/>
          </a:solidFill>
          <a:ln>
            <a:noFill/>
          </a:ln>
          <a:extLs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solidFill>
                  <a:srgbClr val="FF3300"/>
                </a:solidFill>
                <a:latin typeface="Arial" pitchFamily="34" charset="0"/>
              </a:rPr>
              <a:t>Secondary prevention</a:t>
            </a:r>
          </a:p>
          <a:p>
            <a:pPr>
              <a:buFont typeface="Arial" pitchFamily="34" charset="0"/>
              <a:buChar char="•"/>
            </a:pPr>
            <a:r>
              <a:rPr lang="en-US" altLang="en-US" sz="2000" b="1">
                <a:solidFill>
                  <a:srgbClr val="FF3300"/>
                </a:solidFill>
                <a:latin typeface="Arial" pitchFamily="34" charset="0"/>
              </a:rPr>
              <a:t>Post discharge care </a:t>
            </a:r>
          </a:p>
          <a:p>
            <a:pPr>
              <a:buFont typeface="Arial" pitchFamily="34" charset="0"/>
              <a:buChar char="•"/>
            </a:pPr>
            <a:r>
              <a:rPr lang="en-US" altLang="en-US" sz="2000" b="1">
                <a:solidFill>
                  <a:srgbClr val="FF3300"/>
                </a:solidFill>
                <a:latin typeface="Arial" pitchFamily="34" charset="0"/>
              </a:rPr>
              <a:t>Cardiac rehabilitation</a:t>
            </a:r>
          </a:p>
        </p:txBody>
      </p:sp>
      <p:sp>
        <p:nvSpPr>
          <p:cNvPr id="25659" name="Text Box 59"/>
          <p:cNvSpPr txBox="1">
            <a:spLocks noChangeArrowheads="1"/>
          </p:cNvSpPr>
          <p:nvPr/>
        </p:nvSpPr>
        <p:spPr bwMode="auto">
          <a:xfrm>
            <a:off x="3227388" y="2940050"/>
            <a:ext cx="3787775" cy="954088"/>
          </a:xfrm>
          <a:prstGeom prst="rect">
            <a:avLst/>
          </a:prstGeom>
          <a:solidFill>
            <a:srgbClr val="FFFFFF"/>
          </a:solidFill>
          <a:ln w="38100">
            <a:solidFill>
              <a:srgbClr val="C00000"/>
            </a:solidFill>
            <a:miter lim="800000"/>
            <a:headEnd/>
            <a:tailEnd/>
          </a:ln>
        </p:spPr>
        <p:txBody>
          <a:bodyPr>
            <a:spAutoFit/>
          </a:bodyPr>
          <a:lstStyle/>
          <a:p>
            <a:pPr>
              <a:defRPr/>
            </a:pPr>
            <a:r>
              <a:rPr lang="en-US" sz="2800" b="1" dirty="0">
                <a:solidFill>
                  <a:srgbClr val="FF0000"/>
                </a:solidFill>
                <a:effectLst>
                  <a:outerShdw blurRad="38100" dist="38100" dir="2700000" algn="tl">
                    <a:srgbClr val="C0C0C0"/>
                  </a:outerShdw>
                </a:effectLst>
                <a:latin typeface="Arial" pitchFamily="34" charset="0"/>
              </a:rPr>
              <a:t>CV risk management in primary care</a:t>
            </a:r>
          </a:p>
        </p:txBody>
      </p:sp>
      <p:sp>
        <p:nvSpPr>
          <p:cNvPr id="26642" name="TextBox 21"/>
          <p:cNvSpPr txBox="1">
            <a:spLocks noChangeArrowheads="1"/>
          </p:cNvSpPr>
          <p:nvPr/>
        </p:nvSpPr>
        <p:spPr bwMode="auto">
          <a:xfrm>
            <a:off x="3486150" y="5324475"/>
            <a:ext cx="3097213" cy="1323975"/>
          </a:xfrm>
          <a:prstGeom prst="rect">
            <a:avLst/>
          </a:prstGeom>
          <a:solidFill>
            <a:schemeClr val="bg1"/>
          </a:solidFill>
          <a:ln w="28575">
            <a:solidFill>
              <a:srgbClr val="FFFFFF"/>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solidFill>
                  <a:srgbClr val="FFFFFF"/>
                </a:solidFill>
                <a:latin typeface="Arial" pitchFamily="34" charset="0"/>
                <a:cs typeface="Arial" pitchFamily="34" charset="0"/>
              </a:rPr>
              <a:t>            MISSION</a:t>
            </a:r>
          </a:p>
          <a:p>
            <a:r>
              <a:rPr lang="en-US" altLang="en-US" sz="2000" b="1">
                <a:solidFill>
                  <a:srgbClr val="FFFFFF"/>
                </a:solidFill>
                <a:latin typeface="Arial" pitchFamily="34" charset="0"/>
                <a:cs typeface="Arial" pitchFamily="34" charset="0"/>
              </a:rPr>
              <a:t>Stop New Zealanders dying prematurely from heart disease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0" y="-142875"/>
            <a:ext cx="10315575" cy="1447800"/>
          </a:xfrm>
          <a:effectLst>
            <a:outerShdw dist="35921" dir="2700000" algn="ctr" rotWithShape="0">
              <a:schemeClr val="bg2"/>
            </a:outerShdw>
          </a:effectLst>
        </p:spPr>
        <p:txBody>
          <a:bodyPr/>
          <a:lstStyle/>
          <a:p>
            <a:r>
              <a:rPr lang="en-US" altLang="en-US" sz="3600" smtClean="0"/>
              <a:t>Why bother about CVD in primary care?</a:t>
            </a:r>
            <a:endParaRPr lang="en-AU" altLang="en-US" sz="3600" smtClean="0"/>
          </a:p>
        </p:txBody>
      </p:sp>
      <p:sp>
        <p:nvSpPr>
          <p:cNvPr id="27651" name="Rectangle 3"/>
          <p:cNvSpPr>
            <a:spLocks noGrp="1" noChangeArrowheads="1"/>
          </p:cNvSpPr>
          <p:nvPr>
            <p:ph idx="1"/>
          </p:nvPr>
        </p:nvSpPr>
        <p:spPr>
          <a:xfrm>
            <a:off x="495300" y="785813"/>
            <a:ext cx="9448800" cy="5257800"/>
          </a:xfrm>
        </p:spPr>
        <p:txBody>
          <a:bodyPr/>
          <a:lstStyle/>
          <a:p>
            <a:pPr>
              <a:lnSpc>
                <a:spcPct val="80000"/>
              </a:lnSpc>
              <a:buFontTx/>
              <a:buNone/>
            </a:pPr>
            <a:endParaRPr lang="en-US" altLang="en-US" smtClean="0"/>
          </a:p>
          <a:p>
            <a:pPr>
              <a:lnSpc>
                <a:spcPct val="80000"/>
              </a:lnSpc>
              <a:buFontTx/>
              <a:buNone/>
            </a:pPr>
            <a:r>
              <a:rPr lang="en-US" altLang="en-US" smtClean="0"/>
              <a:t>In a population of 10,000 primary care patients, every year there are about:</a:t>
            </a:r>
          </a:p>
          <a:p>
            <a:pPr>
              <a:lnSpc>
                <a:spcPct val="80000"/>
              </a:lnSpc>
              <a:buFontTx/>
              <a:buNone/>
            </a:pPr>
            <a:endParaRPr lang="en-US" altLang="en-US" smtClean="0"/>
          </a:p>
          <a:p>
            <a:pPr>
              <a:lnSpc>
                <a:spcPct val="80000"/>
              </a:lnSpc>
            </a:pPr>
            <a:r>
              <a:rPr lang="en-US" altLang="en-US" u="sng" smtClean="0"/>
              <a:t>10 coronary &amp; stroke deaths</a:t>
            </a:r>
          </a:p>
          <a:p>
            <a:pPr>
              <a:lnSpc>
                <a:spcPct val="80000"/>
              </a:lnSpc>
            </a:pPr>
            <a:r>
              <a:rPr lang="en-US" altLang="en-US" smtClean="0"/>
              <a:t> 1 diabetic death</a:t>
            </a:r>
          </a:p>
          <a:p>
            <a:pPr>
              <a:lnSpc>
                <a:spcPct val="80000"/>
              </a:lnSpc>
            </a:pPr>
            <a:r>
              <a:rPr lang="en-US" altLang="en-US" smtClean="0"/>
              <a:t> 1 breast cancer death</a:t>
            </a:r>
          </a:p>
          <a:p>
            <a:pPr>
              <a:lnSpc>
                <a:spcPct val="80000"/>
              </a:lnSpc>
            </a:pPr>
            <a:r>
              <a:rPr lang="en-US" altLang="en-US" smtClean="0"/>
              <a:t> 1 prostate cancer death</a:t>
            </a:r>
          </a:p>
          <a:p>
            <a:pPr>
              <a:lnSpc>
                <a:spcPct val="80000"/>
              </a:lnSpc>
            </a:pPr>
            <a:r>
              <a:rPr lang="en-US" altLang="en-US" smtClean="0"/>
              <a:t> 1 suicide every year</a:t>
            </a:r>
          </a:p>
          <a:p>
            <a:pPr>
              <a:lnSpc>
                <a:spcPct val="80000"/>
              </a:lnSpc>
            </a:pPr>
            <a:r>
              <a:rPr lang="en-US" altLang="en-US" smtClean="0"/>
              <a:t> 1 road traffic death</a:t>
            </a:r>
          </a:p>
          <a:p>
            <a:pPr>
              <a:lnSpc>
                <a:spcPct val="80000"/>
              </a:lnSpc>
            </a:pPr>
            <a:r>
              <a:rPr lang="en-US" altLang="en-US" smtClean="0"/>
              <a:t> (1 cervical cancer death every 5 years) </a:t>
            </a:r>
          </a:p>
          <a:p>
            <a:pPr>
              <a:lnSpc>
                <a:spcPct val="80000"/>
              </a:lnSpc>
              <a:buFontTx/>
              <a:buNone/>
            </a:pPr>
            <a:r>
              <a:rPr lang="en-US" altLang="en-US" smtClean="0"/>
              <a:t>				</a:t>
            </a:r>
          </a:p>
          <a:p>
            <a:pPr algn="r">
              <a:lnSpc>
                <a:spcPct val="80000"/>
              </a:lnSpc>
              <a:buFontTx/>
              <a:buNone/>
            </a:pPr>
            <a:r>
              <a:rPr lang="en-US" altLang="en-US" sz="2000" smtClean="0"/>
              <a:t>NZHIS annual mortality statistics</a:t>
            </a:r>
          </a:p>
        </p:txBody>
      </p:sp>
      <p:sp>
        <p:nvSpPr>
          <p:cNvPr id="27652" name="Line 4"/>
          <p:cNvSpPr>
            <a:spLocks noChangeShapeType="1"/>
          </p:cNvSpPr>
          <p:nvPr/>
        </p:nvSpPr>
        <p:spPr bwMode="auto">
          <a:xfrm>
            <a:off x="0" y="1071563"/>
            <a:ext cx="10287000" cy="0"/>
          </a:xfrm>
          <a:prstGeom prst="line">
            <a:avLst/>
          </a:prstGeom>
          <a:noFill/>
          <a:ln w="101600" cmpd="thickThin">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381000" y="152400"/>
            <a:ext cx="9601200" cy="1143000"/>
          </a:xfrm>
        </p:spPr>
        <p:txBody>
          <a:bodyPr/>
          <a:lstStyle/>
          <a:p>
            <a:r>
              <a:rPr lang="en-NZ" altLang="en-US" sz="3800" smtClean="0"/>
              <a:t>Assessment of absolute CV risk</a:t>
            </a:r>
            <a:br>
              <a:rPr lang="en-NZ" altLang="en-US" sz="3800" smtClean="0"/>
            </a:br>
            <a:r>
              <a:rPr lang="en-NZ" altLang="en-US" sz="3800" smtClean="0"/>
              <a:t>What to measure and record</a:t>
            </a:r>
          </a:p>
        </p:txBody>
      </p:sp>
      <p:sp>
        <p:nvSpPr>
          <p:cNvPr id="28675" name="Rectangle 3"/>
          <p:cNvSpPr>
            <a:spLocks noGrp="1" noChangeArrowheads="1"/>
          </p:cNvSpPr>
          <p:nvPr>
            <p:ph idx="1"/>
          </p:nvPr>
        </p:nvSpPr>
        <p:spPr>
          <a:xfrm>
            <a:off x="457200" y="1524000"/>
            <a:ext cx="9448800" cy="4114800"/>
          </a:xfrm>
        </p:spPr>
        <p:txBody>
          <a:bodyPr/>
          <a:lstStyle/>
          <a:p>
            <a:r>
              <a:rPr lang="en-NZ" altLang="en-US" smtClean="0"/>
              <a:t>Age and sex</a:t>
            </a:r>
          </a:p>
          <a:p>
            <a:r>
              <a:rPr lang="en-NZ" altLang="en-US" smtClean="0"/>
              <a:t>Ethnicity</a:t>
            </a:r>
          </a:p>
          <a:p>
            <a:r>
              <a:rPr lang="en-NZ" altLang="en-US" smtClean="0"/>
              <a:t>Smoking history</a:t>
            </a:r>
          </a:p>
          <a:p>
            <a:r>
              <a:rPr lang="en-NZ" altLang="en-US" smtClean="0"/>
              <a:t>Family history</a:t>
            </a:r>
          </a:p>
          <a:p>
            <a:r>
              <a:rPr lang="en-NZ" altLang="en-US" smtClean="0"/>
              <a:t>Lipid profile and HbA1c</a:t>
            </a:r>
          </a:p>
          <a:p>
            <a:r>
              <a:rPr lang="en-NZ" altLang="en-US" smtClean="0"/>
              <a:t>Average of two sitting BPs</a:t>
            </a:r>
          </a:p>
          <a:p>
            <a:r>
              <a:rPr lang="en-NZ" altLang="en-US" smtClean="0"/>
              <a:t>BMI and waist circumference</a:t>
            </a:r>
            <a:endParaRPr lang="en-US" altLang="en-US" smtClean="0"/>
          </a:p>
        </p:txBody>
      </p:sp>
      <p:sp>
        <p:nvSpPr>
          <p:cNvPr id="28676" name="Line 4"/>
          <p:cNvSpPr>
            <a:spLocks noChangeShapeType="1"/>
          </p:cNvSpPr>
          <p:nvPr/>
        </p:nvSpPr>
        <p:spPr bwMode="auto">
          <a:xfrm>
            <a:off x="0" y="1447800"/>
            <a:ext cx="10287000" cy="0"/>
          </a:xfrm>
          <a:prstGeom prst="line">
            <a:avLst/>
          </a:prstGeom>
          <a:noFill/>
          <a:ln w="101600" cmpd="thickThin">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77" name="Text Box 5"/>
          <p:cNvSpPr txBox="1">
            <a:spLocks noChangeArrowheads="1"/>
          </p:cNvSpPr>
          <p:nvPr/>
        </p:nvSpPr>
        <p:spPr bwMode="auto">
          <a:xfrm>
            <a:off x="2057400" y="5695950"/>
            <a:ext cx="5791200" cy="954088"/>
          </a:xfrm>
          <a:prstGeom prst="rect">
            <a:avLst/>
          </a:prstGeom>
          <a:noFill/>
          <a:ln w="38100">
            <a:solidFill>
              <a:srgbClr val="FFFFFF"/>
            </a:solidFill>
            <a:miter lim="800000"/>
            <a:headEnd type="none" w="sm" len="sm"/>
            <a:tailEnd type="none" w="med" len="lg"/>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800" b="1">
                <a:latin typeface="Arial" pitchFamily="34" charset="0"/>
              </a:rPr>
              <a:t> </a:t>
            </a:r>
            <a:r>
              <a:rPr lang="en-US" altLang="en-US" sz="2800" b="1">
                <a:solidFill>
                  <a:schemeClr val="tx2"/>
                </a:solidFill>
                <a:latin typeface="Arial" pitchFamily="34" charset="0"/>
              </a:rPr>
              <a:t>Assessment of absolute risk is </a:t>
            </a:r>
          </a:p>
          <a:p>
            <a:r>
              <a:rPr lang="en-US" altLang="en-US" sz="2800" b="1">
                <a:solidFill>
                  <a:schemeClr val="tx2"/>
                </a:solidFill>
                <a:latin typeface="Arial" pitchFamily="34" charset="0"/>
              </a:rPr>
              <a:t>the starting point for discussion</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428625" y="1447800"/>
            <a:ext cx="36861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cap="rnd">
                <a:solidFill>
                  <a:srgbClr val="000000"/>
                </a:solidFill>
                <a:prstDash val="sysDot"/>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buSzPct val="75000"/>
              <a:buFont typeface="Wingdings" pitchFamily="2" charset="2"/>
              <a:buNone/>
            </a:pPr>
            <a:endParaRPr lang="en-US" altLang="en-US">
              <a:latin typeface="Arial" pitchFamily="34" charset="0"/>
            </a:endParaRPr>
          </a:p>
          <a:p>
            <a:pPr>
              <a:spcBef>
                <a:spcPct val="50000"/>
              </a:spcBef>
              <a:buSzPct val="75000"/>
              <a:buFont typeface="Wingdings" pitchFamily="2" charset="2"/>
              <a:buChar char="q"/>
            </a:pPr>
            <a:endParaRPr lang="en-US" altLang="en-US">
              <a:latin typeface="Arial" pitchFamily="34" charset="0"/>
            </a:endParaRPr>
          </a:p>
          <a:p>
            <a:pPr>
              <a:spcBef>
                <a:spcPct val="50000"/>
              </a:spcBef>
              <a:buSzPct val="75000"/>
              <a:buFont typeface="Wingdings" pitchFamily="2" charset="2"/>
              <a:buNone/>
            </a:pPr>
            <a:endParaRPr lang="en-US" altLang="en-US">
              <a:latin typeface="Arial" pitchFamily="34" charset="0"/>
            </a:endParaRPr>
          </a:p>
        </p:txBody>
      </p:sp>
      <p:sp>
        <p:nvSpPr>
          <p:cNvPr id="29699" name="Rectangle 3"/>
          <p:cNvSpPr>
            <a:spLocks noGrp="1" noChangeArrowheads="1"/>
          </p:cNvSpPr>
          <p:nvPr>
            <p:ph type="title" idx="4294967295"/>
          </p:nvPr>
        </p:nvSpPr>
        <p:spPr/>
        <p:txBody>
          <a:bodyPr/>
          <a:lstStyle/>
          <a:p>
            <a:r>
              <a:rPr lang="en-US" altLang="en-US" sz="3800" smtClean="0"/>
              <a:t>What does a Risk  Assessment Involve?</a:t>
            </a:r>
          </a:p>
        </p:txBody>
      </p:sp>
      <p:sp>
        <p:nvSpPr>
          <p:cNvPr id="29700" name="Rectangle 4"/>
          <p:cNvSpPr>
            <a:spLocks noGrp="1" noChangeArrowheads="1"/>
          </p:cNvSpPr>
          <p:nvPr>
            <p:ph type="body" sz="half" idx="4294967295"/>
          </p:nvPr>
        </p:nvSpPr>
        <p:spPr>
          <a:xfrm>
            <a:off x="0" y="1828800"/>
            <a:ext cx="4286250" cy="4267200"/>
          </a:xfrm>
        </p:spPr>
        <p:txBody>
          <a:bodyPr/>
          <a:lstStyle/>
          <a:p>
            <a:pPr>
              <a:buFontTx/>
              <a:buNone/>
            </a:pPr>
            <a:endParaRPr lang="en-US" altLang="en-US" sz="2800" smtClean="0"/>
          </a:p>
          <a:p>
            <a:endParaRPr lang="en-US" altLang="en-US" sz="2800" smtClean="0"/>
          </a:p>
          <a:p>
            <a:endParaRPr lang="en-US" altLang="en-US" sz="2800" smtClean="0"/>
          </a:p>
        </p:txBody>
      </p:sp>
      <p:sp>
        <p:nvSpPr>
          <p:cNvPr id="29701" name="Text Box 5"/>
          <p:cNvSpPr txBox="1">
            <a:spLocks noChangeArrowheads="1"/>
          </p:cNvSpPr>
          <p:nvPr/>
        </p:nvSpPr>
        <p:spPr bwMode="auto">
          <a:xfrm>
            <a:off x="5486400" y="3429000"/>
            <a:ext cx="3000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endParaRPr lang="en-NZ" altLang="en-US" b="1">
              <a:latin typeface="Black Chancery" pitchFamily="2" charset="0"/>
            </a:endParaRPr>
          </a:p>
        </p:txBody>
      </p:sp>
      <p:sp>
        <p:nvSpPr>
          <p:cNvPr id="29702" name="Puzzle3"/>
          <p:cNvSpPr>
            <a:spLocks noEditPoints="1" noChangeArrowheads="1"/>
          </p:cNvSpPr>
          <p:nvPr/>
        </p:nvSpPr>
        <p:spPr bwMode="auto">
          <a:xfrm>
            <a:off x="2914650" y="3581400"/>
            <a:ext cx="1987550" cy="2398713"/>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2273 w 21600"/>
              <a:gd name="T25" fmla="*/ 7719 h 21600"/>
              <a:gd name="T26" fmla="*/ 19149 w 21600"/>
              <a:gd name="T27" fmla="*/ 202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solidFill>
            <a:srgbClr val="CCFFCC"/>
          </a:solidFill>
          <a:ln w="28575">
            <a:solidFill>
              <a:srgbClr val="000000"/>
            </a:solidFill>
            <a:miter lim="800000"/>
            <a:headEnd/>
            <a:tailEnd/>
          </a:ln>
        </p:spPr>
        <p:txBody>
          <a:bodyPr/>
          <a:lstStyle/>
          <a:p>
            <a:endParaRPr lang="en-US"/>
          </a:p>
        </p:txBody>
      </p:sp>
      <p:sp>
        <p:nvSpPr>
          <p:cNvPr id="29703" name="Puzzle2"/>
          <p:cNvSpPr>
            <a:spLocks noEditPoints="1" noChangeArrowheads="1"/>
          </p:cNvSpPr>
          <p:nvPr/>
        </p:nvSpPr>
        <p:spPr bwMode="auto">
          <a:xfrm rot="10800000">
            <a:off x="4457700" y="3733800"/>
            <a:ext cx="3173413" cy="21859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5388 w 21600"/>
              <a:gd name="T25" fmla="*/ 6742 h 21600"/>
              <a:gd name="T26" fmla="*/ 16177 w 21600"/>
              <a:gd name="T27" fmla="*/ 20441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4247" y="12354"/>
                </a:moveTo>
                <a:lnTo>
                  <a:pt x="4134" y="12468"/>
                </a:lnTo>
                <a:lnTo>
                  <a:pt x="4010" y="12581"/>
                </a:lnTo>
                <a:lnTo>
                  <a:pt x="3897" y="12637"/>
                </a:lnTo>
                <a:lnTo>
                  <a:pt x="3773" y="12694"/>
                </a:lnTo>
                <a:lnTo>
                  <a:pt x="3637" y="12694"/>
                </a:lnTo>
                <a:lnTo>
                  <a:pt x="3524" y="12694"/>
                </a:lnTo>
                <a:lnTo>
                  <a:pt x="3400" y="12665"/>
                </a:lnTo>
                <a:lnTo>
                  <a:pt x="3287" y="12609"/>
                </a:lnTo>
                <a:lnTo>
                  <a:pt x="3027" y="12496"/>
                </a:lnTo>
                <a:lnTo>
                  <a:pt x="2790" y="12340"/>
                </a:lnTo>
                <a:lnTo>
                  <a:pt x="2530" y="12142"/>
                </a:lnTo>
                <a:lnTo>
                  <a:pt x="2293" y="11987"/>
                </a:lnTo>
                <a:lnTo>
                  <a:pt x="2033" y="11817"/>
                </a:lnTo>
                <a:lnTo>
                  <a:pt x="1773" y="11676"/>
                </a:lnTo>
                <a:lnTo>
                  <a:pt x="1638" y="11662"/>
                </a:lnTo>
                <a:lnTo>
                  <a:pt x="1513" y="11634"/>
                </a:lnTo>
                <a:lnTo>
                  <a:pt x="1378" y="11634"/>
                </a:lnTo>
                <a:lnTo>
                  <a:pt x="1253" y="11634"/>
                </a:lnTo>
                <a:lnTo>
                  <a:pt x="1118" y="11662"/>
                </a:lnTo>
                <a:lnTo>
                  <a:pt x="971" y="11732"/>
                </a:lnTo>
                <a:lnTo>
                  <a:pt x="835" y="11817"/>
                </a:lnTo>
                <a:lnTo>
                  <a:pt x="711" y="11959"/>
                </a:lnTo>
                <a:lnTo>
                  <a:pt x="553" y="12086"/>
                </a:lnTo>
                <a:lnTo>
                  <a:pt x="429" y="12284"/>
                </a:lnTo>
                <a:lnTo>
                  <a:pt x="271" y="12524"/>
                </a:lnTo>
                <a:lnTo>
                  <a:pt x="146" y="12793"/>
                </a:lnTo>
                <a:lnTo>
                  <a:pt x="79" y="12962"/>
                </a:lnTo>
                <a:lnTo>
                  <a:pt x="33" y="13146"/>
                </a:lnTo>
                <a:lnTo>
                  <a:pt x="11" y="13386"/>
                </a:lnTo>
                <a:lnTo>
                  <a:pt x="11" y="13641"/>
                </a:lnTo>
                <a:lnTo>
                  <a:pt x="33" y="13881"/>
                </a:lnTo>
                <a:lnTo>
                  <a:pt x="101" y="14150"/>
                </a:lnTo>
                <a:lnTo>
                  <a:pt x="192" y="14404"/>
                </a:lnTo>
                <a:lnTo>
                  <a:pt x="293" y="14645"/>
                </a:lnTo>
                <a:lnTo>
                  <a:pt x="451" y="14857"/>
                </a:lnTo>
                <a:lnTo>
                  <a:pt x="621" y="15054"/>
                </a:lnTo>
                <a:lnTo>
                  <a:pt x="734" y="15125"/>
                </a:lnTo>
                <a:lnTo>
                  <a:pt x="835" y="15210"/>
                </a:lnTo>
                <a:lnTo>
                  <a:pt x="948" y="15267"/>
                </a:lnTo>
                <a:lnTo>
                  <a:pt x="1084" y="15323"/>
                </a:lnTo>
                <a:lnTo>
                  <a:pt x="1208" y="15351"/>
                </a:lnTo>
                <a:lnTo>
                  <a:pt x="1355" y="15380"/>
                </a:lnTo>
                <a:lnTo>
                  <a:pt x="1513" y="15380"/>
                </a:lnTo>
                <a:lnTo>
                  <a:pt x="1683" y="15380"/>
                </a:lnTo>
                <a:lnTo>
                  <a:pt x="1864" y="15351"/>
                </a:lnTo>
                <a:lnTo>
                  <a:pt x="2033" y="15323"/>
                </a:lnTo>
                <a:lnTo>
                  <a:pt x="2225" y="15238"/>
                </a:lnTo>
                <a:lnTo>
                  <a:pt x="2428" y="15153"/>
                </a:lnTo>
                <a:lnTo>
                  <a:pt x="2745" y="15026"/>
                </a:lnTo>
                <a:lnTo>
                  <a:pt x="3005" y="14913"/>
                </a:lnTo>
                <a:lnTo>
                  <a:pt x="3264" y="14828"/>
                </a:lnTo>
                <a:lnTo>
                  <a:pt x="3513" y="14800"/>
                </a:lnTo>
                <a:lnTo>
                  <a:pt x="3615" y="14828"/>
                </a:lnTo>
                <a:lnTo>
                  <a:pt x="3728" y="14857"/>
                </a:lnTo>
                <a:lnTo>
                  <a:pt x="3807" y="14913"/>
                </a:lnTo>
                <a:lnTo>
                  <a:pt x="3920" y="14998"/>
                </a:lnTo>
                <a:lnTo>
                  <a:pt x="4010" y="15097"/>
                </a:lnTo>
                <a:lnTo>
                  <a:pt x="4089" y="15238"/>
                </a:lnTo>
                <a:lnTo>
                  <a:pt x="4179" y="15408"/>
                </a:lnTo>
                <a:lnTo>
                  <a:pt x="4247" y="15620"/>
                </a:lnTo>
                <a:lnTo>
                  <a:pt x="4326" y="15860"/>
                </a:lnTo>
                <a:lnTo>
                  <a:pt x="4394" y="16129"/>
                </a:lnTo>
                <a:lnTo>
                  <a:pt x="4439" y="16440"/>
                </a:lnTo>
                <a:lnTo>
                  <a:pt x="4507" y="16737"/>
                </a:lnTo>
                <a:lnTo>
                  <a:pt x="4552" y="17090"/>
                </a:lnTo>
                <a:lnTo>
                  <a:pt x="4575" y="17443"/>
                </a:lnTo>
                <a:lnTo>
                  <a:pt x="4586" y="17825"/>
                </a:lnTo>
                <a:lnTo>
                  <a:pt x="4586" y="18193"/>
                </a:lnTo>
                <a:lnTo>
                  <a:pt x="4586" y="18574"/>
                </a:lnTo>
                <a:lnTo>
                  <a:pt x="4586" y="18984"/>
                </a:lnTo>
                <a:lnTo>
                  <a:pt x="4552" y="19366"/>
                </a:lnTo>
                <a:lnTo>
                  <a:pt x="4507" y="19748"/>
                </a:lnTo>
                <a:lnTo>
                  <a:pt x="4462" y="20129"/>
                </a:lnTo>
                <a:lnTo>
                  <a:pt x="4371" y="20483"/>
                </a:lnTo>
                <a:lnTo>
                  <a:pt x="4292" y="20836"/>
                </a:lnTo>
                <a:lnTo>
                  <a:pt x="4202" y="21161"/>
                </a:lnTo>
                <a:lnTo>
                  <a:pt x="4744" y="21161"/>
                </a:lnTo>
                <a:lnTo>
                  <a:pt x="5264" y="21161"/>
                </a:lnTo>
                <a:lnTo>
                  <a:pt x="5784" y="21161"/>
                </a:lnTo>
                <a:lnTo>
                  <a:pt x="6235" y="21161"/>
                </a:lnTo>
                <a:lnTo>
                  <a:pt x="6676" y="21161"/>
                </a:lnTo>
                <a:lnTo>
                  <a:pt x="7060" y="21161"/>
                </a:lnTo>
                <a:lnTo>
                  <a:pt x="7410" y="21161"/>
                </a:lnTo>
                <a:lnTo>
                  <a:pt x="7670" y="21161"/>
                </a:lnTo>
                <a:lnTo>
                  <a:pt x="8020" y="21020"/>
                </a:lnTo>
                <a:lnTo>
                  <a:pt x="8303" y="20893"/>
                </a:lnTo>
                <a:lnTo>
                  <a:pt x="8563" y="20695"/>
                </a:lnTo>
                <a:lnTo>
                  <a:pt x="8800" y="20511"/>
                </a:lnTo>
                <a:lnTo>
                  <a:pt x="8969" y="20285"/>
                </a:lnTo>
                <a:lnTo>
                  <a:pt x="9150" y="20045"/>
                </a:lnTo>
                <a:lnTo>
                  <a:pt x="9252" y="19804"/>
                </a:lnTo>
                <a:lnTo>
                  <a:pt x="9342" y="19550"/>
                </a:lnTo>
                <a:lnTo>
                  <a:pt x="9410" y="19281"/>
                </a:lnTo>
                <a:lnTo>
                  <a:pt x="9433" y="19013"/>
                </a:lnTo>
                <a:lnTo>
                  <a:pt x="9433" y="18744"/>
                </a:lnTo>
                <a:lnTo>
                  <a:pt x="9387" y="18504"/>
                </a:lnTo>
                <a:lnTo>
                  <a:pt x="9320" y="18221"/>
                </a:lnTo>
                <a:lnTo>
                  <a:pt x="9207" y="17981"/>
                </a:lnTo>
                <a:lnTo>
                  <a:pt x="9105" y="17740"/>
                </a:lnTo>
                <a:lnTo>
                  <a:pt x="8924" y="17514"/>
                </a:lnTo>
                <a:lnTo>
                  <a:pt x="8777" y="17274"/>
                </a:lnTo>
                <a:lnTo>
                  <a:pt x="8642" y="17034"/>
                </a:lnTo>
                <a:lnTo>
                  <a:pt x="8563" y="16765"/>
                </a:lnTo>
                <a:lnTo>
                  <a:pt x="8472" y="16468"/>
                </a:lnTo>
                <a:lnTo>
                  <a:pt x="8450" y="16157"/>
                </a:lnTo>
                <a:lnTo>
                  <a:pt x="8450" y="15860"/>
                </a:lnTo>
                <a:lnTo>
                  <a:pt x="8472" y="15563"/>
                </a:lnTo>
                <a:lnTo>
                  <a:pt x="8540" y="15267"/>
                </a:lnTo>
                <a:lnTo>
                  <a:pt x="8642" y="14998"/>
                </a:lnTo>
                <a:lnTo>
                  <a:pt x="8777" y="14729"/>
                </a:lnTo>
                <a:lnTo>
                  <a:pt x="8868" y="14616"/>
                </a:lnTo>
                <a:lnTo>
                  <a:pt x="8969" y="14475"/>
                </a:lnTo>
                <a:lnTo>
                  <a:pt x="9060" y="14376"/>
                </a:lnTo>
                <a:lnTo>
                  <a:pt x="9184" y="14291"/>
                </a:lnTo>
                <a:lnTo>
                  <a:pt x="9297" y="14206"/>
                </a:lnTo>
                <a:lnTo>
                  <a:pt x="9433" y="14121"/>
                </a:lnTo>
                <a:lnTo>
                  <a:pt x="9579" y="14051"/>
                </a:lnTo>
                <a:lnTo>
                  <a:pt x="9726" y="13994"/>
                </a:lnTo>
                <a:lnTo>
                  <a:pt x="9884" y="13938"/>
                </a:lnTo>
                <a:lnTo>
                  <a:pt x="10054" y="13909"/>
                </a:lnTo>
                <a:lnTo>
                  <a:pt x="10257" y="13881"/>
                </a:lnTo>
                <a:lnTo>
                  <a:pt x="10449" y="13881"/>
                </a:lnTo>
                <a:lnTo>
                  <a:pt x="10664" y="13881"/>
                </a:lnTo>
                <a:lnTo>
                  <a:pt x="10856" y="13909"/>
                </a:lnTo>
                <a:lnTo>
                  <a:pt x="11037" y="13966"/>
                </a:lnTo>
                <a:lnTo>
                  <a:pt x="11206" y="14023"/>
                </a:lnTo>
                <a:lnTo>
                  <a:pt x="11353" y="14093"/>
                </a:lnTo>
                <a:lnTo>
                  <a:pt x="11511" y="14178"/>
                </a:lnTo>
                <a:lnTo>
                  <a:pt x="11635" y="14263"/>
                </a:lnTo>
                <a:lnTo>
                  <a:pt x="11748" y="14376"/>
                </a:lnTo>
                <a:lnTo>
                  <a:pt x="11861" y="14475"/>
                </a:lnTo>
                <a:lnTo>
                  <a:pt x="11941" y="14616"/>
                </a:lnTo>
                <a:lnTo>
                  <a:pt x="12031" y="14758"/>
                </a:lnTo>
                <a:lnTo>
                  <a:pt x="12099" y="14885"/>
                </a:lnTo>
                <a:lnTo>
                  <a:pt x="12200" y="15210"/>
                </a:lnTo>
                <a:lnTo>
                  <a:pt x="12268" y="15507"/>
                </a:lnTo>
                <a:lnTo>
                  <a:pt x="12291" y="15832"/>
                </a:lnTo>
                <a:lnTo>
                  <a:pt x="12291" y="16157"/>
                </a:lnTo>
                <a:lnTo>
                  <a:pt x="12246" y="16482"/>
                </a:lnTo>
                <a:lnTo>
                  <a:pt x="12178" y="16807"/>
                </a:lnTo>
                <a:lnTo>
                  <a:pt x="12099" y="17090"/>
                </a:lnTo>
                <a:lnTo>
                  <a:pt x="12008" y="17330"/>
                </a:lnTo>
                <a:lnTo>
                  <a:pt x="11884" y="17542"/>
                </a:lnTo>
                <a:lnTo>
                  <a:pt x="11748" y="17712"/>
                </a:lnTo>
                <a:lnTo>
                  <a:pt x="11613" y="17839"/>
                </a:lnTo>
                <a:lnTo>
                  <a:pt x="11489" y="18037"/>
                </a:lnTo>
                <a:lnTo>
                  <a:pt x="11398" y="18221"/>
                </a:lnTo>
                <a:lnTo>
                  <a:pt x="11319" y="18447"/>
                </a:lnTo>
                <a:lnTo>
                  <a:pt x="11251" y="18659"/>
                </a:lnTo>
                <a:lnTo>
                  <a:pt x="11206" y="18900"/>
                </a:lnTo>
                <a:lnTo>
                  <a:pt x="11184" y="19154"/>
                </a:lnTo>
                <a:lnTo>
                  <a:pt x="11184" y="19423"/>
                </a:lnTo>
                <a:lnTo>
                  <a:pt x="11229" y="19663"/>
                </a:lnTo>
                <a:lnTo>
                  <a:pt x="11297" y="19903"/>
                </a:lnTo>
                <a:lnTo>
                  <a:pt x="11376" y="20158"/>
                </a:lnTo>
                <a:lnTo>
                  <a:pt x="11511" y="20398"/>
                </a:lnTo>
                <a:lnTo>
                  <a:pt x="11681" y="20610"/>
                </a:lnTo>
                <a:lnTo>
                  <a:pt x="11884" y="20808"/>
                </a:lnTo>
                <a:lnTo>
                  <a:pt x="12121" y="20992"/>
                </a:lnTo>
                <a:lnTo>
                  <a:pt x="12404" y="21161"/>
                </a:lnTo>
                <a:lnTo>
                  <a:pt x="12528" y="21190"/>
                </a:lnTo>
                <a:lnTo>
                  <a:pt x="12856" y="21274"/>
                </a:lnTo>
                <a:lnTo>
                  <a:pt x="13330" y="21373"/>
                </a:lnTo>
                <a:lnTo>
                  <a:pt x="13963" y="21486"/>
                </a:lnTo>
                <a:lnTo>
                  <a:pt x="14313" y="21543"/>
                </a:lnTo>
                <a:lnTo>
                  <a:pt x="14652" y="21571"/>
                </a:lnTo>
                <a:lnTo>
                  <a:pt x="15025" y="21600"/>
                </a:lnTo>
                <a:lnTo>
                  <a:pt x="15409" y="21600"/>
                </a:lnTo>
                <a:lnTo>
                  <a:pt x="15782" y="21600"/>
                </a:lnTo>
                <a:lnTo>
                  <a:pt x="16177" y="21571"/>
                </a:lnTo>
                <a:lnTo>
                  <a:pt x="16516" y="21486"/>
                </a:lnTo>
                <a:lnTo>
                  <a:pt x="16889" y="21402"/>
                </a:lnTo>
                <a:lnTo>
                  <a:pt x="16821" y="21190"/>
                </a:lnTo>
                <a:lnTo>
                  <a:pt x="16776" y="20935"/>
                </a:lnTo>
                <a:lnTo>
                  <a:pt x="16742" y="20667"/>
                </a:lnTo>
                <a:lnTo>
                  <a:pt x="16719" y="20370"/>
                </a:lnTo>
                <a:lnTo>
                  <a:pt x="16697" y="19719"/>
                </a:lnTo>
                <a:lnTo>
                  <a:pt x="16697" y="19013"/>
                </a:lnTo>
                <a:lnTo>
                  <a:pt x="16719" y="18306"/>
                </a:lnTo>
                <a:lnTo>
                  <a:pt x="16753" y="17599"/>
                </a:lnTo>
                <a:lnTo>
                  <a:pt x="16821" y="16949"/>
                </a:lnTo>
                <a:lnTo>
                  <a:pt x="16889" y="16383"/>
                </a:lnTo>
                <a:lnTo>
                  <a:pt x="16934" y="16129"/>
                </a:lnTo>
                <a:lnTo>
                  <a:pt x="17002" y="15945"/>
                </a:lnTo>
                <a:lnTo>
                  <a:pt x="17081" y="15790"/>
                </a:lnTo>
                <a:lnTo>
                  <a:pt x="17194" y="15648"/>
                </a:lnTo>
                <a:lnTo>
                  <a:pt x="17318" y="15563"/>
                </a:lnTo>
                <a:lnTo>
                  <a:pt x="17453" y="15507"/>
                </a:lnTo>
                <a:lnTo>
                  <a:pt x="17600" y="15450"/>
                </a:lnTo>
                <a:lnTo>
                  <a:pt x="17758" y="15450"/>
                </a:lnTo>
                <a:lnTo>
                  <a:pt x="17905" y="15479"/>
                </a:lnTo>
                <a:lnTo>
                  <a:pt x="18064" y="15535"/>
                </a:lnTo>
                <a:lnTo>
                  <a:pt x="18233" y="15620"/>
                </a:lnTo>
                <a:lnTo>
                  <a:pt x="18380" y="15733"/>
                </a:lnTo>
                <a:lnTo>
                  <a:pt x="18561" y="15832"/>
                </a:lnTo>
                <a:lnTo>
                  <a:pt x="18707" y="15973"/>
                </a:lnTo>
                <a:lnTo>
                  <a:pt x="18866" y="16129"/>
                </a:lnTo>
                <a:lnTo>
                  <a:pt x="18990" y="16327"/>
                </a:lnTo>
                <a:lnTo>
                  <a:pt x="19125" y="16482"/>
                </a:lnTo>
                <a:lnTo>
                  <a:pt x="19295" y="16624"/>
                </a:lnTo>
                <a:lnTo>
                  <a:pt x="19464" y="16737"/>
                </a:lnTo>
                <a:lnTo>
                  <a:pt x="19668" y="16807"/>
                </a:lnTo>
                <a:lnTo>
                  <a:pt x="19860" y="16836"/>
                </a:lnTo>
                <a:lnTo>
                  <a:pt x="20052" y="16864"/>
                </a:lnTo>
                <a:lnTo>
                  <a:pt x="20266" y="16836"/>
                </a:lnTo>
                <a:lnTo>
                  <a:pt x="20470" y="16793"/>
                </a:lnTo>
                <a:lnTo>
                  <a:pt x="20662" y="16708"/>
                </a:lnTo>
                <a:lnTo>
                  <a:pt x="20854" y="16567"/>
                </a:lnTo>
                <a:lnTo>
                  <a:pt x="21035" y="16412"/>
                </a:lnTo>
                <a:lnTo>
                  <a:pt x="21182" y="16214"/>
                </a:lnTo>
                <a:lnTo>
                  <a:pt x="21340" y="16002"/>
                </a:lnTo>
                <a:lnTo>
                  <a:pt x="21441" y="15733"/>
                </a:lnTo>
                <a:lnTo>
                  <a:pt x="21532" y="15436"/>
                </a:lnTo>
                <a:lnTo>
                  <a:pt x="21600" y="15083"/>
                </a:lnTo>
                <a:lnTo>
                  <a:pt x="21600" y="14885"/>
                </a:lnTo>
                <a:lnTo>
                  <a:pt x="21600" y="14729"/>
                </a:lnTo>
                <a:lnTo>
                  <a:pt x="21600" y="14531"/>
                </a:lnTo>
                <a:lnTo>
                  <a:pt x="21577" y="14376"/>
                </a:lnTo>
                <a:lnTo>
                  <a:pt x="21532" y="14206"/>
                </a:lnTo>
                <a:lnTo>
                  <a:pt x="21487" y="14051"/>
                </a:lnTo>
                <a:lnTo>
                  <a:pt x="21419" y="13909"/>
                </a:lnTo>
                <a:lnTo>
                  <a:pt x="21351" y="13768"/>
                </a:lnTo>
                <a:lnTo>
                  <a:pt x="21204" y="13500"/>
                </a:lnTo>
                <a:lnTo>
                  <a:pt x="21035" y="13287"/>
                </a:lnTo>
                <a:lnTo>
                  <a:pt x="20809" y="13090"/>
                </a:lnTo>
                <a:lnTo>
                  <a:pt x="20594" y="12962"/>
                </a:lnTo>
                <a:lnTo>
                  <a:pt x="20357" y="12821"/>
                </a:lnTo>
                <a:lnTo>
                  <a:pt x="20120" y="12764"/>
                </a:lnTo>
                <a:lnTo>
                  <a:pt x="19882" y="12708"/>
                </a:lnTo>
                <a:lnTo>
                  <a:pt x="19645" y="12736"/>
                </a:lnTo>
                <a:lnTo>
                  <a:pt x="19430" y="12793"/>
                </a:lnTo>
                <a:lnTo>
                  <a:pt x="19227" y="12906"/>
                </a:lnTo>
                <a:lnTo>
                  <a:pt x="19148" y="12962"/>
                </a:lnTo>
                <a:lnTo>
                  <a:pt x="19058" y="13047"/>
                </a:lnTo>
                <a:lnTo>
                  <a:pt x="18990" y="13146"/>
                </a:lnTo>
                <a:lnTo>
                  <a:pt x="18911" y="13259"/>
                </a:lnTo>
                <a:lnTo>
                  <a:pt x="18775" y="13471"/>
                </a:lnTo>
                <a:lnTo>
                  <a:pt x="18628" y="13641"/>
                </a:lnTo>
                <a:lnTo>
                  <a:pt x="18470" y="13740"/>
                </a:lnTo>
                <a:lnTo>
                  <a:pt x="18301" y="13825"/>
                </a:lnTo>
                <a:lnTo>
                  <a:pt x="18143" y="13853"/>
                </a:lnTo>
                <a:lnTo>
                  <a:pt x="17973" y="13881"/>
                </a:lnTo>
                <a:lnTo>
                  <a:pt x="17804" y="13853"/>
                </a:lnTo>
                <a:lnTo>
                  <a:pt x="17646" y="13796"/>
                </a:lnTo>
                <a:lnTo>
                  <a:pt x="17499" y="13726"/>
                </a:lnTo>
                <a:lnTo>
                  <a:pt x="17341" y="13641"/>
                </a:lnTo>
                <a:lnTo>
                  <a:pt x="17216" y="13528"/>
                </a:lnTo>
                <a:lnTo>
                  <a:pt x="17103" y="13386"/>
                </a:lnTo>
                <a:lnTo>
                  <a:pt x="17024" y="13259"/>
                </a:lnTo>
                <a:lnTo>
                  <a:pt x="16934" y="13118"/>
                </a:lnTo>
                <a:lnTo>
                  <a:pt x="16889" y="12991"/>
                </a:lnTo>
                <a:lnTo>
                  <a:pt x="16889" y="12849"/>
                </a:lnTo>
                <a:lnTo>
                  <a:pt x="16889" y="12383"/>
                </a:lnTo>
                <a:lnTo>
                  <a:pt x="16889" y="11662"/>
                </a:lnTo>
                <a:lnTo>
                  <a:pt x="16889" y="10701"/>
                </a:lnTo>
                <a:lnTo>
                  <a:pt x="16889" y="9640"/>
                </a:lnTo>
                <a:lnTo>
                  <a:pt x="16889" y="8566"/>
                </a:lnTo>
                <a:lnTo>
                  <a:pt x="16889" y="7478"/>
                </a:lnTo>
                <a:lnTo>
                  <a:pt x="16889" y="6502"/>
                </a:lnTo>
                <a:lnTo>
                  <a:pt x="16889" y="5739"/>
                </a:lnTo>
                <a:lnTo>
                  <a:pt x="16674" y="5894"/>
                </a:lnTo>
                <a:lnTo>
                  <a:pt x="16414" y="6036"/>
                </a:lnTo>
                <a:lnTo>
                  <a:pt x="16154" y="6177"/>
                </a:lnTo>
                <a:lnTo>
                  <a:pt x="15849" y="6248"/>
                </a:lnTo>
                <a:lnTo>
                  <a:pt x="15544" y="6304"/>
                </a:lnTo>
                <a:lnTo>
                  <a:pt x="15217" y="6332"/>
                </a:lnTo>
                <a:lnTo>
                  <a:pt x="14866" y="6361"/>
                </a:lnTo>
                <a:lnTo>
                  <a:pt x="14550" y="6361"/>
                </a:lnTo>
                <a:lnTo>
                  <a:pt x="14200" y="6332"/>
                </a:lnTo>
                <a:lnTo>
                  <a:pt x="13850" y="6276"/>
                </a:lnTo>
                <a:lnTo>
                  <a:pt x="13522" y="6219"/>
                </a:lnTo>
                <a:lnTo>
                  <a:pt x="13206" y="6149"/>
                </a:lnTo>
                <a:lnTo>
                  <a:pt x="12901" y="6064"/>
                </a:lnTo>
                <a:lnTo>
                  <a:pt x="12618" y="5951"/>
                </a:lnTo>
                <a:lnTo>
                  <a:pt x="12358" y="5838"/>
                </a:lnTo>
                <a:lnTo>
                  <a:pt x="12121" y="5739"/>
                </a:lnTo>
                <a:lnTo>
                  <a:pt x="11941" y="5626"/>
                </a:lnTo>
                <a:lnTo>
                  <a:pt x="11794" y="5513"/>
                </a:lnTo>
                <a:lnTo>
                  <a:pt x="11658" y="5414"/>
                </a:lnTo>
                <a:lnTo>
                  <a:pt x="11556" y="5301"/>
                </a:lnTo>
                <a:lnTo>
                  <a:pt x="11466" y="5187"/>
                </a:lnTo>
                <a:lnTo>
                  <a:pt x="11398" y="5089"/>
                </a:lnTo>
                <a:lnTo>
                  <a:pt x="11376" y="4947"/>
                </a:lnTo>
                <a:lnTo>
                  <a:pt x="11353" y="4834"/>
                </a:lnTo>
                <a:lnTo>
                  <a:pt x="11353" y="4707"/>
                </a:lnTo>
                <a:lnTo>
                  <a:pt x="11376" y="4565"/>
                </a:lnTo>
                <a:lnTo>
                  <a:pt x="11443" y="4410"/>
                </a:lnTo>
                <a:lnTo>
                  <a:pt x="11511" y="4240"/>
                </a:lnTo>
                <a:lnTo>
                  <a:pt x="11703" y="3887"/>
                </a:lnTo>
                <a:lnTo>
                  <a:pt x="11986" y="3505"/>
                </a:lnTo>
                <a:lnTo>
                  <a:pt x="12144" y="3265"/>
                </a:lnTo>
                <a:lnTo>
                  <a:pt x="12246" y="3025"/>
                </a:lnTo>
                <a:lnTo>
                  <a:pt x="12336" y="2756"/>
                </a:lnTo>
                <a:lnTo>
                  <a:pt x="12404" y="2445"/>
                </a:lnTo>
                <a:lnTo>
                  <a:pt x="12438" y="2176"/>
                </a:lnTo>
                <a:lnTo>
                  <a:pt x="12438" y="1880"/>
                </a:lnTo>
                <a:lnTo>
                  <a:pt x="12404" y="1583"/>
                </a:lnTo>
                <a:lnTo>
                  <a:pt x="12336" y="1314"/>
                </a:lnTo>
                <a:lnTo>
                  <a:pt x="12246" y="1046"/>
                </a:lnTo>
                <a:lnTo>
                  <a:pt x="12099" y="791"/>
                </a:lnTo>
                <a:lnTo>
                  <a:pt x="12008" y="692"/>
                </a:lnTo>
                <a:lnTo>
                  <a:pt x="11918" y="579"/>
                </a:lnTo>
                <a:lnTo>
                  <a:pt x="11816" y="466"/>
                </a:lnTo>
                <a:lnTo>
                  <a:pt x="11703" y="381"/>
                </a:lnTo>
                <a:lnTo>
                  <a:pt x="11579" y="310"/>
                </a:lnTo>
                <a:lnTo>
                  <a:pt x="11443" y="226"/>
                </a:lnTo>
                <a:lnTo>
                  <a:pt x="11297" y="169"/>
                </a:lnTo>
                <a:lnTo>
                  <a:pt x="11138" y="113"/>
                </a:lnTo>
                <a:lnTo>
                  <a:pt x="10969" y="56"/>
                </a:lnTo>
                <a:lnTo>
                  <a:pt x="10800" y="28"/>
                </a:lnTo>
                <a:lnTo>
                  <a:pt x="10619" y="28"/>
                </a:lnTo>
                <a:lnTo>
                  <a:pt x="10404" y="28"/>
                </a:lnTo>
                <a:lnTo>
                  <a:pt x="10257" y="28"/>
                </a:lnTo>
                <a:lnTo>
                  <a:pt x="10076" y="56"/>
                </a:lnTo>
                <a:lnTo>
                  <a:pt x="9952" y="84"/>
                </a:lnTo>
                <a:lnTo>
                  <a:pt x="9794" y="141"/>
                </a:lnTo>
                <a:lnTo>
                  <a:pt x="9692" y="226"/>
                </a:lnTo>
                <a:lnTo>
                  <a:pt x="9557" y="282"/>
                </a:lnTo>
                <a:lnTo>
                  <a:pt x="9455" y="381"/>
                </a:lnTo>
                <a:lnTo>
                  <a:pt x="9365" y="466"/>
                </a:lnTo>
                <a:lnTo>
                  <a:pt x="9274" y="579"/>
                </a:lnTo>
                <a:lnTo>
                  <a:pt x="9184" y="692"/>
                </a:lnTo>
                <a:lnTo>
                  <a:pt x="9128" y="791"/>
                </a:lnTo>
                <a:lnTo>
                  <a:pt x="9060" y="932"/>
                </a:lnTo>
                <a:lnTo>
                  <a:pt x="8969" y="1201"/>
                </a:lnTo>
                <a:lnTo>
                  <a:pt x="8913" y="1498"/>
                </a:lnTo>
                <a:lnTo>
                  <a:pt x="8890" y="1795"/>
                </a:lnTo>
                <a:lnTo>
                  <a:pt x="8890" y="2120"/>
                </a:lnTo>
                <a:lnTo>
                  <a:pt x="8913" y="2445"/>
                </a:lnTo>
                <a:lnTo>
                  <a:pt x="8969" y="2756"/>
                </a:lnTo>
                <a:lnTo>
                  <a:pt x="9060" y="3081"/>
                </a:lnTo>
                <a:lnTo>
                  <a:pt x="9173" y="3378"/>
                </a:lnTo>
                <a:lnTo>
                  <a:pt x="9297" y="3647"/>
                </a:lnTo>
                <a:lnTo>
                  <a:pt x="9466" y="3887"/>
                </a:lnTo>
                <a:lnTo>
                  <a:pt x="9579" y="4085"/>
                </a:lnTo>
                <a:lnTo>
                  <a:pt x="9670" y="4269"/>
                </a:lnTo>
                <a:lnTo>
                  <a:pt x="9726" y="4467"/>
                </a:lnTo>
                <a:lnTo>
                  <a:pt x="9771" y="4650"/>
                </a:lnTo>
                <a:lnTo>
                  <a:pt x="9771" y="4834"/>
                </a:lnTo>
                <a:lnTo>
                  <a:pt x="9749" y="5032"/>
                </a:lnTo>
                <a:lnTo>
                  <a:pt x="9715" y="5216"/>
                </a:lnTo>
                <a:lnTo>
                  <a:pt x="9625" y="5385"/>
                </a:lnTo>
                <a:lnTo>
                  <a:pt x="9534" y="5513"/>
                </a:lnTo>
                <a:lnTo>
                  <a:pt x="9410" y="5626"/>
                </a:lnTo>
                <a:lnTo>
                  <a:pt x="9229" y="5710"/>
                </a:lnTo>
                <a:lnTo>
                  <a:pt x="9060" y="5767"/>
                </a:lnTo>
                <a:lnTo>
                  <a:pt x="8845" y="5767"/>
                </a:lnTo>
                <a:lnTo>
                  <a:pt x="8585" y="5739"/>
                </a:lnTo>
                <a:lnTo>
                  <a:pt x="8325" y="5654"/>
                </a:lnTo>
                <a:lnTo>
                  <a:pt x="8020" y="5513"/>
                </a:lnTo>
                <a:lnTo>
                  <a:pt x="7840" y="5442"/>
                </a:lnTo>
                <a:lnTo>
                  <a:pt x="7648" y="5385"/>
                </a:lnTo>
                <a:lnTo>
                  <a:pt x="7433" y="5329"/>
                </a:lnTo>
                <a:lnTo>
                  <a:pt x="7241" y="5301"/>
                </a:lnTo>
                <a:lnTo>
                  <a:pt x="6755" y="5301"/>
                </a:lnTo>
                <a:lnTo>
                  <a:pt x="6281" y="5329"/>
                </a:lnTo>
                <a:lnTo>
                  <a:pt x="5784" y="5385"/>
                </a:lnTo>
                <a:lnTo>
                  <a:pt x="5264" y="5498"/>
                </a:lnTo>
                <a:lnTo>
                  <a:pt x="4744" y="5597"/>
                </a:lnTo>
                <a:lnTo>
                  <a:pt x="4247" y="5739"/>
                </a:lnTo>
                <a:lnTo>
                  <a:pt x="4202" y="5894"/>
                </a:lnTo>
                <a:lnTo>
                  <a:pt x="4202" y="6191"/>
                </a:lnTo>
                <a:lnTo>
                  <a:pt x="4202" y="6545"/>
                </a:lnTo>
                <a:lnTo>
                  <a:pt x="4225" y="6954"/>
                </a:lnTo>
                <a:lnTo>
                  <a:pt x="4315" y="7930"/>
                </a:lnTo>
                <a:lnTo>
                  <a:pt x="4394" y="9018"/>
                </a:lnTo>
                <a:lnTo>
                  <a:pt x="4439" y="9570"/>
                </a:lnTo>
                <a:lnTo>
                  <a:pt x="4462" y="10107"/>
                </a:lnTo>
                <a:lnTo>
                  <a:pt x="4484" y="10630"/>
                </a:lnTo>
                <a:lnTo>
                  <a:pt x="4507" y="11082"/>
                </a:lnTo>
                <a:lnTo>
                  <a:pt x="4484" y="11520"/>
                </a:lnTo>
                <a:lnTo>
                  <a:pt x="4439" y="11874"/>
                </a:lnTo>
                <a:lnTo>
                  <a:pt x="4394" y="12029"/>
                </a:lnTo>
                <a:lnTo>
                  <a:pt x="4349" y="12171"/>
                </a:lnTo>
                <a:lnTo>
                  <a:pt x="4315" y="12284"/>
                </a:lnTo>
                <a:lnTo>
                  <a:pt x="4247" y="12354"/>
                </a:lnTo>
                <a:close/>
              </a:path>
            </a:pathLst>
          </a:custGeom>
          <a:solidFill>
            <a:srgbClr val="33CCCC"/>
          </a:solidFill>
          <a:ln w="28575">
            <a:solidFill>
              <a:srgbClr val="000000"/>
            </a:solidFill>
            <a:miter lim="800000"/>
            <a:headEnd/>
            <a:tailEnd/>
          </a:ln>
        </p:spPr>
        <p:txBody>
          <a:bodyPr/>
          <a:lstStyle/>
          <a:p>
            <a:endParaRPr lang="en-US"/>
          </a:p>
        </p:txBody>
      </p:sp>
      <p:sp>
        <p:nvSpPr>
          <p:cNvPr id="29704" name="Puzzle1"/>
          <p:cNvSpPr>
            <a:spLocks noEditPoints="1" noChangeArrowheads="1"/>
          </p:cNvSpPr>
          <p:nvPr/>
        </p:nvSpPr>
        <p:spPr bwMode="auto">
          <a:xfrm rot="-5400000">
            <a:off x="-148432" y="2091532"/>
            <a:ext cx="2855913" cy="18732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6086 w 21600"/>
              <a:gd name="T25" fmla="*/ 2569 h 21600"/>
              <a:gd name="T26" fmla="*/ 16132 w 21600"/>
              <a:gd name="T27" fmla="*/ 19552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solidFill>
            <a:srgbClr val="99CCFF"/>
          </a:solidFill>
          <a:ln w="28575">
            <a:solidFill>
              <a:srgbClr val="000000"/>
            </a:solidFill>
            <a:miter lim="800000"/>
            <a:headEnd/>
            <a:tailEnd/>
          </a:ln>
        </p:spPr>
        <p:txBody>
          <a:bodyPr/>
          <a:lstStyle/>
          <a:p>
            <a:endParaRPr lang="en-US"/>
          </a:p>
        </p:txBody>
      </p:sp>
      <p:sp>
        <p:nvSpPr>
          <p:cNvPr id="29705" name="Puzzle3"/>
          <p:cNvSpPr>
            <a:spLocks noEditPoints="1" noChangeArrowheads="1"/>
          </p:cNvSpPr>
          <p:nvPr/>
        </p:nvSpPr>
        <p:spPr bwMode="auto">
          <a:xfrm>
            <a:off x="7543800" y="2590800"/>
            <a:ext cx="1987550" cy="2398713"/>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2273 w 21600"/>
              <a:gd name="T25" fmla="*/ 7719 h 21600"/>
              <a:gd name="T26" fmla="*/ 19149 w 21600"/>
              <a:gd name="T27" fmla="*/ 202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solidFill>
            <a:srgbClr val="CCFFFF"/>
          </a:solidFill>
          <a:ln w="28575">
            <a:solidFill>
              <a:srgbClr val="000000"/>
            </a:solidFill>
            <a:miter lim="800000"/>
            <a:headEnd/>
            <a:tailEnd/>
          </a:ln>
        </p:spPr>
        <p:txBody>
          <a:bodyPr/>
          <a:lstStyle/>
          <a:p>
            <a:endParaRPr lang="en-US"/>
          </a:p>
        </p:txBody>
      </p:sp>
      <p:sp>
        <p:nvSpPr>
          <p:cNvPr id="29706" name="Puzzle2"/>
          <p:cNvSpPr>
            <a:spLocks noEditPoints="1" noChangeArrowheads="1"/>
          </p:cNvSpPr>
          <p:nvPr/>
        </p:nvSpPr>
        <p:spPr bwMode="auto">
          <a:xfrm>
            <a:off x="3857625" y="1524000"/>
            <a:ext cx="3173413" cy="21859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5388 w 21600"/>
              <a:gd name="T25" fmla="*/ 6742 h 21600"/>
              <a:gd name="T26" fmla="*/ 16177 w 21600"/>
              <a:gd name="T27" fmla="*/ 20441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4247" y="12354"/>
                </a:moveTo>
                <a:lnTo>
                  <a:pt x="4134" y="12468"/>
                </a:lnTo>
                <a:lnTo>
                  <a:pt x="4010" y="12581"/>
                </a:lnTo>
                <a:lnTo>
                  <a:pt x="3897" y="12637"/>
                </a:lnTo>
                <a:lnTo>
                  <a:pt x="3773" y="12694"/>
                </a:lnTo>
                <a:lnTo>
                  <a:pt x="3637" y="12694"/>
                </a:lnTo>
                <a:lnTo>
                  <a:pt x="3524" y="12694"/>
                </a:lnTo>
                <a:lnTo>
                  <a:pt x="3400" y="12665"/>
                </a:lnTo>
                <a:lnTo>
                  <a:pt x="3287" y="12609"/>
                </a:lnTo>
                <a:lnTo>
                  <a:pt x="3027" y="12496"/>
                </a:lnTo>
                <a:lnTo>
                  <a:pt x="2790" y="12340"/>
                </a:lnTo>
                <a:lnTo>
                  <a:pt x="2530" y="12142"/>
                </a:lnTo>
                <a:lnTo>
                  <a:pt x="2293" y="11987"/>
                </a:lnTo>
                <a:lnTo>
                  <a:pt x="2033" y="11817"/>
                </a:lnTo>
                <a:lnTo>
                  <a:pt x="1773" y="11676"/>
                </a:lnTo>
                <a:lnTo>
                  <a:pt x="1638" y="11662"/>
                </a:lnTo>
                <a:lnTo>
                  <a:pt x="1513" y="11634"/>
                </a:lnTo>
                <a:lnTo>
                  <a:pt x="1378" y="11634"/>
                </a:lnTo>
                <a:lnTo>
                  <a:pt x="1253" y="11634"/>
                </a:lnTo>
                <a:lnTo>
                  <a:pt x="1118" y="11662"/>
                </a:lnTo>
                <a:lnTo>
                  <a:pt x="971" y="11732"/>
                </a:lnTo>
                <a:lnTo>
                  <a:pt x="835" y="11817"/>
                </a:lnTo>
                <a:lnTo>
                  <a:pt x="711" y="11959"/>
                </a:lnTo>
                <a:lnTo>
                  <a:pt x="553" y="12086"/>
                </a:lnTo>
                <a:lnTo>
                  <a:pt x="429" y="12284"/>
                </a:lnTo>
                <a:lnTo>
                  <a:pt x="271" y="12524"/>
                </a:lnTo>
                <a:lnTo>
                  <a:pt x="146" y="12793"/>
                </a:lnTo>
                <a:lnTo>
                  <a:pt x="79" y="12962"/>
                </a:lnTo>
                <a:lnTo>
                  <a:pt x="33" y="13146"/>
                </a:lnTo>
                <a:lnTo>
                  <a:pt x="11" y="13386"/>
                </a:lnTo>
                <a:lnTo>
                  <a:pt x="11" y="13641"/>
                </a:lnTo>
                <a:lnTo>
                  <a:pt x="33" y="13881"/>
                </a:lnTo>
                <a:lnTo>
                  <a:pt x="101" y="14150"/>
                </a:lnTo>
                <a:lnTo>
                  <a:pt x="192" y="14404"/>
                </a:lnTo>
                <a:lnTo>
                  <a:pt x="293" y="14645"/>
                </a:lnTo>
                <a:lnTo>
                  <a:pt x="451" y="14857"/>
                </a:lnTo>
                <a:lnTo>
                  <a:pt x="621" y="15054"/>
                </a:lnTo>
                <a:lnTo>
                  <a:pt x="734" y="15125"/>
                </a:lnTo>
                <a:lnTo>
                  <a:pt x="835" y="15210"/>
                </a:lnTo>
                <a:lnTo>
                  <a:pt x="948" y="15267"/>
                </a:lnTo>
                <a:lnTo>
                  <a:pt x="1084" y="15323"/>
                </a:lnTo>
                <a:lnTo>
                  <a:pt x="1208" y="15351"/>
                </a:lnTo>
                <a:lnTo>
                  <a:pt x="1355" y="15380"/>
                </a:lnTo>
                <a:lnTo>
                  <a:pt x="1513" y="15380"/>
                </a:lnTo>
                <a:lnTo>
                  <a:pt x="1683" y="15380"/>
                </a:lnTo>
                <a:lnTo>
                  <a:pt x="1864" y="15351"/>
                </a:lnTo>
                <a:lnTo>
                  <a:pt x="2033" y="15323"/>
                </a:lnTo>
                <a:lnTo>
                  <a:pt x="2225" y="15238"/>
                </a:lnTo>
                <a:lnTo>
                  <a:pt x="2428" y="15153"/>
                </a:lnTo>
                <a:lnTo>
                  <a:pt x="2745" y="15026"/>
                </a:lnTo>
                <a:lnTo>
                  <a:pt x="3005" y="14913"/>
                </a:lnTo>
                <a:lnTo>
                  <a:pt x="3264" y="14828"/>
                </a:lnTo>
                <a:lnTo>
                  <a:pt x="3513" y="14800"/>
                </a:lnTo>
                <a:lnTo>
                  <a:pt x="3615" y="14828"/>
                </a:lnTo>
                <a:lnTo>
                  <a:pt x="3728" y="14857"/>
                </a:lnTo>
                <a:lnTo>
                  <a:pt x="3807" y="14913"/>
                </a:lnTo>
                <a:lnTo>
                  <a:pt x="3920" y="14998"/>
                </a:lnTo>
                <a:lnTo>
                  <a:pt x="4010" y="15097"/>
                </a:lnTo>
                <a:lnTo>
                  <a:pt x="4089" y="15238"/>
                </a:lnTo>
                <a:lnTo>
                  <a:pt x="4179" y="15408"/>
                </a:lnTo>
                <a:lnTo>
                  <a:pt x="4247" y="15620"/>
                </a:lnTo>
                <a:lnTo>
                  <a:pt x="4326" y="15860"/>
                </a:lnTo>
                <a:lnTo>
                  <a:pt x="4394" y="16129"/>
                </a:lnTo>
                <a:lnTo>
                  <a:pt x="4439" y="16440"/>
                </a:lnTo>
                <a:lnTo>
                  <a:pt x="4507" y="16737"/>
                </a:lnTo>
                <a:lnTo>
                  <a:pt x="4552" y="17090"/>
                </a:lnTo>
                <a:lnTo>
                  <a:pt x="4575" y="17443"/>
                </a:lnTo>
                <a:lnTo>
                  <a:pt x="4586" y="17825"/>
                </a:lnTo>
                <a:lnTo>
                  <a:pt x="4586" y="18193"/>
                </a:lnTo>
                <a:lnTo>
                  <a:pt x="4586" y="18574"/>
                </a:lnTo>
                <a:lnTo>
                  <a:pt x="4586" y="18984"/>
                </a:lnTo>
                <a:lnTo>
                  <a:pt x="4552" y="19366"/>
                </a:lnTo>
                <a:lnTo>
                  <a:pt x="4507" y="19748"/>
                </a:lnTo>
                <a:lnTo>
                  <a:pt x="4462" y="20129"/>
                </a:lnTo>
                <a:lnTo>
                  <a:pt x="4371" y="20483"/>
                </a:lnTo>
                <a:lnTo>
                  <a:pt x="4292" y="20836"/>
                </a:lnTo>
                <a:lnTo>
                  <a:pt x="4202" y="21161"/>
                </a:lnTo>
                <a:lnTo>
                  <a:pt x="4744" y="21161"/>
                </a:lnTo>
                <a:lnTo>
                  <a:pt x="5264" y="21161"/>
                </a:lnTo>
                <a:lnTo>
                  <a:pt x="5784" y="21161"/>
                </a:lnTo>
                <a:lnTo>
                  <a:pt x="6235" y="21161"/>
                </a:lnTo>
                <a:lnTo>
                  <a:pt x="6676" y="21161"/>
                </a:lnTo>
                <a:lnTo>
                  <a:pt x="7060" y="21161"/>
                </a:lnTo>
                <a:lnTo>
                  <a:pt x="7410" y="21161"/>
                </a:lnTo>
                <a:lnTo>
                  <a:pt x="7670" y="21161"/>
                </a:lnTo>
                <a:lnTo>
                  <a:pt x="8020" y="21020"/>
                </a:lnTo>
                <a:lnTo>
                  <a:pt x="8303" y="20893"/>
                </a:lnTo>
                <a:lnTo>
                  <a:pt x="8563" y="20695"/>
                </a:lnTo>
                <a:lnTo>
                  <a:pt x="8800" y="20511"/>
                </a:lnTo>
                <a:lnTo>
                  <a:pt x="8969" y="20285"/>
                </a:lnTo>
                <a:lnTo>
                  <a:pt x="9150" y="20045"/>
                </a:lnTo>
                <a:lnTo>
                  <a:pt x="9252" y="19804"/>
                </a:lnTo>
                <a:lnTo>
                  <a:pt x="9342" y="19550"/>
                </a:lnTo>
                <a:lnTo>
                  <a:pt x="9410" y="19281"/>
                </a:lnTo>
                <a:lnTo>
                  <a:pt x="9433" y="19013"/>
                </a:lnTo>
                <a:lnTo>
                  <a:pt x="9433" y="18744"/>
                </a:lnTo>
                <a:lnTo>
                  <a:pt x="9387" y="18504"/>
                </a:lnTo>
                <a:lnTo>
                  <a:pt x="9320" y="18221"/>
                </a:lnTo>
                <a:lnTo>
                  <a:pt x="9207" y="17981"/>
                </a:lnTo>
                <a:lnTo>
                  <a:pt x="9105" y="17740"/>
                </a:lnTo>
                <a:lnTo>
                  <a:pt x="8924" y="17514"/>
                </a:lnTo>
                <a:lnTo>
                  <a:pt x="8777" y="17274"/>
                </a:lnTo>
                <a:lnTo>
                  <a:pt x="8642" y="17034"/>
                </a:lnTo>
                <a:lnTo>
                  <a:pt x="8563" y="16765"/>
                </a:lnTo>
                <a:lnTo>
                  <a:pt x="8472" y="16468"/>
                </a:lnTo>
                <a:lnTo>
                  <a:pt x="8450" y="16157"/>
                </a:lnTo>
                <a:lnTo>
                  <a:pt x="8450" y="15860"/>
                </a:lnTo>
                <a:lnTo>
                  <a:pt x="8472" y="15563"/>
                </a:lnTo>
                <a:lnTo>
                  <a:pt x="8540" y="15267"/>
                </a:lnTo>
                <a:lnTo>
                  <a:pt x="8642" y="14998"/>
                </a:lnTo>
                <a:lnTo>
                  <a:pt x="8777" y="14729"/>
                </a:lnTo>
                <a:lnTo>
                  <a:pt x="8868" y="14616"/>
                </a:lnTo>
                <a:lnTo>
                  <a:pt x="8969" y="14475"/>
                </a:lnTo>
                <a:lnTo>
                  <a:pt x="9060" y="14376"/>
                </a:lnTo>
                <a:lnTo>
                  <a:pt x="9184" y="14291"/>
                </a:lnTo>
                <a:lnTo>
                  <a:pt x="9297" y="14206"/>
                </a:lnTo>
                <a:lnTo>
                  <a:pt x="9433" y="14121"/>
                </a:lnTo>
                <a:lnTo>
                  <a:pt x="9579" y="14051"/>
                </a:lnTo>
                <a:lnTo>
                  <a:pt x="9726" y="13994"/>
                </a:lnTo>
                <a:lnTo>
                  <a:pt x="9884" y="13938"/>
                </a:lnTo>
                <a:lnTo>
                  <a:pt x="10054" y="13909"/>
                </a:lnTo>
                <a:lnTo>
                  <a:pt x="10257" y="13881"/>
                </a:lnTo>
                <a:lnTo>
                  <a:pt x="10449" y="13881"/>
                </a:lnTo>
                <a:lnTo>
                  <a:pt x="10664" y="13881"/>
                </a:lnTo>
                <a:lnTo>
                  <a:pt x="10856" y="13909"/>
                </a:lnTo>
                <a:lnTo>
                  <a:pt x="11037" y="13966"/>
                </a:lnTo>
                <a:lnTo>
                  <a:pt x="11206" y="14023"/>
                </a:lnTo>
                <a:lnTo>
                  <a:pt x="11353" y="14093"/>
                </a:lnTo>
                <a:lnTo>
                  <a:pt x="11511" y="14178"/>
                </a:lnTo>
                <a:lnTo>
                  <a:pt x="11635" y="14263"/>
                </a:lnTo>
                <a:lnTo>
                  <a:pt x="11748" y="14376"/>
                </a:lnTo>
                <a:lnTo>
                  <a:pt x="11861" y="14475"/>
                </a:lnTo>
                <a:lnTo>
                  <a:pt x="11941" y="14616"/>
                </a:lnTo>
                <a:lnTo>
                  <a:pt x="12031" y="14758"/>
                </a:lnTo>
                <a:lnTo>
                  <a:pt x="12099" y="14885"/>
                </a:lnTo>
                <a:lnTo>
                  <a:pt x="12200" y="15210"/>
                </a:lnTo>
                <a:lnTo>
                  <a:pt x="12268" y="15507"/>
                </a:lnTo>
                <a:lnTo>
                  <a:pt x="12291" y="15832"/>
                </a:lnTo>
                <a:lnTo>
                  <a:pt x="12291" y="16157"/>
                </a:lnTo>
                <a:lnTo>
                  <a:pt x="12246" y="16482"/>
                </a:lnTo>
                <a:lnTo>
                  <a:pt x="12178" y="16807"/>
                </a:lnTo>
                <a:lnTo>
                  <a:pt x="12099" y="17090"/>
                </a:lnTo>
                <a:lnTo>
                  <a:pt x="12008" y="17330"/>
                </a:lnTo>
                <a:lnTo>
                  <a:pt x="11884" y="17542"/>
                </a:lnTo>
                <a:lnTo>
                  <a:pt x="11748" y="17712"/>
                </a:lnTo>
                <a:lnTo>
                  <a:pt x="11613" y="17839"/>
                </a:lnTo>
                <a:lnTo>
                  <a:pt x="11489" y="18037"/>
                </a:lnTo>
                <a:lnTo>
                  <a:pt x="11398" y="18221"/>
                </a:lnTo>
                <a:lnTo>
                  <a:pt x="11319" y="18447"/>
                </a:lnTo>
                <a:lnTo>
                  <a:pt x="11251" y="18659"/>
                </a:lnTo>
                <a:lnTo>
                  <a:pt x="11206" y="18900"/>
                </a:lnTo>
                <a:lnTo>
                  <a:pt x="11184" y="19154"/>
                </a:lnTo>
                <a:lnTo>
                  <a:pt x="11184" y="19423"/>
                </a:lnTo>
                <a:lnTo>
                  <a:pt x="11229" y="19663"/>
                </a:lnTo>
                <a:lnTo>
                  <a:pt x="11297" y="19903"/>
                </a:lnTo>
                <a:lnTo>
                  <a:pt x="11376" y="20158"/>
                </a:lnTo>
                <a:lnTo>
                  <a:pt x="11511" y="20398"/>
                </a:lnTo>
                <a:lnTo>
                  <a:pt x="11681" y="20610"/>
                </a:lnTo>
                <a:lnTo>
                  <a:pt x="11884" y="20808"/>
                </a:lnTo>
                <a:lnTo>
                  <a:pt x="12121" y="20992"/>
                </a:lnTo>
                <a:lnTo>
                  <a:pt x="12404" y="21161"/>
                </a:lnTo>
                <a:lnTo>
                  <a:pt x="12528" y="21190"/>
                </a:lnTo>
                <a:lnTo>
                  <a:pt x="12856" y="21274"/>
                </a:lnTo>
                <a:lnTo>
                  <a:pt x="13330" y="21373"/>
                </a:lnTo>
                <a:lnTo>
                  <a:pt x="13963" y="21486"/>
                </a:lnTo>
                <a:lnTo>
                  <a:pt x="14313" y="21543"/>
                </a:lnTo>
                <a:lnTo>
                  <a:pt x="14652" y="21571"/>
                </a:lnTo>
                <a:lnTo>
                  <a:pt x="15025" y="21600"/>
                </a:lnTo>
                <a:lnTo>
                  <a:pt x="15409" y="21600"/>
                </a:lnTo>
                <a:lnTo>
                  <a:pt x="15782" y="21600"/>
                </a:lnTo>
                <a:lnTo>
                  <a:pt x="16177" y="21571"/>
                </a:lnTo>
                <a:lnTo>
                  <a:pt x="16516" y="21486"/>
                </a:lnTo>
                <a:lnTo>
                  <a:pt x="16889" y="21402"/>
                </a:lnTo>
                <a:lnTo>
                  <a:pt x="16821" y="21190"/>
                </a:lnTo>
                <a:lnTo>
                  <a:pt x="16776" y="20935"/>
                </a:lnTo>
                <a:lnTo>
                  <a:pt x="16742" y="20667"/>
                </a:lnTo>
                <a:lnTo>
                  <a:pt x="16719" y="20370"/>
                </a:lnTo>
                <a:lnTo>
                  <a:pt x="16697" y="19719"/>
                </a:lnTo>
                <a:lnTo>
                  <a:pt x="16697" y="19013"/>
                </a:lnTo>
                <a:lnTo>
                  <a:pt x="16719" y="18306"/>
                </a:lnTo>
                <a:lnTo>
                  <a:pt x="16753" y="17599"/>
                </a:lnTo>
                <a:lnTo>
                  <a:pt x="16821" y="16949"/>
                </a:lnTo>
                <a:lnTo>
                  <a:pt x="16889" y="16383"/>
                </a:lnTo>
                <a:lnTo>
                  <a:pt x="16934" y="16129"/>
                </a:lnTo>
                <a:lnTo>
                  <a:pt x="17002" y="15945"/>
                </a:lnTo>
                <a:lnTo>
                  <a:pt x="17081" y="15790"/>
                </a:lnTo>
                <a:lnTo>
                  <a:pt x="17194" y="15648"/>
                </a:lnTo>
                <a:lnTo>
                  <a:pt x="17318" y="15563"/>
                </a:lnTo>
                <a:lnTo>
                  <a:pt x="17453" y="15507"/>
                </a:lnTo>
                <a:lnTo>
                  <a:pt x="17600" y="15450"/>
                </a:lnTo>
                <a:lnTo>
                  <a:pt x="17758" y="15450"/>
                </a:lnTo>
                <a:lnTo>
                  <a:pt x="17905" y="15479"/>
                </a:lnTo>
                <a:lnTo>
                  <a:pt x="18064" y="15535"/>
                </a:lnTo>
                <a:lnTo>
                  <a:pt x="18233" y="15620"/>
                </a:lnTo>
                <a:lnTo>
                  <a:pt x="18380" y="15733"/>
                </a:lnTo>
                <a:lnTo>
                  <a:pt x="18561" y="15832"/>
                </a:lnTo>
                <a:lnTo>
                  <a:pt x="18707" y="15973"/>
                </a:lnTo>
                <a:lnTo>
                  <a:pt x="18866" y="16129"/>
                </a:lnTo>
                <a:lnTo>
                  <a:pt x="18990" y="16327"/>
                </a:lnTo>
                <a:lnTo>
                  <a:pt x="19125" y="16482"/>
                </a:lnTo>
                <a:lnTo>
                  <a:pt x="19295" y="16624"/>
                </a:lnTo>
                <a:lnTo>
                  <a:pt x="19464" y="16737"/>
                </a:lnTo>
                <a:lnTo>
                  <a:pt x="19668" y="16807"/>
                </a:lnTo>
                <a:lnTo>
                  <a:pt x="19860" y="16836"/>
                </a:lnTo>
                <a:lnTo>
                  <a:pt x="20052" y="16864"/>
                </a:lnTo>
                <a:lnTo>
                  <a:pt x="20266" y="16836"/>
                </a:lnTo>
                <a:lnTo>
                  <a:pt x="20470" y="16793"/>
                </a:lnTo>
                <a:lnTo>
                  <a:pt x="20662" y="16708"/>
                </a:lnTo>
                <a:lnTo>
                  <a:pt x="20854" y="16567"/>
                </a:lnTo>
                <a:lnTo>
                  <a:pt x="21035" y="16412"/>
                </a:lnTo>
                <a:lnTo>
                  <a:pt x="21182" y="16214"/>
                </a:lnTo>
                <a:lnTo>
                  <a:pt x="21340" y="16002"/>
                </a:lnTo>
                <a:lnTo>
                  <a:pt x="21441" y="15733"/>
                </a:lnTo>
                <a:lnTo>
                  <a:pt x="21532" y="15436"/>
                </a:lnTo>
                <a:lnTo>
                  <a:pt x="21600" y="15083"/>
                </a:lnTo>
                <a:lnTo>
                  <a:pt x="21600" y="14885"/>
                </a:lnTo>
                <a:lnTo>
                  <a:pt x="21600" y="14729"/>
                </a:lnTo>
                <a:lnTo>
                  <a:pt x="21600" y="14531"/>
                </a:lnTo>
                <a:lnTo>
                  <a:pt x="21577" y="14376"/>
                </a:lnTo>
                <a:lnTo>
                  <a:pt x="21532" y="14206"/>
                </a:lnTo>
                <a:lnTo>
                  <a:pt x="21487" y="14051"/>
                </a:lnTo>
                <a:lnTo>
                  <a:pt x="21419" y="13909"/>
                </a:lnTo>
                <a:lnTo>
                  <a:pt x="21351" y="13768"/>
                </a:lnTo>
                <a:lnTo>
                  <a:pt x="21204" y="13500"/>
                </a:lnTo>
                <a:lnTo>
                  <a:pt x="21035" y="13287"/>
                </a:lnTo>
                <a:lnTo>
                  <a:pt x="20809" y="13090"/>
                </a:lnTo>
                <a:lnTo>
                  <a:pt x="20594" y="12962"/>
                </a:lnTo>
                <a:lnTo>
                  <a:pt x="20357" y="12821"/>
                </a:lnTo>
                <a:lnTo>
                  <a:pt x="20120" y="12764"/>
                </a:lnTo>
                <a:lnTo>
                  <a:pt x="19882" y="12708"/>
                </a:lnTo>
                <a:lnTo>
                  <a:pt x="19645" y="12736"/>
                </a:lnTo>
                <a:lnTo>
                  <a:pt x="19430" y="12793"/>
                </a:lnTo>
                <a:lnTo>
                  <a:pt x="19227" y="12906"/>
                </a:lnTo>
                <a:lnTo>
                  <a:pt x="19148" y="12962"/>
                </a:lnTo>
                <a:lnTo>
                  <a:pt x="19058" y="13047"/>
                </a:lnTo>
                <a:lnTo>
                  <a:pt x="18990" y="13146"/>
                </a:lnTo>
                <a:lnTo>
                  <a:pt x="18911" y="13259"/>
                </a:lnTo>
                <a:lnTo>
                  <a:pt x="18775" y="13471"/>
                </a:lnTo>
                <a:lnTo>
                  <a:pt x="18628" y="13641"/>
                </a:lnTo>
                <a:lnTo>
                  <a:pt x="18470" y="13740"/>
                </a:lnTo>
                <a:lnTo>
                  <a:pt x="18301" y="13825"/>
                </a:lnTo>
                <a:lnTo>
                  <a:pt x="18143" y="13853"/>
                </a:lnTo>
                <a:lnTo>
                  <a:pt x="17973" y="13881"/>
                </a:lnTo>
                <a:lnTo>
                  <a:pt x="17804" y="13853"/>
                </a:lnTo>
                <a:lnTo>
                  <a:pt x="17646" y="13796"/>
                </a:lnTo>
                <a:lnTo>
                  <a:pt x="17499" y="13726"/>
                </a:lnTo>
                <a:lnTo>
                  <a:pt x="17341" y="13641"/>
                </a:lnTo>
                <a:lnTo>
                  <a:pt x="17216" y="13528"/>
                </a:lnTo>
                <a:lnTo>
                  <a:pt x="17103" y="13386"/>
                </a:lnTo>
                <a:lnTo>
                  <a:pt x="17024" y="13259"/>
                </a:lnTo>
                <a:lnTo>
                  <a:pt x="16934" y="13118"/>
                </a:lnTo>
                <a:lnTo>
                  <a:pt x="16889" y="12991"/>
                </a:lnTo>
                <a:lnTo>
                  <a:pt x="16889" y="12849"/>
                </a:lnTo>
                <a:lnTo>
                  <a:pt x="16889" y="12383"/>
                </a:lnTo>
                <a:lnTo>
                  <a:pt x="16889" y="11662"/>
                </a:lnTo>
                <a:lnTo>
                  <a:pt x="16889" y="10701"/>
                </a:lnTo>
                <a:lnTo>
                  <a:pt x="16889" y="9640"/>
                </a:lnTo>
                <a:lnTo>
                  <a:pt x="16889" y="8566"/>
                </a:lnTo>
                <a:lnTo>
                  <a:pt x="16889" y="7478"/>
                </a:lnTo>
                <a:lnTo>
                  <a:pt x="16889" y="6502"/>
                </a:lnTo>
                <a:lnTo>
                  <a:pt x="16889" y="5739"/>
                </a:lnTo>
                <a:lnTo>
                  <a:pt x="16674" y="5894"/>
                </a:lnTo>
                <a:lnTo>
                  <a:pt x="16414" y="6036"/>
                </a:lnTo>
                <a:lnTo>
                  <a:pt x="16154" y="6177"/>
                </a:lnTo>
                <a:lnTo>
                  <a:pt x="15849" y="6248"/>
                </a:lnTo>
                <a:lnTo>
                  <a:pt x="15544" y="6304"/>
                </a:lnTo>
                <a:lnTo>
                  <a:pt x="15217" y="6332"/>
                </a:lnTo>
                <a:lnTo>
                  <a:pt x="14866" y="6361"/>
                </a:lnTo>
                <a:lnTo>
                  <a:pt x="14550" y="6361"/>
                </a:lnTo>
                <a:lnTo>
                  <a:pt x="14200" y="6332"/>
                </a:lnTo>
                <a:lnTo>
                  <a:pt x="13850" y="6276"/>
                </a:lnTo>
                <a:lnTo>
                  <a:pt x="13522" y="6219"/>
                </a:lnTo>
                <a:lnTo>
                  <a:pt x="13206" y="6149"/>
                </a:lnTo>
                <a:lnTo>
                  <a:pt x="12901" y="6064"/>
                </a:lnTo>
                <a:lnTo>
                  <a:pt x="12618" y="5951"/>
                </a:lnTo>
                <a:lnTo>
                  <a:pt x="12358" y="5838"/>
                </a:lnTo>
                <a:lnTo>
                  <a:pt x="12121" y="5739"/>
                </a:lnTo>
                <a:lnTo>
                  <a:pt x="11941" y="5626"/>
                </a:lnTo>
                <a:lnTo>
                  <a:pt x="11794" y="5513"/>
                </a:lnTo>
                <a:lnTo>
                  <a:pt x="11658" y="5414"/>
                </a:lnTo>
                <a:lnTo>
                  <a:pt x="11556" y="5301"/>
                </a:lnTo>
                <a:lnTo>
                  <a:pt x="11466" y="5187"/>
                </a:lnTo>
                <a:lnTo>
                  <a:pt x="11398" y="5089"/>
                </a:lnTo>
                <a:lnTo>
                  <a:pt x="11376" y="4947"/>
                </a:lnTo>
                <a:lnTo>
                  <a:pt x="11353" y="4834"/>
                </a:lnTo>
                <a:lnTo>
                  <a:pt x="11353" y="4707"/>
                </a:lnTo>
                <a:lnTo>
                  <a:pt x="11376" y="4565"/>
                </a:lnTo>
                <a:lnTo>
                  <a:pt x="11443" y="4410"/>
                </a:lnTo>
                <a:lnTo>
                  <a:pt x="11511" y="4240"/>
                </a:lnTo>
                <a:lnTo>
                  <a:pt x="11703" y="3887"/>
                </a:lnTo>
                <a:lnTo>
                  <a:pt x="11986" y="3505"/>
                </a:lnTo>
                <a:lnTo>
                  <a:pt x="12144" y="3265"/>
                </a:lnTo>
                <a:lnTo>
                  <a:pt x="12246" y="3025"/>
                </a:lnTo>
                <a:lnTo>
                  <a:pt x="12336" y="2756"/>
                </a:lnTo>
                <a:lnTo>
                  <a:pt x="12404" y="2445"/>
                </a:lnTo>
                <a:lnTo>
                  <a:pt x="12438" y="2176"/>
                </a:lnTo>
                <a:lnTo>
                  <a:pt x="12438" y="1880"/>
                </a:lnTo>
                <a:lnTo>
                  <a:pt x="12404" y="1583"/>
                </a:lnTo>
                <a:lnTo>
                  <a:pt x="12336" y="1314"/>
                </a:lnTo>
                <a:lnTo>
                  <a:pt x="12246" y="1046"/>
                </a:lnTo>
                <a:lnTo>
                  <a:pt x="12099" y="791"/>
                </a:lnTo>
                <a:lnTo>
                  <a:pt x="12008" y="692"/>
                </a:lnTo>
                <a:lnTo>
                  <a:pt x="11918" y="579"/>
                </a:lnTo>
                <a:lnTo>
                  <a:pt x="11816" y="466"/>
                </a:lnTo>
                <a:lnTo>
                  <a:pt x="11703" y="381"/>
                </a:lnTo>
                <a:lnTo>
                  <a:pt x="11579" y="310"/>
                </a:lnTo>
                <a:lnTo>
                  <a:pt x="11443" y="226"/>
                </a:lnTo>
                <a:lnTo>
                  <a:pt x="11297" y="169"/>
                </a:lnTo>
                <a:lnTo>
                  <a:pt x="11138" y="113"/>
                </a:lnTo>
                <a:lnTo>
                  <a:pt x="10969" y="56"/>
                </a:lnTo>
                <a:lnTo>
                  <a:pt x="10800" y="28"/>
                </a:lnTo>
                <a:lnTo>
                  <a:pt x="10619" y="28"/>
                </a:lnTo>
                <a:lnTo>
                  <a:pt x="10404" y="28"/>
                </a:lnTo>
                <a:lnTo>
                  <a:pt x="10257" y="28"/>
                </a:lnTo>
                <a:lnTo>
                  <a:pt x="10076" y="56"/>
                </a:lnTo>
                <a:lnTo>
                  <a:pt x="9952" y="84"/>
                </a:lnTo>
                <a:lnTo>
                  <a:pt x="9794" y="141"/>
                </a:lnTo>
                <a:lnTo>
                  <a:pt x="9692" y="226"/>
                </a:lnTo>
                <a:lnTo>
                  <a:pt x="9557" y="282"/>
                </a:lnTo>
                <a:lnTo>
                  <a:pt x="9455" y="381"/>
                </a:lnTo>
                <a:lnTo>
                  <a:pt x="9365" y="466"/>
                </a:lnTo>
                <a:lnTo>
                  <a:pt x="9274" y="579"/>
                </a:lnTo>
                <a:lnTo>
                  <a:pt x="9184" y="692"/>
                </a:lnTo>
                <a:lnTo>
                  <a:pt x="9128" y="791"/>
                </a:lnTo>
                <a:lnTo>
                  <a:pt x="9060" y="932"/>
                </a:lnTo>
                <a:lnTo>
                  <a:pt x="8969" y="1201"/>
                </a:lnTo>
                <a:lnTo>
                  <a:pt x="8913" y="1498"/>
                </a:lnTo>
                <a:lnTo>
                  <a:pt x="8890" y="1795"/>
                </a:lnTo>
                <a:lnTo>
                  <a:pt x="8890" y="2120"/>
                </a:lnTo>
                <a:lnTo>
                  <a:pt x="8913" y="2445"/>
                </a:lnTo>
                <a:lnTo>
                  <a:pt x="8969" y="2756"/>
                </a:lnTo>
                <a:lnTo>
                  <a:pt x="9060" y="3081"/>
                </a:lnTo>
                <a:lnTo>
                  <a:pt x="9173" y="3378"/>
                </a:lnTo>
                <a:lnTo>
                  <a:pt x="9297" y="3647"/>
                </a:lnTo>
                <a:lnTo>
                  <a:pt x="9466" y="3887"/>
                </a:lnTo>
                <a:lnTo>
                  <a:pt x="9579" y="4085"/>
                </a:lnTo>
                <a:lnTo>
                  <a:pt x="9670" y="4269"/>
                </a:lnTo>
                <a:lnTo>
                  <a:pt x="9726" y="4467"/>
                </a:lnTo>
                <a:lnTo>
                  <a:pt x="9771" y="4650"/>
                </a:lnTo>
                <a:lnTo>
                  <a:pt x="9771" y="4834"/>
                </a:lnTo>
                <a:lnTo>
                  <a:pt x="9749" y="5032"/>
                </a:lnTo>
                <a:lnTo>
                  <a:pt x="9715" y="5216"/>
                </a:lnTo>
                <a:lnTo>
                  <a:pt x="9625" y="5385"/>
                </a:lnTo>
                <a:lnTo>
                  <a:pt x="9534" y="5513"/>
                </a:lnTo>
                <a:lnTo>
                  <a:pt x="9410" y="5626"/>
                </a:lnTo>
                <a:lnTo>
                  <a:pt x="9229" y="5710"/>
                </a:lnTo>
                <a:lnTo>
                  <a:pt x="9060" y="5767"/>
                </a:lnTo>
                <a:lnTo>
                  <a:pt x="8845" y="5767"/>
                </a:lnTo>
                <a:lnTo>
                  <a:pt x="8585" y="5739"/>
                </a:lnTo>
                <a:lnTo>
                  <a:pt x="8325" y="5654"/>
                </a:lnTo>
                <a:lnTo>
                  <a:pt x="8020" y="5513"/>
                </a:lnTo>
                <a:lnTo>
                  <a:pt x="7840" y="5442"/>
                </a:lnTo>
                <a:lnTo>
                  <a:pt x="7648" y="5385"/>
                </a:lnTo>
                <a:lnTo>
                  <a:pt x="7433" y="5329"/>
                </a:lnTo>
                <a:lnTo>
                  <a:pt x="7241" y="5301"/>
                </a:lnTo>
                <a:lnTo>
                  <a:pt x="6755" y="5301"/>
                </a:lnTo>
                <a:lnTo>
                  <a:pt x="6281" y="5329"/>
                </a:lnTo>
                <a:lnTo>
                  <a:pt x="5784" y="5385"/>
                </a:lnTo>
                <a:lnTo>
                  <a:pt x="5264" y="5498"/>
                </a:lnTo>
                <a:lnTo>
                  <a:pt x="4744" y="5597"/>
                </a:lnTo>
                <a:lnTo>
                  <a:pt x="4247" y="5739"/>
                </a:lnTo>
                <a:lnTo>
                  <a:pt x="4202" y="5894"/>
                </a:lnTo>
                <a:lnTo>
                  <a:pt x="4202" y="6191"/>
                </a:lnTo>
                <a:lnTo>
                  <a:pt x="4202" y="6545"/>
                </a:lnTo>
                <a:lnTo>
                  <a:pt x="4225" y="6954"/>
                </a:lnTo>
                <a:lnTo>
                  <a:pt x="4315" y="7930"/>
                </a:lnTo>
                <a:lnTo>
                  <a:pt x="4394" y="9018"/>
                </a:lnTo>
                <a:lnTo>
                  <a:pt x="4439" y="9570"/>
                </a:lnTo>
                <a:lnTo>
                  <a:pt x="4462" y="10107"/>
                </a:lnTo>
                <a:lnTo>
                  <a:pt x="4484" y="10630"/>
                </a:lnTo>
                <a:lnTo>
                  <a:pt x="4507" y="11082"/>
                </a:lnTo>
                <a:lnTo>
                  <a:pt x="4484" y="11520"/>
                </a:lnTo>
                <a:lnTo>
                  <a:pt x="4439" y="11874"/>
                </a:lnTo>
                <a:lnTo>
                  <a:pt x="4394" y="12029"/>
                </a:lnTo>
                <a:lnTo>
                  <a:pt x="4349" y="12171"/>
                </a:lnTo>
                <a:lnTo>
                  <a:pt x="4315" y="12284"/>
                </a:lnTo>
                <a:lnTo>
                  <a:pt x="4247" y="12354"/>
                </a:lnTo>
                <a:close/>
              </a:path>
            </a:pathLst>
          </a:custGeom>
          <a:solidFill>
            <a:srgbClr val="3366FF"/>
          </a:solidFill>
          <a:ln w="28575">
            <a:solidFill>
              <a:srgbClr val="000000"/>
            </a:solidFill>
            <a:miter lim="800000"/>
            <a:headEnd/>
            <a:tailEnd/>
          </a:ln>
        </p:spPr>
        <p:txBody>
          <a:bodyPr/>
          <a:lstStyle/>
          <a:p>
            <a:endParaRPr lang="en-US"/>
          </a:p>
        </p:txBody>
      </p:sp>
      <p:sp>
        <p:nvSpPr>
          <p:cNvPr id="29707" name="Puzzle4"/>
          <p:cNvSpPr>
            <a:spLocks noEditPoints="1" noChangeArrowheads="1"/>
          </p:cNvSpPr>
          <p:nvPr/>
        </p:nvSpPr>
        <p:spPr bwMode="auto">
          <a:xfrm rot="5400000">
            <a:off x="6722268" y="878682"/>
            <a:ext cx="1700213" cy="31432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2076 w 21600"/>
              <a:gd name="T25" fmla="*/ 5664 h 21600"/>
              <a:gd name="T26" fmla="*/ 20203 w 21600"/>
              <a:gd name="T27" fmla="*/ 1598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solidFill>
            <a:srgbClr val="008080"/>
          </a:solidFill>
          <a:ln w="28575">
            <a:solidFill>
              <a:srgbClr val="000000"/>
            </a:solidFill>
            <a:miter lim="800000"/>
            <a:headEnd/>
            <a:tailEnd/>
          </a:ln>
        </p:spPr>
        <p:txBody>
          <a:bodyPr/>
          <a:lstStyle/>
          <a:p>
            <a:endParaRPr lang="en-US"/>
          </a:p>
        </p:txBody>
      </p:sp>
      <p:sp>
        <p:nvSpPr>
          <p:cNvPr id="29708" name="Puzzle1"/>
          <p:cNvSpPr>
            <a:spLocks noEditPoints="1" noChangeArrowheads="1"/>
          </p:cNvSpPr>
          <p:nvPr/>
        </p:nvSpPr>
        <p:spPr bwMode="auto">
          <a:xfrm>
            <a:off x="7073900" y="4495800"/>
            <a:ext cx="3213100" cy="16652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6086 w 21600"/>
              <a:gd name="T25" fmla="*/ 2569 h 21600"/>
              <a:gd name="T26" fmla="*/ 16132 w 21600"/>
              <a:gd name="T27" fmla="*/ 19552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solidFill>
            <a:srgbClr val="00FFFF"/>
          </a:solidFill>
          <a:ln w="28575">
            <a:solidFill>
              <a:srgbClr val="000000"/>
            </a:solidFill>
            <a:miter lim="800000"/>
            <a:headEnd/>
            <a:tailEnd/>
          </a:ln>
        </p:spPr>
        <p:txBody>
          <a:bodyPr/>
          <a:lstStyle/>
          <a:p>
            <a:endParaRPr lang="en-US"/>
          </a:p>
        </p:txBody>
      </p:sp>
      <p:sp>
        <p:nvSpPr>
          <p:cNvPr id="29709" name="Text Box 13"/>
          <p:cNvSpPr txBox="1">
            <a:spLocks noChangeArrowheads="1"/>
          </p:cNvSpPr>
          <p:nvPr/>
        </p:nvSpPr>
        <p:spPr bwMode="auto">
          <a:xfrm>
            <a:off x="6429375" y="2286000"/>
            <a:ext cx="2314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altLang="en-US" b="1">
                <a:solidFill>
                  <a:schemeClr val="bg1"/>
                </a:solidFill>
                <a:latin typeface="Arial" pitchFamily="34" charset="0"/>
              </a:rPr>
              <a:t>Smoking</a:t>
            </a:r>
          </a:p>
        </p:txBody>
      </p:sp>
      <p:sp>
        <p:nvSpPr>
          <p:cNvPr id="29710" name="Text Box 14"/>
          <p:cNvSpPr txBox="1">
            <a:spLocks noChangeArrowheads="1"/>
          </p:cNvSpPr>
          <p:nvPr/>
        </p:nvSpPr>
        <p:spPr bwMode="auto">
          <a:xfrm>
            <a:off x="3086100" y="4495800"/>
            <a:ext cx="1714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altLang="en-US" b="1">
                <a:solidFill>
                  <a:schemeClr val="bg1"/>
                </a:solidFill>
                <a:latin typeface="Arial" pitchFamily="34" charset="0"/>
              </a:rPr>
              <a:t>Age</a:t>
            </a:r>
          </a:p>
        </p:txBody>
      </p:sp>
      <p:sp>
        <p:nvSpPr>
          <p:cNvPr id="29711" name="Text Box 15"/>
          <p:cNvSpPr txBox="1">
            <a:spLocks noChangeArrowheads="1"/>
          </p:cNvSpPr>
          <p:nvPr/>
        </p:nvSpPr>
        <p:spPr bwMode="auto">
          <a:xfrm>
            <a:off x="7629525" y="3352800"/>
            <a:ext cx="1628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altLang="en-US" b="1">
                <a:solidFill>
                  <a:schemeClr val="bg1"/>
                </a:solidFill>
                <a:latin typeface="Arial" pitchFamily="34" charset="0"/>
              </a:rPr>
              <a:t>Gender</a:t>
            </a:r>
          </a:p>
        </p:txBody>
      </p:sp>
      <p:sp>
        <p:nvSpPr>
          <p:cNvPr id="29712" name="Text Box 16"/>
          <p:cNvSpPr txBox="1">
            <a:spLocks noChangeArrowheads="1"/>
          </p:cNvSpPr>
          <p:nvPr/>
        </p:nvSpPr>
        <p:spPr bwMode="auto">
          <a:xfrm>
            <a:off x="7800975" y="5105400"/>
            <a:ext cx="1800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altLang="en-US" b="1">
                <a:solidFill>
                  <a:schemeClr val="bg1"/>
                </a:solidFill>
                <a:latin typeface="Arial" pitchFamily="34" charset="0"/>
              </a:rPr>
              <a:t>Ethnicity</a:t>
            </a:r>
          </a:p>
        </p:txBody>
      </p:sp>
      <p:sp>
        <p:nvSpPr>
          <p:cNvPr id="29713" name="Text Box 17"/>
          <p:cNvSpPr txBox="1">
            <a:spLocks noChangeArrowheads="1"/>
          </p:cNvSpPr>
          <p:nvPr/>
        </p:nvSpPr>
        <p:spPr bwMode="auto">
          <a:xfrm>
            <a:off x="600075" y="2286000"/>
            <a:ext cx="1543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altLang="en-US" b="1">
                <a:solidFill>
                  <a:schemeClr val="bg1"/>
                </a:solidFill>
                <a:latin typeface="Arial" pitchFamily="34" charset="0"/>
              </a:rPr>
              <a:t>Weight</a:t>
            </a:r>
          </a:p>
        </p:txBody>
      </p:sp>
      <p:sp>
        <p:nvSpPr>
          <p:cNvPr id="29714" name="Text Box 18"/>
          <p:cNvSpPr txBox="1">
            <a:spLocks noChangeArrowheads="1"/>
          </p:cNvSpPr>
          <p:nvPr/>
        </p:nvSpPr>
        <p:spPr bwMode="auto">
          <a:xfrm>
            <a:off x="4457700" y="2209800"/>
            <a:ext cx="18859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altLang="en-US" b="1">
                <a:solidFill>
                  <a:schemeClr val="bg1"/>
                </a:solidFill>
                <a:latin typeface="Arial" pitchFamily="34" charset="0"/>
              </a:rPr>
              <a:t>Blood Pressure</a:t>
            </a:r>
          </a:p>
        </p:txBody>
      </p:sp>
      <p:sp>
        <p:nvSpPr>
          <p:cNvPr id="29715" name="Text Box 19"/>
          <p:cNvSpPr txBox="1">
            <a:spLocks noChangeArrowheads="1"/>
          </p:cNvSpPr>
          <p:nvPr/>
        </p:nvSpPr>
        <p:spPr bwMode="auto">
          <a:xfrm>
            <a:off x="4972050" y="4495800"/>
            <a:ext cx="22288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altLang="en-US" b="1">
                <a:solidFill>
                  <a:schemeClr val="bg1"/>
                </a:solidFill>
                <a:latin typeface="Arial" pitchFamily="34" charset="0"/>
              </a:rPr>
              <a:t>Cholesterol Levels</a:t>
            </a:r>
          </a:p>
        </p:txBody>
      </p:sp>
      <p:sp>
        <p:nvSpPr>
          <p:cNvPr id="29716" name="Puzzle2"/>
          <p:cNvSpPr>
            <a:spLocks noEditPoints="1" noChangeArrowheads="1"/>
          </p:cNvSpPr>
          <p:nvPr/>
        </p:nvSpPr>
        <p:spPr bwMode="auto">
          <a:xfrm rot="10800000">
            <a:off x="0" y="4114800"/>
            <a:ext cx="3173413" cy="21859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5388 w 21600"/>
              <a:gd name="T25" fmla="*/ 6742 h 21600"/>
              <a:gd name="T26" fmla="*/ 16177 w 21600"/>
              <a:gd name="T27" fmla="*/ 20441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4247" y="12354"/>
                </a:moveTo>
                <a:lnTo>
                  <a:pt x="4134" y="12468"/>
                </a:lnTo>
                <a:lnTo>
                  <a:pt x="4010" y="12581"/>
                </a:lnTo>
                <a:lnTo>
                  <a:pt x="3897" y="12637"/>
                </a:lnTo>
                <a:lnTo>
                  <a:pt x="3773" y="12694"/>
                </a:lnTo>
                <a:lnTo>
                  <a:pt x="3637" y="12694"/>
                </a:lnTo>
                <a:lnTo>
                  <a:pt x="3524" y="12694"/>
                </a:lnTo>
                <a:lnTo>
                  <a:pt x="3400" y="12665"/>
                </a:lnTo>
                <a:lnTo>
                  <a:pt x="3287" y="12609"/>
                </a:lnTo>
                <a:lnTo>
                  <a:pt x="3027" y="12496"/>
                </a:lnTo>
                <a:lnTo>
                  <a:pt x="2790" y="12340"/>
                </a:lnTo>
                <a:lnTo>
                  <a:pt x="2530" y="12142"/>
                </a:lnTo>
                <a:lnTo>
                  <a:pt x="2293" y="11987"/>
                </a:lnTo>
                <a:lnTo>
                  <a:pt x="2033" y="11817"/>
                </a:lnTo>
                <a:lnTo>
                  <a:pt x="1773" y="11676"/>
                </a:lnTo>
                <a:lnTo>
                  <a:pt x="1638" y="11662"/>
                </a:lnTo>
                <a:lnTo>
                  <a:pt x="1513" y="11634"/>
                </a:lnTo>
                <a:lnTo>
                  <a:pt x="1378" y="11634"/>
                </a:lnTo>
                <a:lnTo>
                  <a:pt x="1253" y="11634"/>
                </a:lnTo>
                <a:lnTo>
                  <a:pt x="1118" y="11662"/>
                </a:lnTo>
                <a:lnTo>
                  <a:pt x="971" y="11732"/>
                </a:lnTo>
                <a:lnTo>
                  <a:pt x="835" y="11817"/>
                </a:lnTo>
                <a:lnTo>
                  <a:pt x="711" y="11959"/>
                </a:lnTo>
                <a:lnTo>
                  <a:pt x="553" y="12086"/>
                </a:lnTo>
                <a:lnTo>
                  <a:pt x="429" y="12284"/>
                </a:lnTo>
                <a:lnTo>
                  <a:pt x="271" y="12524"/>
                </a:lnTo>
                <a:lnTo>
                  <a:pt x="146" y="12793"/>
                </a:lnTo>
                <a:lnTo>
                  <a:pt x="79" y="12962"/>
                </a:lnTo>
                <a:lnTo>
                  <a:pt x="33" y="13146"/>
                </a:lnTo>
                <a:lnTo>
                  <a:pt x="11" y="13386"/>
                </a:lnTo>
                <a:lnTo>
                  <a:pt x="11" y="13641"/>
                </a:lnTo>
                <a:lnTo>
                  <a:pt x="33" y="13881"/>
                </a:lnTo>
                <a:lnTo>
                  <a:pt x="101" y="14150"/>
                </a:lnTo>
                <a:lnTo>
                  <a:pt x="192" y="14404"/>
                </a:lnTo>
                <a:lnTo>
                  <a:pt x="293" y="14645"/>
                </a:lnTo>
                <a:lnTo>
                  <a:pt x="451" y="14857"/>
                </a:lnTo>
                <a:lnTo>
                  <a:pt x="621" y="15054"/>
                </a:lnTo>
                <a:lnTo>
                  <a:pt x="734" y="15125"/>
                </a:lnTo>
                <a:lnTo>
                  <a:pt x="835" y="15210"/>
                </a:lnTo>
                <a:lnTo>
                  <a:pt x="948" y="15267"/>
                </a:lnTo>
                <a:lnTo>
                  <a:pt x="1084" y="15323"/>
                </a:lnTo>
                <a:lnTo>
                  <a:pt x="1208" y="15351"/>
                </a:lnTo>
                <a:lnTo>
                  <a:pt x="1355" y="15380"/>
                </a:lnTo>
                <a:lnTo>
                  <a:pt x="1513" y="15380"/>
                </a:lnTo>
                <a:lnTo>
                  <a:pt x="1683" y="15380"/>
                </a:lnTo>
                <a:lnTo>
                  <a:pt x="1864" y="15351"/>
                </a:lnTo>
                <a:lnTo>
                  <a:pt x="2033" y="15323"/>
                </a:lnTo>
                <a:lnTo>
                  <a:pt x="2225" y="15238"/>
                </a:lnTo>
                <a:lnTo>
                  <a:pt x="2428" y="15153"/>
                </a:lnTo>
                <a:lnTo>
                  <a:pt x="2745" y="15026"/>
                </a:lnTo>
                <a:lnTo>
                  <a:pt x="3005" y="14913"/>
                </a:lnTo>
                <a:lnTo>
                  <a:pt x="3264" y="14828"/>
                </a:lnTo>
                <a:lnTo>
                  <a:pt x="3513" y="14800"/>
                </a:lnTo>
                <a:lnTo>
                  <a:pt x="3615" y="14828"/>
                </a:lnTo>
                <a:lnTo>
                  <a:pt x="3728" y="14857"/>
                </a:lnTo>
                <a:lnTo>
                  <a:pt x="3807" y="14913"/>
                </a:lnTo>
                <a:lnTo>
                  <a:pt x="3920" y="14998"/>
                </a:lnTo>
                <a:lnTo>
                  <a:pt x="4010" y="15097"/>
                </a:lnTo>
                <a:lnTo>
                  <a:pt x="4089" y="15238"/>
                </a:lnTo>
                <a:lnTo>
                  <a:pt x="4179" y="15408"/>
                </a:lnTo>
                <a:lnTo>
                  <a:pt x="4247" y="15620"/>
                </a:lnTo>
                <a:lnTo>
                  <a:pt x="4326" y="15860"/>
                </a:lnTo>
                <a:lnTo>
                  <a:pt x="4394" y="16129"/>
                </a:lnTo>
                <a:lnTo>
                  <a:pt x="4439" y="16440"/>
                </a:lnTo>
                <a:lnTo>
                  <a:pt x="4507" y="16737"/>
                </a:lnTo>
                <a:lnTo>
                  <a:pt x="4552" y="17090"/>
                </a:lnTo>
                <a:lnTo>
                  <a:pt x="4575" y="17443"/>
                </a:lnTo>
                <a:lnTo>
                  <a:pt x="4586" y="17825"/>
                </a:lnTo>
                <a:lnTo>
                  <a:pt x="4586" y="18193"/>
                </a:lnTo>
                <a:lnTo>
                  <a:pt x="4586" y="18574"/>
                </a:lnTo>
                <a:lnTo>
                  <a:pt x="4586" y="18984"/>
                </a:lnTo>
                <a:lnTo>
                  <a:pt x="4552" y="19366"/>
                </a:lnTo>
                <a:lnTo>
                  <a:pt x="4507" y="19748"/>
                </a:lnTo>
                <a:lnTo>
                  <a:pt x="4462" y="20129"/>
                </a:lnTo>
                <a:lnTo>
                  <a:pt x="4371" y="20483"/>
                </a:lnTo>
                <a:lnTo>
                  <a:pt x="4292" y="20836"/>
                </a:lnTo>
                <a:lnTo>
                  <a:pt x="4202" y="21161"/>
                </a:lnTo>
                <a:lnTo>
                  <a:pt x="4744" y="21161"/>
                </a:lnTo>
                <a:lnTo>
                  <a:pt x="5264" y="21161"/>
                </a:lnTo>
                <a:lnTo>
                  <a:pt x="5784" y="21161"/>
                </a:lnTo>
                <a:lnTo>
                  <a:pt x="6235" y="21161"/>
                </a:lnTo>
                <a:lnTo>
                  <a:pt x="6676" y="21161"/>
                </a:lnTo>
                <a:lnTo>
                  <a:pt x="7060" y="21161"/>
                </a:lnTo>
                <a:lnTo>
                  <a:pt x="7410" y="21161"/>
                </a:lnTo>
                <a:lnTo>
                  <a:pt x="7670" y="21161"/>
                </a:lnTo>
                <a:lnTo>
                  <a:pt x="8020" y="21020"/>
                </a:lnTo>
                <a:lnTo>
                  <a:pt x="8303" y="20893"/>
                </a:lnTo>
                <a:lnTo>
                  <a:pt x="8563" y="20695"/>
                </a:lnTo>
                <a:lnTo>
                  <a:pt x="8800" y="20511"/>
                </a:lnTo>
                <a:lnTo>
                  <a:pt x="8969" y="20285"/>
                </a:lnTo>
                <a:lnTo>
                  <a:pt x="9150" y="20045"/>
                </a:lnTo>
                <a:lnTo>
                  <a:pt x="9252" y="19804"/>
                </a:lnTo>
                <a:lnTo>
                  <a:pt x="9342" y="19550"/>
                </a:lnTo>
                <a:lnTo>
                  <a:pt x="9410" y="19281"/>
                </a:lnTo>
                <a:lnTo>
                  <a:pt x="9433" y="19013"/>
                </a:lnTo>
                <a:lnTo>
                  <a:pt x="9433" y="18744"/>
                </a:lnTo>
                <a:lnTo>
                  <a:pt x="9387" y="18504"/>
                </a:lnTo>
                <a:lnTo>
                  <a:pt x="9320" y="18221"/>
                </a:lnTo>
                <a:lnTo>
                  <a:pt x="9207" y="17981"/>
                </a:lnTo>
                <a:lnTo>
                  <a:pt x="9105" y="17740"/>
                </a:lnTo>
                <a:lnTo>
                  <a:pt x="8924" y="17514"/>
                </a:lnTo>
                <a:lnTo>
                  <a:pt x="8777" y="17274"/>
                </a:lnTo>
                <a:lnTo>
                  <a:pt x="8642" y="17034"/>
                </a:lnTo>
                <a:lnTo>
                  <a:pt x="8563" y="16765"/>
                </a:lnTo>
                <a:lnTo>
                  <a:pt x="8472" y="16468"/>
                </a:lnTo>
                <a:lnTo>
                  <a:pt x="8450" y="16157"/>
                </a:lnTo>
                <a:lnTo>
                  <a:pt x="8450" y="15860"/>
                </a:lnTo>
                <a:lnTo>
                  <a:pt x="8472" y="15563"/>
                </a:lnTo>
                <a:lnTo>
                  <a:pt x="8540" y="15267"/>
                </a:lnTo>
                <a:lnTo>
                  <a:pt x="8642" y="14998"/>
                </a:lnTo>
                <a:lnTo>
                  <a:pt x="8777" y="14729"/>
                </a:lnTo>
                <a:lnTo>
                  <a:pt x="8868" y="14616"/>
                </a:lnTo>
                <a:lnTo>
                  <a:pt x="8969" y="14475"/>
                </a:lnTo>
                <a:lnTo>
                  <a:pt x="9060" y="14376"/>
                </a:lnTo>
                <a:lnTo>
                  <a:pt x="9184" y="14291"/>
                </a:lnTo>
                <a:lnTo>
                  <a:pt x="9297" y="14206"/>
                </a:lnTo>
                <a:lnTo>
                  <a:pt x="9433" y="14121"/>
                </a:lnTo>
                <a:lnTo>
                  <a:pt x="9579" y="14051"/>
                </a:lnTo>
                <a:lnTo>
                  <a:pt x="9726" y="13994"/>
                </a:lnTo>
                <a:lnTo>
                  <a:pt x="9884" y="13938"/>
                </a:lnTo>
                <a:lnTo>
                  <a:pt x="10054" y="13909"/>
                </a:lnTo>
                <a:lnTo>
                  <a:pt x="10257" y="13881"/>
                </a:lnTo>
                <a:lnTo>
                  <a:pt x="10449" y="13881"/>
                </a:lnTo>
                <a:lnTo>
                  <a:pt x="10664" y="13881"/>
                </a:lnTo>
                <a:lnTo>
                  <a:pt x="10856" y="13909"/>
                </a:lnTo>
                <a:lnTo>
                  <a:pt x="11037" y="13966"/>
                </a:lnTo>
                <a:lnTo>
                  <a:pt x="11206" y="14023"/>
                </a:lnTo>
                <a:lnTo>
                  <a:pt x="11353" y="14093"/>
                </a:lnTo>
                <a:lnTo>
                  <a:pt x="11511" y="14178"/>
                </a:lnTo>
                <a:lnTo>
                  <a:pt x="11635" y="14263"/>
                </a:lnTo>
                <a:lnTo>
                  <a:pt x="11748" y="14376"/>
                </a:lnTo>
                <a:lnTo>
                  <a:pt x="11861" y="14475"/>
                </a:lnTo>
                <a:lnTo>
                  <a:pt x="11941" y="14616"/>
                </a:lnTo>
                <a:lnTo>
                  <a:pt x="12031" y="14758"/>
                </a:lnTo>
                <a:lnTo>
                  <a:pt x="12099" y="14885"/>
                </a:lnTo>
                <a:lnTo>
                  <a:pt x="12200" y="15210"/>
                </a:lnTo>
                <a:lnTo>
                  <a:pt x="12268" y="15507"/>
                </a:lnTo>
                <a:lnTo>
                  <a:pt x="12291" y="15832"/>
                </a:lnTo>
                <a:lnTo>
                  <a:pt x="12291" y="16157"/>
                </a:lnTo>
                <a:lnTo>
                  <a:pt x="12246" y="16482"/>
                </a:lnTo>
                <a:lnTo>
                  <a:pt x="12178" y="16807"/>
                </a:lnTo>
                <a:lnTo>
                  <a:pt x="12099" y="17090"/>
                </a:lnTo>
                <a:lnTo>
                  <a:pt x="12008" y="17330"/>
                </a:lnTo>
                <a:lnTo>
                  <a:pt x="11884" y="17542"/>
                </a:lnTo>
                <a:lnTo>
                  <a:pt x="11748" y="17712"/>
                </a:lnTo>
                <a:lnTo>
                  <a:pt x="11613" y="17839"/>
                </a:lnTo>
                <a:lnTo>
                  <a:pt x="11489" y="18037"/>
                </a:lnTo>
                <a:lnTo>
                  <a:pt x="11398" y="18221"/>
                </a:lnTo>
                <a:lnTo>
                  <a:pt x="11319" y="18447"/>
                </a:lnTo>
                <a:lnTo>
                  <a:pt x="11251" y="18659"/>
                </a:lnTo>
                <a:lnTo>
                  <a:pt x="11206" y="18900"/>
                </a:lnTo>
                <a:lnTo>
                  <a:pt x="11184" y="19154"/>
                </a:lnTo>
                <a:lnTo>
                  <a:pt x="11184" y="19423"/>
                </a:lnTo>
                <a:lnTo>
                  <a:pt x="11229" y="19663"/>
                </a:lnTo>
                <a:lnTo>
                  <a:pt x="11297" y="19903"/>
                </a:lnTo>
                <a:lnTo>
                  <a:pt x="11376" y="20158"/>
                </a:lnTo>
                <a:lnTo>
                  <a:pt x="11511" y="20398"/>
                </a:lnTo>
                <a:lnTo>
                  <a:pt x="11681" y="20610"/>
                </a:lnTo>
                <a:lnTo>
                  <a:pt x="11884" y="20808"/>
                </a:lnTo>
                <a:lnTo>
                  <a:pt x="12121" y="20992"/>
                </a:lnTo>
                <a:lnTo>
                  <a:pt x="12404" y="21161"/>
                </a:lnTo>
                <a:lnTo>
                  <a:pt x="12528" y="21190"/>
                </a:lnTo>
                <a:lnTo>
                  <a:pt x="12856" y="21274"/>
                </a:lnTo>
                <a:lnTo>
                  <a:pt x="13330" y="21373"/>
                </a:lnTo>
                <a:lnTo>
                  <a:pt x="13963" y="21486"/>
                </a:lnTo>
                <a:lnTo>
                  <a:pt x="14313" y="21543"/>
                </a:lnTo>
                <a:lnTo>
                  <a:pt x="14652" y="21571"/>
                </a:lnTo>
                <a:lnTo>
                  <a:pt x="15025" y="21600"/>
                </a:lnTo>
                <a:lnTo>
                  <a:pt x="15409" y="21600"/>
                </a:lnTo>
                <a:lnTo>
                  <a:pt x="15782" y="21600"/>
                </a:lnTo>
                <a:lnTo>
                  <a:pt x="16177" y="21571"/>
                </a:lnTo>
                <a:lnTo>
                  <a:pt x="16516" y="21486"/>
                </a:lnTo>
                <a:lnTo>
                  <a:pt x="16889" y="21402"/>
                </a:lnTo>
                <a:lnTo>
                  <a:pt x="16821" y="21190"/>
                </a:lnTo>
                <a:lnTo>
                  <a:pt x="16776" y="20935"/>
                </a:lnTo>
                <a:lnTo>
                  <a:pt x="16742" y="20667"/>
                </a:lnTo>
                <a:lnTo>
                  <a:pt x="16719" y="20370"/>
                </a:lnTo>
                <a:lnTo>
                  <a:pt x="16697" y="19719"/>
                </a:lnTo>
                <a:lnTo>
                  <a:pt x="16697" y="19013"/>
                </a:lnTo>
                <a:lnTo>
                  <a:pt x="16719" y="18306"/>
                </a:lnTo>
                <a:lnTo>
                  <a:pt x="16753" y="17599"/>
                </a:lnTo>
                <a:lnTo>
                  <a:pt x="16821" y="16949"/>
                </a:lnTo>
                <a:lnTo>
                  <a:pt x="16889" y="16383"/>
                </a:lnTo>
                <a:lnTo>
                  <a:pt x="16934" y="16129"/>
                </a:lnTo>
                <a:lnTo>
                  <a:pt x="17002" y="15945"/>
                </a:lnTo>
                <a:lnTo>
                  <a:pt x="17081" y="15790"/>
                </a:lnTo>
                <a:lnTo>
                  <a:pt x="17194" y="15648"/>
                </a:lnTo>
                <a:lnTo>
                  <a:pt x="17318" y="15563"/>
                </a:lnTo>
                <a:lnTo>
                  <a:pt x="17453" y="15507"/>
                </a:lnTo>
                <a:lnTo>
                  <a:pt x="17600" y="15450"/>
                </a:lnTo>
                <a:lnTo>
                  <a:pt x="17758" y="15450"/>
                </a:lnTo>
                <a:lnTo>
                  <a:pt x="17905" y="15479"/>
                </a:lnTo>
                <a:lnTo>
                  <a:pt x="18064" y="15535"/>
                </a:lnTo>
                <a:lnTo>
                  <a:pt x="18233" y="15620"/>
                </a:lnTo>
                <a:lnTo>
                  <a:pt x="18380" y="15733"/>
                </a:lnTo>
                <a:lnTo>
                  <a:pt x="18561" y="15832"/>
                </a:lnTo>
                <a:lnTo>
                  <a:pt x="18707" y="15973"/>
                </a:lnTo>
                <a:lnTo>
                  <a:pt x="18866" y="16129"/>
                </a:lnTo>
                <a:lnTo>
                  <a:pt x="18990" y="16327"/>
                </a:lnTo>
                <a:lnTo>
                  <a:pt x="19125" y="16482"/>
                </a:lnTo>
                <a:lnTo>
                  <a:pt x="19295" y="16624"/>
                </a:lnTo>
                <a:lnTo>
                  <a:pt x="19464" y="16737"/>
                </a:lnTo>
                <a:lnTo>
                  <a:pt x="19668" y="16807"/>
                </a:lnTo>
                <a:lnTo>
                  <a:pt x="19860" y="16836"/>
                </a:lnTo>
                <a:lnTo>
                  <a:pt x="20052" y="16864"/>
                </a:lnTo>
                <a:lnTo>
                  <a:pt x="20266" y="16836"/>
                </a:lnTo>
                <a:lnTo>
                  <a:pt x="20470" y="16793"/>
                </a:lnTo>
                <a:lnTo>
                  <a:pt x="20662" y="16708"/>
                </a:lnTo>
                <a:lnTo>
                  <a:pt x="20854" y="16567"/>
                </a:lnTo>
                <a:lnTo>
                  <a:pt x="21035" y="16412"/>
                </a:lnTo>
                <a:lnTo>
                  <a:pt x="21182" y="16214"/>
                </a:lnTo>
                <a:lnTo>
                  <a:pt x="21340" y="16002"/>
                </a:lnTo>
                <a:lnTo>
                  <a:pt x="21441" y="15733"/>
                </a:lnTo>
                <a:lnTo>
                  <a:pt x="21532" y="15436"/>
                </a:lnTo>
                <a:lnTo>
                  <a:pt x="21600" y="15083"/>
                </a:lnTo>
                <a:lnTo>
                  <a:pt x="21600" y="14885"/>
                </a:lnTo>
                <a:lnTo>
                  <a:pt x="21600" y="14729"/>
                </a:lnTo>
                <a:lnTo>
                  <a:pt x="21600" y="14531"/>
                </a:lnTo>
                <a:lnTo>
                  <a:pt x="21577" y="14376"/>
                </a:lnTo>
                <a:lnTo>
                  <a:pt x="21532" y="14206"/>
                </a:lnTo>
                <a:lnTo>
                  <a:pt x="21487" y="14051"/>
                </a:lnTo>
                <a:lnTo>
                  <a:pt x="21419" y="13909"/>
                </a:lnTo>
                <a:lnTo>
                  <a:pt x="21351" y="13768"/>
                </a:lnTo>
                <a:lnTo>
                  <a:pt x="21204" y="13500"/>
                </a:lnTo>
                <a:lnTo>
                  <a:pt x="21035" y="13287"/>
                </a:lnTo>
                <a:lnTo>
                  <a:pt x="20809" y="13090"/>
                </a:lnTo>
                <a:lnTo>
                  <a:pt x="20594" y="12962"/>
                </a:lnTo>
                <a:lnTo>
                  <a:pt x="20357" y="12821"/>
                </a:lnTo>
                <a:lnTo>
                  <a:pt x="20120" y="12764"/>
                </a:lnTo>
                <a:lnTo>
                  <a:pt x="19882" y="12708"/>
                </a:lnTo>
                <a:lnTo>
                  <a:pt x="19645" y="12736"/>
                </a:lnTo>
                <a:lnTo>
                  <a:pt x="19430" y="12793"/>
                </a:lnTo>
                <a:lnTo>
                  <a:pt x="19227" y="12906"/>
                </a:lnTo>
                <a:lnTo>
                  <a:pt x="19148" y="12962"/>
                </a:lnTo>
                <a:lnTo>
                  <a:pt x="19058" y="13047"/>
                </a:lnTo>
                <a:lnTo>
                  <a:pt x="18990" y="13146"/>
                </a:lnTo>
                <a:lnTo>
                  <a:pt x="18911" y="13259"/>
                </a:lnTo>
                <a:lnTo>
                  <a:pt x="18775" y="13471"/>
                </a:lnTo>
                <a:lnTo>
                  <a:pt x="18628" y="13641"/>
                </a:lnTo>
                <a:lnTo>
                  <a:pt x="18470" y="13740"/>
                </a:lnTo>
                <a:lnTo>
                  <a:pt x="18301" y="13825"/>
                </a:lnTo>
                <a:lnTo>
                  <a:pt x="18143" y="13853"/>
                </a:lnTo>
                <a:lnTo>
                  <a:pt x="17973" y="13881"/>
                </a:lnTo>
                <a:lnTo>
                  <a:pt x="17804" y="13853"/>
                </a:lnTo>
                <a:lnTo>
                  <a:pt x="17646" y="13796"/>
                </a:lnTo>
                <a:lnTo>
                  <a:pt x="17499" y="13726"/>
                </a:lnTo>
                <a:lnTo>
                  <a:pt x="17341" y="13641"/>
                </a:lnTo>
                <a:lnTo>
                  <a:pt x="17216" y="13528"/>
                </a:lnTo>
                <a:lnTo>
                  <a:pt x="17103" y="13386"/>
                </a:lnTo>
                <a:lnTo>
                  <a:pt x="17024" y="13259"/>
                </a:lnTo>
                <a:lnTo>
                  <a:pt x="16934" y="13118"/>
                </a:lnTo>
                <a:lnTo>
                  <a:pt x="16889" y="12991"/>
                </a:lnTo>
                <a:lnTo>
                  <a:pt x="16889" y="12849"/>
                </a:lnTo>
                <a:lnTo>
                  <a:pt x="16889" y="12383"/>
                </a:lnTo>
                <a:lnTo>
                  <a:pt x="16889" y="11662"/>
                </a:lnTo>
                <a:lnTo>
                  <a:pt x="16889" y="10701"/>
                </a:lnTo>
                <a:lnTo>
                  <a:pt x="16889" y="9640"/>
                </a:lnTo>
                <a:lnTo>
                  <a:pt x="16889" y="8566"/>
                </a:lnTo>
                <a:lnTo>
                  <a:pt x="16889" y="7478"/>
                </a:lnTo>
                <a:lnTo>
                  <a:pt x="16889" y="6502"/>
                </a:lnTo>
                <a:lnTo>
                  <a:pt x="16889" y="5739"/>
                </a:lnTo>
                <a:lnTo>
                  <a:pt x="16674" y="5894"/>
                </a:lnTo>
                <a:lnTo>
                  <a:pt x="16414" y="6036"/>
                </a:lnTo>
                <a:lnTo>
                  <a:pt x="16154" y="6177"/>
                </a:lnTo>
                <a:lnTo>
                  <a:pt x="15849" y="6248"/>
                </a:lnTo>
                <a:lnTo>
                  <a:pt x="15544" y="6304"/>
                </a:lnTo>
                <a:lnTo>
                  <a:pt x="15217" y="6332"/>
                </a:lnTo>
                <a:lnTo>
                  <a:pt x="14866" y="6361"/>
                </a:lnTo>
                <a:lnTo>
                  <a:pt x="14550" y="6361"/>
                </a:lnTo>
                <a:lnTo>
                  <a:pt x="14200" y="6332"/>
                </a:lnTo>
                <a:lnTo>
                  <a:pt x="13850" y="6276"/>
                </a:lnTo>
                <a:lnTo>
                  <a:pt x="13522" y="6219"/>
                </a:lnTo>
                <a:lnTo>
                  <a:pt x="13206" y="6149"/>
                </a:lnTo>
                <a:lnTo>
                  <a:pt x="12901" y="6064"/>
                </a:lnTo>
                <a:lnTo>
                  <a:pt x="12618" y="5951"/>
                </a:lnTo>
                <a:lnTo>
                  <a:pt x="12358" y="5838"/>
                </a:lnTo>
                <a:lnTo>
                  <a:pt x="12121" y="5739"/>
                </a:lnTo>
                <a:lnTo>
                  <a:pt x="11941" y="5626"/>
                </a:lnTo>
                <a:lnTo>
                  <a:pt x="11794" y="5513"/>
                </a:lnTo>
                <a:lnTo>
                  <a:pt x="11658" y="5414"/>
                </a:lnTo>
                <a:lnTo>
                  <a:pt x="11556" y="5301"/>
                </a:lnTo>
                <a:lnTo>
                  <a:pt x="11466" y="5187"/>
                </a:lnTo>
                <a:lnTo>
                  <a:pt x="11398" y="5089"/>
                </a:lnTo>
                <a:lnTo>
                  <a:pt x="11376" y="4947"/>
                </a:lnTo>
                <a:lnTo>
                  <a:pt x="11353" y="4834"/>
                </a:lnTo>
                <a:lnTo>
                  <a:pt x="11353" y="4707"/>
                </a:lnTo>
                <a:lnTo>
                  <a:pt x="11376" y="4565"/>
                </a:lnTo>
                <a:lnTo>
                  <a:pt x="11443" y="4410"/>
                </a:lnTo>
                <a:lnTo>
                  <a:pt x="11511" y="4240"/>
                </a:lnTo>
                <a:lnTo>
                  <a:pt x="11703" y="3887"/>
                </a:lnTo>
                <a:lnTo>
                  <a:pt x="11986" y="3505"/>
                </a:lnTo>
                <a:lnTo>
                  <a:pt x="12144" y="3265"/>
                </a:lnTo>
                <a:lnTo>
                  <a:pt x="12246" y="3025"/>
                </a:lnTo>
                <a:lnTo>
                  <a:pt x="12336" y="2756"/>
                </a:lnTo>
                <a:lnTo>
                  <a:pt x="12404" y="2445"/>
                </a:lnTo>
                <a:lnTo>
                  <a:pt x="12438" y="2176"/>
                </a:lnTo>
                <a:lnTo>
                  <a:pt x="12438" y="1880"/>
                </a:lnTo>
                <a:lnTo>
                  <a:pt x="12404" y="1583"/>
                </a:lnTo>
                <a:lnTo>
                  <a:pt x="12336" y="1314"/>
                </a:lnTo>
                <a:lnTo>
                  <a:pt x="12246" y="1046"/>
                </a:lnTo>
                <a:lnTo>
                  <a:pt x="12099" y="791"/>
                </a:lnTo>
                <a:lnTo>
                  <a:pt x="12008" y="692"/>
                </a:lnTo>
                <a:lnTo>
                  <a:pt x="11918" y="579"/>
                </a:lnTo>
                <a:lnTo>
                  <a:pt x="11816" y="466"/>
                </a:lnTo>
                <a:lnTo>
                  <a:pt x="11703" y="381"/>
                </a:lnTo>
                <a:lnTo>
                  <a:pt x="11579" y="310"/>
                </a:lnTo>
                <a:lnTo>
                  <a:pt x="11443" y="226"/>
                </a:lnTo>
                <a:lnTo>
                  <a:pt x="11297" y="169"/>
                </a:lnTo>
                <a:lnTo>
                  <a:pt x="11138" y="113"/>
                </a:lnTo>
                <a:lnTo>
                  <a:pt x="10969" y="56"/>
                </a:lnTo>
                <a:lnTo>
                  <a:pt x="10800" y="28"/>
                </a:lnTo>
                <a:lnTo>
                  <a:pt x="10619" y="28"/>
                </a:lnTo>
                <a:lnTo>
                  <a:pt x="10404" y="28"/>
                </a:lnTo>
                <a:lnTo>
                  <a:pt x="10257" y="28"/>
                </a:lnTo>
                <a:lnTo>
                  <a:pt x="10076" y="56"/>
                </a:lnTo>
                <a:lnTo>
                  <a:pt x="9952" y="84"/>
                </a:lnTo>
                <a:lnTo>
                  <a:pt x="9794" y="141"/>
                </a:lnTo>
                <a:lnTo>
                  <a:pt x="9692" y="226"/>
                </a:lnTo>
                <a:lnTo>
                  <a:pt x="9557" y="282"/>
                </a:lnTo>
                <a:lnTo>
                  <a:pt x="9455" y="381"/>
                </a:lnTo>
                <a:lnTo>
                  <a:pt x="9365" y="466"/>
                </a:lnTo>
                <a:lnTo>
                  <a:pt x="9274" y="579"/>
                </a:lnTo>
                <a:lnTo>
                  <a:pt x="9184" y="692"/>
                </a:lnTo>
                <a:lnTo>
                  <a:pt x="9128" y="791"/>
                </a:lnTo>
                <a:lnTo>
                  <a:pt x="9060" y="932"/>
                </a:lnTo>
                <a:lnTo>
                  <a:pt x="8969" y="1201"/>
                </a:lnTo>
                <a:lnTo>
                  <a:pt x="8913" y="1498"/>
                </a:lnTo>
                <a:lnTo>
                  <a:pt x="8890" y="1795"/>
                </a:lnTo>
                <a:lnTo>
                  <a:pt x="8890" y="2120"/>
                </a:lnTo>
                <a:lnTo>
                  <a:pt x="8913" y="2445"/>
                </a:lnTo>
                <a:lnTo>
                  <a:pt x="8969" y="2756"/>
                </a:lnTo>
                <a:lnTo>
                  <a:pt x="9060" y="3081"/>
                </a:lnTo>
                <a:lnTo>
                  <a:pt x="9173" y="3378"/>
                </a:lnTo>
                <a:lnTo>
                  <a:pt x="9297" y="3647"/>
                </a:lnTo>
                <a:lnTo>
                  <a:pt x="9466" y="3887"/>
                </a:lnTo>
                <a:lnTo>
                  <a:pt x="9579" y="4085"/>
                </a:lnTo>
                <a:lnTo>
                  <a:pt x="9670" y="4269"/>
                </a:lnTo>
                <a:lnTo>
                  <a:pt x="9726" y="4467"/>
                </a:lnTo>
                <a:lnTo>
                  <a:pt x="9771" y="4650"/>
                </a:lnTo>
                <a:lnTo>
                  <a:pt x="9771" y="4834"/>
                </a:lnTo>
                <a:lnTo>
                  <a:pt x="9749" y="5032"/>
                </a:lnTo>
                <a:lnTo>
                  <a:pt x="9715" y="5216"/>
                </a:lnTo>
                <a:lnTo>
                  <a:pt x="9625" y="5385"/>
                </a:lnTo>
                <a:lnTo>
                  <a:pt x="9534" y="5513"/>
                </a:lnTo>
                <a:lnTo>
                  <a:pt x="9410" y="5626"/>
                </a:lnTo>
                <a:lnTo>
                  <a:pt x="9229" y="5710"/>
                </a:lnTo>
                <a:lnTo>
                  <a:pt x="9060" y="5767"/>
                </a:lnTo>
                <a:lnTo>
                  <a:pt x="8845" y="5767"/>
                </a:lnTo>
                <a:lnTo>
                  <a:pt x="8585" y="5739"/>
                </a:lnTo>
                <a:lnTo>
                  <a:pt x="8325" y="5654"/>
                </a:lnTo>
                <a:lnTo>
                  <a:pt x="8020" y="5513"/>
                </a:lnTo>
                <a:lnTo>
                  <a:pt x="7840" y="5442"/>
                </a:lnTo>
                <a:lnTo>
                  <a:pt x="7648" y="5385"/>
                </a:lnTo>
                <a:lnTo>
                  <a:pt x="7433" y="5329"/>
                </a:lnTo>
                <a:lnTo>
                  <a:pt x="7241" y="5301"/>
                </a:lnTo>
                <a:lnTo>
                  <a:pt x="6755" y="5301"/>
                </a:lnTo>
                <a:lnTo>
                  <a:pt x="6281" y="5329"/>
                </a:lnTo>
                <a:lnTo>
                  <a:pt x="5784" y="5385"/>
                </a:lnTo>
                <a:lnTo>
                  <a:pt x="5264" y="5498"/>
                </a:lnTo>
                <a:lnTo>
                  <a:pt x="4744" y="5597"/>
                </a:lnTo>
                <a:lnTo>
                  <a:pt x="4247" y="5739"/>
                </a:lnTo>
                <a:lnTo>
                  <a:pt x="4202" y="5894"/>
                </a:lnTo>
                <a:lnTo>
                  <a:pt x="4202" y="6191"/>
                </a:lnTo>
                <a:lnTo>
                  <a:pt x="4202" y="6545"/>
                </a:lnTo>
                <a:lnTo>
                  <a:pt x="4225" y="6954"/>
                </a:lnTo>
                <a:lnTo>
                  <a:pt x="4315" y="7930"/>
                </a:lnTo>
                <a:lnTo>
                  <a:pt x="4394" y="9018"/>
                </a:lnTo>
                <a:lnTo>
                  <a:pt x="4439" y="9570"/>
                </a:lnTo>
                <a:lnTo>
                  <a:pt x="4462" y="10107"/>
                </a:lnTo>
                <a:lnTo>
                  <a:pt x="4484" y="10630"/>
                </a:lnTo>
                <a:lnTo>
                  <a:pt x="4507" y="11082"/>
                </a:lnTo>
                <a:lnTo>
                  <a:pt x="4484" y="11520"/>
                </a:lnTo>
                <a:lnTo>
                  <a:pt x="4439" y="11874"/>
                </a:lnTo>
                <a:lnTo>
                  <a:pt x="4394" y="12029"/>
                </a:lnTo>
                <a:lnTo>
                  <a:pt x="4349" y="12171"/>
                </a:lnTo>
                <a:lnTo>
                  <a:pt x="4315" y="12284"/>
                </a:lnTo>
                <a:lnTo>
                  <a:pt x="4247" y="12354"/>
                </a:lnTo>
                <a:close/>
              </a:path>
            </a:pathLst>
          </a:custGeom>
          <a:solidFill>
            <a:srgbClr val="66FF99"/>
          </a:solidFill>
          <a:ln w="28575">
            <a:solidFill>
              <a:srgbClr val="000000"/>
            </a:solidFill>
            <a:miter lim="800000"/>
            <a:headEnd/>
            <a:tailEnd/>
          </a:ln>
        </p:spPr>
        <p:txBody>
          <a:bodyPr/>
          <a:lstStyle/>
          <a:p>
            <a:endParaRPr lang="en-US"/>
          </a:p>
        </p:txBody>
      </p:sp>
      <p:sp>
        <p:nvSpPr>
          <p:cNvPr id="29717" name="Text Box 21"/>
          <p:cNvSpPr txBox="1">
            <a:spLocks noChangeArrowheads="1"/>
          </p:cNvSpPr>
          <p:nvPr/>
        </p:nvSpPr>
        <p:spPr bwMode="auto">
          <a:xfrm>
            <a:off x="685800" y="4876800"/>
            <a:ext cx="2057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altLang="en-US" b="1">
                <a:solidFill>
                  <a:schemeClr val="bg1"/>
                </a:solidFill>
                <a:latin typeface="Arial" pitchFamily="34" charset="0"/>
              </a:rPr>
              <a:t>Family History</a:t>
            </a:r>
          </a:p>
        </p:txBody>
      </p:sp>
      <p:sp>
        <p:nvSpPr>
          <p:cNvPr id="29718" name="Puzzle4"/>
          <p:cNvSpPr>
            <a:spLocks noEditPoints="1" noChangeArrowheads="1"/>
          </p:cNvSpPr>
          <p:nvPr/>
        </p:nvSpPr>
        <p:spPr bwMode="auto">
          <a:xfrm rot="5400000">
            <a:off x="2093118" y="2021682"/>
            <a:ext cx="1700213" cy="31432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2076 w 21600"/>
              <a:gd name="T25" fmla="*/ 5664 h 21600"/>
              <a:gd name="T26" fmla="*/ 20203 w 21600"/>
              <a:gd name="T27" fmla="*/ 1598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solidFill>
            <a:srgbClr val="00CCFF"/>
          </a:solidFill>
          <a:ln w="28575">
            <a:solidFill>
              <a:srgbClr val="000000"/>
            </a:solidFill>
            <a:miter lim="800000"/>
            <a:headEnd/>
            <a:tailEnd/>
          </a:ln>
        </p:spPr>
        <p:txBody>
          <a:bodyPr/>
          <a:lstStyle/>
          <a:p>
            <a:endParaRPr lang="en-US"/>
          </a:p>
        </p:txBody>
      </p:sp>
      <p:sp>
        <p:nvSpPr>
          <p:cNvPr id="29719" name="Text Box 23"/>
          <p:cNvSpPr txBox="1">
            <a:spLocks noChangeArrowheads="1"/>
          </p:cNvSpPr>
          <p:nvPr/>
        </p:nvSpPr>
        <p:spPr bwMode="auto">
          <a:xfrm>
            <a:off x="1971675" y="3429000"/>
            <a:ext cx="1971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altLang="en-US" b="1">
                <a:solidFill>
                  <a:schemeClr val="bg1"/>
                </a:solidFill>
                <a:latin typeface="Arial" pitchFamily="34" charset="0"/>
              </a:rPr>
              <a:t>Diabetes</a:t>
            </a:r>
          </a:p>
        </p:txBody>
      </p:sp>
      <p:sp>
        <p:nvSpPr>
          <p:cNvPr id="29720" name="Line 24"/>
          <p:cNvSpPr>
            <a:spLocks noChangeShapeType="1"/>
          </p:cNvSpPr>
          <p:nvPr/>
        </p:nvSpPr>
        <p:spPr bwMode="auto">
          <a:xfrm>
            <a:off x="304800" y="1219200"/>
            <a:ext cx="9677400" cy="0"/>
          </a:xfrm>
          <a:prstGeom prst="line">
            <a:avLst/>
          </a:prstGeom>
          <a:noFill/>
          <a:ln w="101600" cmpd="thickThin">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endParaRPr lang="en-US" altLang="en-US" smtClean="0"/>
          </a:p>
        </p:txBody>
      </p:sp>
      <p:sp>
        <p:nvSpPr>
          <p:cNvPr id="30723" name="Rectangle 3"/>
          <p:cNvSpPr>
            <a:spLocks noGrp="1" noChangeArrowheads="1"/>
          </p:cNvSpPr>
          <p:nvPr>
            <p:ph type="body" sz="half" idx="1"/>
          </p:nvPr>
        </p:nvSpPr>
        <p:spPr>
          <a:xfrm>
            <a:off x="514350" y="2349500"/>
            <a:ext cx="8986838" cy="2832100"/>
          </a:xfrm>
        </p:spPr>
        <p:txBody>
          <a:bodyPr/>
          <a:lstStyle/>
          <a:p>
            <a:pPr eaLnBrk="1" hangingPunct="1"/>
            <a:endParaRPr lang="en-US" altLang="en-US" sz="4000" smtClean="0"/>
          </a:p>
        </p:txBody>
      </p:sp>
      <p:sp>
        <p:nvSpPr>
          <p:cNvPr id="30724"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E6CD03B-941D-4310-BD49-37E7F53B9E2B}" type="slidenum">
              <a:rPr lang="en-US" altLang="en-US" sz="1400">
                <a:latin typeface="Arial" pitchFamily="34" charset="0"/>
              </a:rPr>
              <a:pPr/>
              <a:t>27</a:t>
            </a:fld>
            <a:endParaRPr lang="en-US" altLang="en-US" sz="1400">
              <a:latin typeface="Arial" pitchFamily="34" charset="0"/>
            </a:endParaRPr>
          </a:p>
        </p:txBody>
      </p:sp>
      <p:graphicFrame>
        <p:nvGraphicFramePr>
          <p:cNvPr id="30725" name="Object 5"/>
          <p:cNvGraphicFramePr>
            <a:graphicFrameLocks noChangeAspect="1"/>
          </p:cNvGraphicFramePr>
          <p:nvPr/>
        </p:nvGraphicFramePr>
        <p:xfrm>
          <a:off x="-257175" y="0"/>
          <a:ext cx="10944225" cy="6889750"/>
        </p:xfrm>
        <a:graphic>
          <a:graphicData uri="http://schemas.openxmlformats.org/presentationml/2006/ole">
            <mc:AlternateContent xmlns:mc="http://schemas.openxmlformats.org/markup-compatibility/2006">
              <mc:Choice xmlns:v="urn:schemas-microsoft-com:vml" Requires="v">
                <p:oleObj spid="_x0000_s30728" name="Acrobat Document" r:id="rId5" imgW="11344275" imgH="8020050" progId="AcroExch.Document.7">
                  <p:link updateAutomatic="1"/>
                </p:oleObj>
              </mc:Choice>
              <mc:Fallback>
                <p:oleObj name="Acrobat Document" r:id="rId5" imgW="11344275" imgH="8020050" progId="AcroExch.Document.7">
                  <p:link updateAutomatic="1"/>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7175" y="0"/>
                        <a:ext cx="10944225" cy="68897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ustDataLst>
      <p:tags r:id="rId2"/>
    </p:custDataLst>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2"/>
          <p:cNvSpPr>
            <a:spLocks noChangeArrowheads="1"/>
          </p:cNvSpPr>
          <p:nvPr/>
        </p:nvSpPr>
        <p:spPr bwMode="auto">
          <a:xfrm>
            <a:off x="2808288" y="2663825"/>
            <a:ext cx="709612" cy="2108200"/>
          </a:xfrm>
          <a:prstGeom prst="rect">
            <a:avLst/>
          </a:prstGeom>
          <a:gradFill rotWithShape="0">
            <a:gsLst>
              <a:gs pos="0">
                <a:schemeClr val="folHlink">
                  <a:gamma/>
                  <a:tint val="15294"/>
                  <a:invGamma/>
                </a:schemeClr>
              </a:gs>
              <a:gs pos="100000">
                <a:schemeClr val="folHlink"/>
              </a:gs>
            </a:gsLst>
            <a:lin ang="0" scaled="1"/>
          </a:gradFill>
          <a:ln w="9525">
            <a:noFill/>
            <a:miter lim="800000"/>
            <a:headEnd/>
            <a:tailEnd/>
          </a:ln>
          <a:effec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422915" name="Rectangle 3"/>
          <p:cNvSpPr>
            <a:spLocks noChangeArrowheads="1"/>
          </p:cNvSpPr>
          <p:nvPr/>
        </p:nvSpPr>
        <p:spPr bwMode="auto">
          <a:xfrm>
            <a:off x="9244013" y="2749550"/>
            <a:ext cx="857250" cy="2108200"/>
          </a:xfrm>
          <a:prstGeom prst="rect">
            <a:avLst/>
          </a:prstGeom>
          <a:gradFill rotWithShape="0">
            <a:gsLst>
              <a:gs pos="0">
                <a:schemeClr val="folHlink">
                  <a:gamma/>
                  <a:tint val="15294"/>
                  <a:invGamma/>
                </a:schemeClr>
              </a:gs>
              <a:gs pos="100000">
                <a:schemeClr val="folHlink"/>
              </a:gs>
            </a:gsLst>
            <a:lin ang="0" scaled="1"/>
          </a:gradFill>
          <a:ln w="9525">
            <a:noFill/>
            <a:miter lim="800000"/>
            <a:headEnd/>
            <a:tailEnd/>
          </a:ln>
          <a:effec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422916" name="Rectangle 4"/>
          <p:cNvSpPr>
            <a:spLocks noChangeArrowheads="1"/>
          </p:cNvSpPr>
          <p:nvPr/>
        </p:nvSpPr>
        <p:spPr bwMode="auto">
          <a:xfrm>
            <a:off x="5889625" y="2714625"/>
            <a:ext cx="857250" cy="2108200"/>
          </a:xfrm>
          <a:prstGeom prst="rect">
            <a:avLst/>
          </a:prstGeom>
          <a:gradFill rotWithShape="0">
            <a:gsLst>
              <a:gs pos="0">
                <a:schemeClr val="folHlink">
                  <a:gamma/>
                  <a:tint val="15294"/>
                  <a:invGamma/>
                </a:schemeClr>
              </a:gs>
              <a:gs pos="100000">
                <a:schemeClr val="folHlink"/>
              </a:gs>
            </a:gsLst>
            <a:lin ang="0" scaled="1"/>
          </a:gradFill>
          <a:ln w="9525">
            <a:noFill/>
            <a:miter lim="800000"/>
            <a:headEnd/>
            <a:tailEnd/>
          </a:ln>
          <a:effec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pic>
        <p:nvPicPr>
          <p:cNvPr id="31749" name="Picture 5" descr="K:\ctru\apcsc\results\BP_Paper\sbp_tmp .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2975" y="1676400"/>
            <a:ext cx="6172200" cy="417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Text Box 6"/>
          <p:cNvSpPr txBox="1">
            <a:spLocks noChangeArrowheads="1"/>
          </p:cNvSpPr>
          <p:nvPr/>
        </p:nvSpPr>
        <p:spPr bwMode="auto">
          <a:xfrm>
            <a:off x="7715250" y="2209800"/>
            <a:ext cx="1971675"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1400" b="1">
                <a:latin typeface="Arial" pitchFamily="34" charset="0"/>
              </a:rPr>
              <a:t>Body mass index</a:t>
            </a:r>
          </a:p>
        </p:txBody>
      </p:sp>
      <p:sp>
        <p:nvSpPr>
          <p:cNvPr id="31751" name="Text Box 7"/>
          <p:cNvSpPr txBox="1">
            <a:spLocks noChangeArrowheads="1"/>
          </p:cNvSpPr>
          <p:nvPr/>
        </p:nvSpPr>
        <p:spPr bwMode="auto">
          <a:xfrm>
            <a:off x="1285875" y="2209800"/>
            <a:ext cx="1800225"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1400" b="1">
                <a:latin typeface="Arial" pitchFamily="34" charset="0"/>
              </a:rPr>
              <a:t>Blood  pressure</a:t>
            </a:r>
          </a:p>
        </p:txBody>
      </p:sp>
      <p:sp>
        <p:nvSpPr>
          <p:cNvPr id="31752" name="Text Box 8"/>
          <p:cNvSpPr txBox="1">
            <a:spLocks noChangeArrowheads="1"/>
          </p:cNvSpPr>
          <p:nvPr/>
        </p:nvSpPr>
        <p:spPr bwMode="auto">
          <a:xfrm>
            <a:off x="4714875" y="2209800"/>
            <a:ext cx="142875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1400" b="1">
                <a:latin typeface="Arial" pitchFamily="34" charset="0"/>
              </a:rPr>
              <a:t>Cholesterol</a:t>
            </a:r>
          </a:p>
        </p:txBody>
      </p:sp>
      <p:sp>
        <p:nvSpPr>
          <p:cNvPr id="31753" name="Text Box 9"/>
          <p:cNvSpPr txBox="1">
            <a:spLocks noChangeArrowheads="1"/>
          </p:cNvSpPr>
          <p:nvPr/>
        </p:nvSpPr>
        <p:spPr bwMode="auto">
          <a:xfrm>
            <a:off x="857250" y="5105400"/>
            <a:ext cx="28860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sz="1200" b="1">
                <a:latin typeface="Arial" pitchFamily="34" charset="0"/>
              </a:rPr>
              <a:t>Systolic blood pressure (mmHg)</a:t>
            </a:r>
            <a:endParaRPr lang="en-US" altLang="en-US" sz="1200" b="1"/>
          </a:p>
        </p:txBody>
      </p:sp>
      <p:sp>
        <p:nvSpPr>
          <p:cNvPr id="31754" name="Text Box 10"/>
          <p:cNvSpPr txBox="1">
            <a:spLocks noChangeArrowheads="1"/>
          </p:cNvSpPr>
          <p:nvPr/>
        </p:nvSpPr>
        <p:spPr bwMode="auto">
          <a:xfrm>
            <a:off x="7800975" y="5105400"/>
            <a:ext cx="27035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sz="1200" b="1">
                <a:latin typeface="Arial" pitchFamily="34" charset="0"/>
              </a:rPr>
              <a:t>Body mass index (kg/m</a:t>
            </a:r>
            <a:r>
              <a:rPr lang="en-US" altLang="en-US" sz="1200" b="1" baseline="30000">
                <a:latin typeface="Arial" pitchFamily="34" charset="0"/>
              </a:rPr>
              <a:t>2</a:t>
            </a:r>
            <a:r>
              <a:rPr lang="en-US" altLang="en-US" sz="1200" b="1">
                <a:latin typeface="Arial" pitchFamily="34" charset="0"/>
              </a:rPr>
              <a:t>)</a:t>
            </a:r>
            <a:endParaRPr lang="en-US" altLang="en-US" sz="1200" b="1"/>
          </a:p>
        </p:txBody>
      </p:sp>
      <p:sp>
        <p:nvSpPr>
          <p:cNvPr id="31755" name="Text Box 11"/>
          <p:cNvSpPr txBox="1">
            <a:spLocks noChangeArrowheads="1"/>
          </p:cNvSpPr>
          <p:nvPr/>
        </p:nvSpPr>
        <p:spPr bwMode="auto">
          <a:xfrm>
            <a:off x="4286250" y="5105400"/>
            <a:ext cx="26574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altLang="en-US" sz="1200" b="1">
                <a:latin typeface="Arial" pitchFamily="34" charset="0"/>
              </a:rPr>
              <a:t>Total cholesterol (mmol/l)</a:t>
            </a:r>
            <a:endParaRPr lang="en-US" altLang="en-US" sz="1200" b="1"/>
          </a:p>
        </p:txBody>
      </p:sp>
      <p:sp>
        <p:nvSpPr>
          <p:cNvPr id="31756" name="Text Box 12"/>
          <p:cNvSpPr txBox="1">
            <a:spLocks noChangeArrowheads="1"/>
          </p:cNvSpPr>
          <p:nvPr/>
        </p:nvSpPr>
        <p:spPr bwMode="auto">
          <a:xfrm rot="-5471609">
            <a:off x="-266699" y="3503612"/>
            <a:ext cx="1219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sz="1400" b="1">
                <a:latin typeface="Arial" pitchFamily="34" charset="0"/>
              </a:rPr>
              <a:t>Risk of CHD</a:t>
            </a:r>
            <a:endParaRPr lang="en-US" altLang="en-US" sz="1400" b="1"/>
          </a:p>
        </p:txBody>
      </p:sp>
      <p:sp>
        <p:nvSpPr>
          <p:cNvPr id="31757" name="Rectangle 13"/>
          <p:cNvSpPr>
            <a:spLocks noChangeArrowheads="1"/>
          </p:cNvSpPr>
          <p:nvPr/>
        </p:nvSpPr>
        <p:spPr bwMode="auto">
          <a:xfrm>
            <a:off x="685800" y="609600"/>
            <a:ext cx="87439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altLang="en-US" sz="3300">
                <a:latin typeface="Arial" pitchFamily="34" charset="0"/>
              </a:rPr>
              <a:t>APCSC: blood pressure, cholesterol and body mass index</a:t>
            </a:r>
            <a:br>
              <a:rPr lang="en-GB" altLang="en-US" sz="3300">
                <a:latin typeface="Arial" pitchFamily="34" charset="0"/>
              </a:rPr>
            </a:br>
            <a:r>
              <a:rPr lang="en-GB" altLang="en-US" sz="3300">
                <a:latin typeface="Arial" pitchFamily="34" charset="0"/>
              </a:rPr>
              <a:t>and the risk of coronary heart disease</a:t>
            </a:r>
            <a:endParaRPr lang="en-US" altLang="en-US" sz="3300">
              <a:latin typeface="Arial" pitchFamily="34" charset="0"/>
            </a:endParaRPr>
          </a:p>
        </p:txBody>
      </p:sp>
      <p:pic>
        <p:nvPicPr>
          <p:cNvPr id="31758" name="Picture 14" descr="K:\ctru\apcsc\results\Chol_Analyses\chol_fig5_ep7104_4gp .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8850" y="1676400"/>
            <a:ext cx="6257925" cy="423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9" name="Picture 15" descr="K:\ctru\apcsc\results\BMI_Paper\5gps\bmi_fig5_ep7104_nolag1_adjsmk_4gp .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57850" y="1752600"/>
            <a:ext cx="6172200" cy="418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0" name="Text Box 16"/>
          <p:cNvSpPr txBox="1">
            <a:spLocks noChangeArrowheads="1"/>
          </p:cNvSpPr>
          <p:nvPr/>
        </p:nvSpPr>
        <p:spPr bwMode="auto">
          <a:xfrm>
            <a:off x="2968625" y="4032250"/>
            <a:ext cx="5254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AU" altLang="en-US" sz="900">
                <a:latin typeface="Arial" pitchFamily="34" charset="0"/>
              </a:rPr>
              <a:t>Hyper-tension</a:t>
            </a:r>
          </a:p>
        </p:txBody>
      </p:sp>
      <p:sp>
        <p:nvSpPr>
          <p:cNvPr id="31761" name="Text Box 17"/>
          <p:cNvSpPr txBox="1">
            <a:spLocks noChangeArrowheads="1"/>
          </p:cNvSpPr>
          <p:nvPr/>
        </p:nvSpPr>
        <p:spPr bwMode="auto">
          <a:xfrm>
            <a:off x="5937250" y="4016375"/>
            <a:ext cx="7493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AU" altLang="en-US" sz="900">
                <a:latin typeface="Arial" pitchFamily="34" charset="0"/>
              </a:rPr>
              <a:t>Hyperchol-esterolaemia</a:t>
            </a:r>
          </a:p>
        </p:txBody>
      </p:sp>
      <p:sp>
        <p:nvSpPr>
          <p:cNvPr id="31762" name="Text Box 18"/>
          <p:cNvSpPr txBox="1">
            <a:spLocks noChangeArrowheads="1"/>
          </p:cNvSpPr>
          <p:nvPr/>
        </p:nvSpPr>
        <p:spPr bwMode="auto">
          <a:xfrm>
            <a:off x="9429750" y="4005263"/>
            <a:ext cx="436563"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AU" altLang="en-US" sz="900">
                <a:latin typeface="Arial" pitchFamily="34" charset="0"/>
              </a:rPr>
              <a:t>Obesity</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515938" y="228600"/>
            <a:ext cx="9034462" cy="1143000"/>
          </a:xfrm>
        </p:spPr>
        <p:txBody>
          <a:bodyPr/>
          <a:lstStyle/>
          <a:p>
            <a:r>
              <a:rPr lang="en-US" altLang="en-US" sz="4200" smtClean="0">
                <a:solidFill>
                  <a:srgbClr val="000000"/>
                </a:solidFill>
              </a:rPr>
              <a:t>APCSC: glucose and the risks of stroke, CHD, CV death</a:t>
            </a:r>
          </a:p>
        </p:txBody>
      </p:sp>
      <p:graphicFrame>
        <p:nvGraphicFramePr>
          <p:cNvPr id="32771" name="Object 2"/>
          <p:cNvGraphicFramePr>
            <a:graphicFrameLocks noChangeAspect="1"/>
          </p:cNvGraphicFramePr>
          <p:nvPr/>
        </p:nvGraphicFramePr>
        <p:xfrm>
          <a:off x="0" y="1633538"/>
          <a:ext cx="9782175" cy="4967287"/>
        </p:xfrm>
        <a:graphic>
          <a:graphicData uri="http://schemas.openxmlformats.org/presentationml/2006/ole">
            <mc:AlternateContent xmlns:mc="http://schemas.openxmlformats.org/markup-compatibility/2006">
              <mc:Choice xmlns:v="urn:schemas-microsoft-com:vml" Requires="v">
                <p:oleObj spid="_x0000_s32778" name="Document" r:id="rId3" imgW="5391993" imgH="2694648" progId="Word.Document.8">
                  <p:embed/>
                </p:oleObj>
              </mc:Choice>
              <mc:Fallback>
                <p:oleObj name="Document" r:id="rId3" imgW="5391993" imgH="2694648"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633538"/>
                        <a:ext cx="9782175" cy="4967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772" name="Text Box 4"/>
          <p:cNvSpPr txBox="1">
            <a:spLocks noChangeArrowheads="1"/>
          </p:cNvSpPr>
          <p:nvPr/>
        </p:nvSpPr>
        <p:spPr bwMode="auto">
          <a:xfrm>
            <a:off x="3429000" y="6057900"/>
            <a:ext cx="4159250" cy="708025"/>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solidFill>
                  <a:srgbClr val="000000"/>
                </a:solidFill>
                <a:latin typeface="Arial" pitchFamily="34" charset="0"/>
              </a:rPr>
              <a:t>1mmol/l reduction in UFG relates to 23% reduced risk IHD</a:t>
            </a:r>
          </a:p>
        </p:txBody>
      </p:sp>
      <p:sp>
        <p:nvSpPr>
          <p:cNvPr id="32773" name="Text Box 5"/>
          <p:cNvSpPr txBox="1">
            <a:spLocks noChangeArrowheads="1"/>
          </p:cNvSpPr>
          <p:nvPr/>
        </p:nvSpPr>
        <p:spPr bwMode="auto">
          <a:xfrm>
            <a:off x="1447800" y="1360488"/>
            <a:ext cx="6975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solidFill>
                  <a:srgbClr val="000000"/>
                </a:solidFill>
                <a:latin typeface="Arial" pitchFamily="34" charset="0"/>
              </a:rPr>
              <a:t>238,257 participants and 1.2M person years of follow up</a:t>
            </a:r>
          </a:p>
        </p:txBody>
      </p:sp>
      <p:sp>
        <p:nvSpPr>
          <p:cNvPr id="32774" name="Text Box 6"/>
          <p:cNvSpPr txBox="1">
            <a:spLocks noChangeArrowheads="1"/>
          </p:cNvSpPr>
          <p:nvPr/>
        </p:nvSpPr>
        <p:spPr bwMode="auto">
          <a:xfrm>
            <a:off x="8186738" y="6049963"/>
            <a:ext cx="1965325"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solidFill>
                  <a:srgbClr val="000000"/>
                </a:solidFill>
                <a:latin typeface="Arial" pitchFamily="34" charset="0"/>
              </a:rPr>
              <a:t>Diabetes Care </a:t>
            </a:r>
          </a:p>
          <a:p>
            <a:r>
              <a:rPr lang="en-US" altLang="en-US" sz="2000" b="1">
                <a:solidFill>
                  <a:srgbClr val="000000"/>
                </a:solidFill>
                <a:latin typeface="Arial" pitchFamily="34" charset="0"/>
              </a:rPr>
              <a:t>27: 2836, 2004</a:t>
            </a:r>
          </a:p>
        </p:txBody>
      </p:sp>
      <p:cxnSp>
        <p:nvCxnSpPr>
          <p:cNvPr id="5" name="Straight Connector 4"/>
          <p:cNvCxnSpPr/>
          <p:nvPr/>
        </p:nvCxnSpPr>
        <p:spPr>
          <a:xfrm flipH="1">
            <a:off x="4064000" y="2636838"/>
            <a:ext cx="2663825" cy="208756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551113" y="461963"/>
            <a:ext cx="7135812" cy="609600"/>
          </a:xfrm>
        </p:spPr>
        <p:txBody>
          <a:bodyPr/>
          <a:lstStyle/>
          <a:p>
            <a:pPr algn="l"/>
            <a:r>
              <a:rPr lang="en-US" altLang="en-US" sz="4000" smtClean="0">
                <a:solidFill>
                  <a:srgbClr val="FFFFFF"/>
                </a:solidFill>
              </a:rPr>
              <a:t>The Heart Health Continuum</a:t>
            </a:r>
            <a:br>
              <a:rPr lang="en-US" altLang="en-US" sz="4000" smtClean="0">
                <a:solidFill>
                  <a:srgbClr val="FFFFFF"/>
                </a:solidFill>
              </a:rPr>
            </a:br>
            <a:r>
              <a:rPr lang="en-US" altLang="en-US" sz="3200" smtClean="0">
                <a:solidFill>
                  <a:srgbClr val="FFFFFF"/>
                </a:solidFill>
              </a:rPr>
              <a:t>also </a:t>
            </a:r>
            <a:r>
              <a:rPr lang="en-US" altLang="en-US" sz="4000" smtClean="0">
                <a:solidFill>
                  <a:srgbClr val="FFFFFF"/>
                </a:solidFill>
              </a:rPr>
              <a:t>The Lifecourse Journey </a:t>
            </a:r>
          </a:p>
        </p:txBody>
      </p:sp>
      <p:sp>
        <p:nvSpPr>
          <p:cNvPr id="6147" name="Rectangle 3"/>
          <p:cNvSpPr>
            <a:spLocks noGrp="1" noChangeArrowheads="1"/>
          </p:cNvSpPr>
          <p:nvPr>
            <p:ph type="body" sz="half" idx="1"/>
          </p:nvPr>
        </p:nvSpPr>
        <p:spPr>
          <a:xfrm>
            <a:off x="119063" y="1901825"/>
            <a:ext cx="9810750" cy="4908550"/>
          </a:xfrm>
        </p:spPr>
        <p:txBody>
          <a:bodyPr/>
          <a:lstStyle/>
          <a:p>
            <a:pPr>
              <a:lnSpc>
                <a:spcPct val="90000"/>
              </a:lnSpc>
              <a:buFontTx/>
              <a:buNone/>
            </a:pPr>
            <a:r>
              <a:rPr lang="en-NZ" altLang="en-US" sz="2000" b="1" smtClean="0"/>
              <a:t>Public Health Providers  </a:t>
            </a:r>
            <a:r>
              <a:rPr lang="en-NZ" altLang="en-US" sz="1600" smtClean="0"/>
              <a:t>- - - - - </a:t>
            </a:r>
            <a:r>
              <a:rPr lang="en-NZ" altLang="en-US" sz="1600" b="1" smtClean="0"/>
              <a:t>Primary Health Organisations</a:t>
            </a:r>
            <a:r>
              <a:rPr lang="en-NZ" altLang="en-US" sz="1600" smtClean="0"/>
              <a:t>  - - -   </a:t>
            </a:r>
            <a:r>
              <a:rPr lang="en-NZ" altLang="en-US" sz="2000" b="1" smtClean="0"/>
              <a:t>Hospital Services</a:t>
            </a:r>
          </a:p>
          <a:p>
            <a:pPr>
              <a:lnSpc>
                <a:spcPct val="90000"/>
              </a:lnSpc>
              <a:buFontTx/>
              <a:buNone/>
            </a:pPr>
            <a:endParaRPr lang="en-NZ" altLang="en-US" sz="1600" smtClean="0"/>
          </a:p>
          <a:p>
            <a:pPr>
              <a:lnSpc>
                <a:spcPct val="90000"/>
              </a:lnSpc>
              <a:buFontTx/>
              <a:buNone/>
            </a:pPr>
            <a:r>
              <a:rPr lang="en-NZ" altLang="en-US" sz="2000" smtClean="0"/>
              <a:t> </a:t>
            </a:r>
            <a:r>
              <a:rPr lang="en-NZ" altLang="en-US" sz="2000" b="1" smtClean="0"/>
              <a:t>POPULATION FOCUS</a:t>
            </a:r>
            <a:r>
              <a:rPr lang="en-NZ" altLang="en-US" sz="2000" smtClean="0"/>
              <a:t>				                     </a:t>
            </a:r>
            <a:r>
              <a:rPr lang="en-NZ" altLang="en-US" sz="2000" b="1" smtClean="0"/>
              <a:t>INDIVIDUAL FOCUS</a:t>
            </a:r>
          </a:p>
          <a:p>
            <a:pPr>
              <a:lnSpc>
                <a:spcPct val="90000"/>
              </a:lnSpc>
              <a:buFontTx/>
              <a:buNone/>
            </a:pPr>
            <a:endParaRPr lang="en-NZ" altLang="en-US" sz="2000" smtClean="0"/>
          </a:p>
          <a:p>
            <a:pPr>
              <a:lnSpc>
                <a:spcPct val="90000"/>
              </a:lnSpc>
              <a:buFontTx/>
              <a:buNone/>
            </a:pPr>
            <a:r>
              <a:rPr lang="en-US" altLang="en-US" sz="2000" b="1" smtClean="0"/>
              <a:t>    Public policy                                                                          Individual healthcare</a:t>
            </a:r>
            <a:endParaRPr lang="en-NZ" altLang="en-US" sz="2000" b="1" smtClean="0"/>
          </a:p>
          <a:p>
            <a:pPr>
              <a:lnSpc>
                <a:spcPct val="90000"/>
              </a:lnSpc>
              <a:buFontTx/>
              <a:buNone/>
            </a:pPr>
            <a:endParaRPr lang="en-NZ" altLang="en-US" sz="1800" smtClean="0"/>
          </a:p>
          <a:p>
            <a:pPr algn="ctr">
              <a:lnSpc>
                <a:spcPct val="90000"/>
              </a:lnSpc>
              <a:buFontTx/>
              <a:buNone/>
            </a:pPr>
            <a:endParaRPr lang="en-NZ" altLang="en-US" sz="1100" smtClean="0"/>
          </a:p>
          <a:p>
            <a:pPr algn="ctr">
              <a:lnSpc>
                <a:spcPct val="90000"/>
              </a:lnSpc>
              <a:buFontTx/>
              <a:buNone/>
            </a:pPr>
            <a:endParaRPr lang="en-NZ" altLang="en-US" sz="1800" smtClean="0"/>
          </a:p>
          <a:p>
            <a:pPr algn="ctr">
              <a:lnSpc>
                <a:spcPct val="90000"/>
              </a:lnSpc>
              <a:buFontTx/>
              <a:buNone/>
            </a:pPr>
            <a:endParaRPr lang="en-NZ" altLang="en-US" sz="1100" smtClean="0"/>
          </a:p>
          <a:p>
            <a:pPr>
              <a:lnSpc>
                <a:spcPct val="90000"/>
              </a:lnSpc>
              <a:buFontTx/>
              <a:buNone/>
            </a:pPr>
            <a:r>
              <a:rPr lang="en-NZ" altLang="en-US" sz="1800" smtClean="0"/>
              <a:t>					</a:t>
            </a:r>
          </a:p>
          <a:p>
            <a:pPr>
              <a:lnSpc>
                <a:spcPct val="90000"/>
              </a:lnSpc>
              <a:buFontTx/>
              <a:buNone/>
            </a:pPr>
            <a:endParaRPr lang="en-NZ" altLang="en-US" sz="1800" smtClean="0"/>
          </a:p>
          <a:p>
            <a:pPr>
              <a:lnSpc>
                <a:spcPct val="90000"/>
              </a:lnSpc>
              <a:buFontTx/>
              <a:buNone/>
            </a:pPr>
            <a:endParaRPr lang="en-NZ" altLang="en-US" sz="1800" smtClean="0"/>
          </a:p>
        </p:txBody>
      </p:sp>
      <p:sp>
        <p:nvSpPr>
          <p:cNvPr id="6148" name="Line 4"/>
          <p:cNvSpPr>
            <a:spLocks noChangeShapeType="1"/>
          </p:cNvSpPr>
          <p:nvPr/>
        </p:nvSpPr>
        <p:spPr bwMode="auto">
          <a:xfrm>
            <a:off x="103188" y="2274888"/>
            <a:ext cx="10098087"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9" name="Text Box 5"/>
          <p:cNvSpPr txBox="1">
            <a:spLocks noChangeArrowheads="1"/>
          </p:cNvSpPr>
          <p:nvPr/>
        </p:nvSpPr>
        <p:spPr bwMode="auto">
          <a:xfrm>
            <a:off x="3795713" y="1565275"/>
            <a:ext cx="2571750" cy="3381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AU" altLang="en-US" sz="1600" b="1">
                <a:solidFill>
                  <a:srgbClr val="FFFFFF"/>
                </a:solidFill>
                <a:latin typeface="Arial" pitchFamily="34" charset="0"/>
              </a:rPr>
              <a:t>District Health Boards</a:t>
            </a:r>
          </a:p>
        </p:txBody>
      </p:sp>
      <p:sp>
        <p:nvSpPr>
          <p:cNvPr id="6150" name="Line 6"/>
          <p:cNvSpPr>
            <a:spLocks noChangeShapeType="1"/>
          </p:cNvSpPr>
          <p:nvPr/>
        </p:nvSpPr>
        <p:spPr bwMode="auto">
          <a:xfrm>
            <a:off x="103188" y="1717675"/>
            <a:ext cx="3668712"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151" name="Line 7"/>
          <p:cNvSpPr>
            <a:spLocks noChangeShapeType="1"/>
          </p:cNvSpPr>
          <p:nvPr/>
        </p:nvSpPr>
        <p:spPr bwMode="auto">
          <a:xfrm>
            <a:off x="6435725" y="1736725"/>
            <a:ext cx="367665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152" name="Line 8"/>
          <p:cNvSpPr>
            <a:spLocks noChangeShapeType="1"/>
          </p:cNvSpPr>
          <p:nvPr/>
        </p:nvSpPr>
        <p:spPr bwMode="auto">
          <a:xfrm>
            <a:off x="3429000" y="2603500"/>
            <a:ext cx="334327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153" name="Text Box 36"/>
          <p:cNvSpPr txBox="1">
            <a:spLocks noChangeArrowheads="1"/>
          </p:cNvSpPr>
          <p:nvPr/>
        </p:nvSpPr>
        <p:spPr bwMode="auto">
          <a:xfrm>
            <a:off x="9329738" y="6583363"/>
            <a:ext cx="90963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NZ" altLang="en-US" sz="1200" b="1">
                <a:solidFill>
                  <a:srgbClr val="FFFFFF"/>
                </a:solidFill>
                <a:latin typeface="Arial" pitchFamily="34" charset="0"/>
              </a:rPr>
              <a:t>NS 2007</a:t>
            </a:r>
            <a:endParaRPr lang="en-AU" altLang="en-US" sz="1200" b="1">
              <a:solidFill>
                <a:srgbClr val="FFFFFF"/>
              </a:solidFill>
              <a:latin typeface="Arial" pitchFamily="34" charset="0"/>
            </a:endParaRPr>
          </a:p>
        </p:txBody>
      </p:sp>
      <p:pic>
        <p:nvPicPr>
          <p:cNvPr id="6154" name="Picture 51" descr="nhf_300dp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985963" cy="148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5" name="Text Box 52"/>
          <p:cNvSpPr txBox="1">
            <a:spLocks noChangeArrowheads="1"/>
          </p:cNvSpPr>
          <p:nvPr/>
        </p:nvSpPr>
        <p:spPr bwMode="auto">
          <a:xfrm>
            <a:off x="4043363" y="2420938"/>
            <a:ext cx="2166937" cy="4619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b="1">
                <a:solidFill>
                  <a:srgbClr val="000000"/>
                </a:solidFill>
                <a:latin typeface="Arial" pitchFamily="34" charset="0"/>
              </a:rPr>
              <a:t>LIFECOURSE</a:t>
            </a:r>
          </a:p>
        </p:txBody>
      </p:sp>
      <p:sp>
        <p:nvSpPr>
          <p:cNvPr id="6156" name="Text Box 53"/>
          <p:cNvSpPr txBox="1">
            <a:spLocks noChangeArrowheads="1"/>
          </p:cNvSpPr>
          <p:nvPr/>
        </p:nvSpPr>
        <p:spPr bwMode="auto">
          <a:xfrm>
            <a:off x="3444875" y="1920875"/>
            <a:ext cx="3429000" cy="3698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b="1">
                <a:solidFill>
                  <a:srgbClr val="000000"/>
                </a:solidFill>
                <a:latin typeface="Arial" pitchFamily="34" charset="0"/>
              </a:rPr>
              <a:t>Primary Health Organisations</a:t>
            </a:r>
          </a:p>
        </p:txBody>
      </p:sp>
      <p:sp>
        <p:nvSpPr>
          <p:cNvPr id="6157" name="Text Box 54"/>
          <p:cNvSpPr txBox="1">
            <a:spLocks noChangeArrowheads="1"/>
          </p:cNvSpPr>
          <p:nvPr/>
        </p:nvSpPr>
        <p:spPr bwMode="auto">
          <a:xfrm>
            <a:off x="128588" y="5300663"/>
            <a:ext cx="3143250" cy="1323975"/>
          </a:xfrm>
          <a:prstGeom prst="rect">
            <a:avLst/>
          </a:prstGeom>
          <a:solidFill>
            <a:srgbClr val="FFFFFF"/>
          </a:solidFill>
          <a:ln>
            <a:noFill/>
          </a:ln>
          <a:extLs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solidFill>
                  <a:srgbClr val="FF3300"/>
                </a:solidFill>
                <a:latin typeface="Arial" pitchFamily="34" charset="0"/>
              </a:rPr>
              <a:t>Environmental change</a:t>
            </a:r>
          </a:p>
          <a:p>
            <a:pPr>
              <a:buFontTx/>
              <a:buChar char="•"/>
            </a:pPr>
            <a:r>
              <a:rPr lang="en-US" altLang="en-US" sz="2000" b="1">
                <a:solidFill>
                  <a:srgbClr val="FF3300"/>
                </a:solidFill>
                <a:latin typeface="Arial" pitchFamily="34" charset="0"/>
              </a:rPr>
              <a:t>Smokefree NZ 2025</a:t>
            </a:r>
          </a:p>
          <a:p>
            <a:pPr>
              <a:buFontTx/>
              <a:buChar char="•"/>
            </a:pPr>
            <a:r>
              <a:rPr lang="en-US" altLang="en-US" sz="2000" b="1">
                <a:solidFill>
                  <a:srgbClr val="FF3300"/>
                </a:solidFill>
                <a:latin typeface="Arial" pitchFamily="34" charset="0"/>
              </a:rPr>
              <a:t>Food environment</a:t>
            </a:r>
          </a:p>
          <a:p>
            <a:pPr>
              <a:buFontTx/>
              <a:buChar char="•"/>
            </a:pPr>
            <a:r>
              <a:rPr lang="en-US" altLang="en-US" sz="2000" b="1">
                <a:solidFill>
                  <a:srgbClr val="FF3300"/>
                </a:solidFill>
                <a:latin typeface="Arial" pitchFamily="34" charset="0"/>
              </a:rPr>
              <a:t>Built environment</a:t>
            </a:r>
          </a:p>
        </p:txBody>
      </p:sp>
      <p:sp>
        <p:nvSpPr>
          <p:cNvPr id="6158" name="Rectangle 55"/>
          <p:cNvSpPr>
            <a:spLocks noChangeArrowheads="1"/>
          </p:cNvSpPr>
          <p:nvPr/>
        </p:nvSpPr>
        <p:spPr bwMode="auto">
          <a:xfrm>
            <a:off x="1271588" y="4024313"/>
            <a:ext cx="3157537" cy="1077912"/>
          </a:xfrm>
          <a:prstGeom prst="rect">
            <a:avLst/>
          </a:prstGeom>
          <a:solidFill>
            <a:srgbClr val="FFFFFF"/>
          </a:solidFill>
          <a:ln>
            <a:noFill/>
          </a:ln>
          <a:extLs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solidFill>
                  <a:srgbClr val="FF3300"/>
                </a:solidFill>
                <a:latin typeface="Arial" pitchFamily="34" charset="0"/>
              </a:rPr>
              <a:t>Communities and schools, </a:t>
            </a:r>
            <a:r>
              <a:rPr lang="en-US" altLang="en-US" b="1">
                <a:solidFill>
                  <a:srgbClr val="FF3300"/>
                </a:solidFill>
                <a:latin typeface="Arial" pitchFamily="34" charset="0"/>
              </a:rPr>
              <a:t>“</a:t>
            </a:r>
            <a:r>
              <a:rPr lang="en-US" altLang="en-US" sz="2000" b="1">
                <a:solidFill>
                  <a:srgbClr val="FF3300"/>
                </a:solidFill>
                <a:latin typeface="Arial" pitchFamily="34" charset="0"/>
              </a:rPr>
              <a:t>workplace</a:t>
            </a:r>
            <a:r>
              <a:rPr lang="en-US" altLang="en-US" b="1">
                <a:solidFill>
                  <a:srgbClr val="FF3300"/>
                </a:solidFill>
                <a:latin typeface="Arial" pitchFamily="34" charset="0"/>
              </a:rPr>
              <a:t>”</a:t>
            </a:r>
          </a:p>
          <a:p>
            <a:pPr>
              <a:buFontTx/>
              <a:buChar char="•"/>
            </a:pPr>
            <a:r>
              <a:rPr lang="en-US" altLang="en-US" sz="2000" b="1">
                <a:solidFill>
                  <a:srgbClr val="FF3300"/>
                </a:solidFill>
                <a:latin typeface="Arial" pitchFamily="34" charset="0"/>
              </a:rPr>
              <a:t>Health promotion</a:t>
            </a:r>
          </a:p>
        </p:txBody>
      </p:sp>
      <p:sp>
        <p:nvSpPr>
          <p:cNvPr id="6159" name="Text Box 56"/>
          <p:cNvSpPr txBox="1">
            <a:spLocks noChangeArrowheads="1"/>
          </p:cNvSpPr>
          <p:nvPr/>
        </p:nvSpPr>
        <p:spPr bwMode="auto">
          <a:xfrm>
            <a:off x="5397500" y="3933825"/>
            <a:ext cx="3889375" cy="1323975"/>
          </a:xfrm>
          <a:prstGeom prst="rect">
            <a:avLst/>
          </a:prstGeom>
          <a:solidFill>
            <a:srgbClr val="FFFFFF"/>
          </a:solidFill>
          <a:ln w="19050">
            <a:solidFill>
              <a:srgbClr val="000000"/>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solidFill>
                  <a:srgbClr val="FF3300"/>
                </a:solidFill>
                <a:latin typeface="Arial" pitchFamily="34" charset="0"/>
              </a:rPr>
              <a:t>Clinical care for heart disease</a:t>
            </a:r>
          </a:p>
          <a:p>
            <a:pPr>
              <a:buFont typeface="Arial" pitchFamily="34" charset="0"/>
              <a:buChar char="•"/>
            </a:pPr>
            <a:r>
              <a:rPr lang="en-US" altLang="en-US" sz="2000" b="1">
                <a:solidFill>
                  <a:srgbClr val="FF3300"/>
                </a:solidFill>
                <a:latin typeface="Arial" pitchFamily="34" charset="0"/>
              </a:rPr>
              <a:t>Quality and equity standards</a:t>
            </a:r>
          </a:p>
          <a:p>
            <a:pPr>
              <a:buFont typeface="Arial" pitchFamily="34" charset="0"/>
              <a:buChar char="•"/>
            </a:pPr>
            <a:r>
              <a:rPr lang="en-US" altLang="en-US" sz="2000" b="1">
                <a:solidFill>
                  <a:srgbClr val="FF3300"/>
                </a:solidFill>
                <a:latin typeface="Arial" pitchFamily="34" charset="0"/>
              </a:rPr>
              <a:t> Access to care</a:t>
            </a:r>
          </a:p>
          <a:p>
            <a:pPr>
              <a:buFont typeface="Arial" pitchFamily="34" charset="0"/>
              <a:buChar char="•"/>
            </a:pPr>
            <a:r>
              <a:rPr lang="en-US" altLang="en-US" sz="2000" b="1">
                <a:solidFill>
                  <a:srgbClr val="FF3300"/>
                </a:solidFill>
                <a:latin typeface="Arial" pitchFamily="34" charset="0"/>
              </a:rPr>
              <a:t>Self management</a:t>
            </a:r>
          </a:p>
        </p:txBody>
      </p:sp>
      <p:sp>
        <p:nvSpPr>
          <p:cNvPr id="6160" name="Rectangle 57"/>
          <p:cNvSpPr>
            <a:spLocks noChangeArrowheads="1"/>
          </p:cNvSpPr>
          <p:nvPr/>
        </p:nvSpPr>
        <p:spPr bwMode="auto">
          <a:xfrm>
            <a:off x="6877050" y="5437188"/>
            <a:ext cx="3300413" cy="1016000"/>
          </a:xfrm>
          <a:prstGeom prst="rect">
            <a:avLst/>
          </a:prstGeom>
          <a:solidFill>
            <a:srgbClr val="FFFFFF"/>
          </a:solidFill>
          <a:ln>
            <a:noFill/>
          </a:ln>
          <a:extLs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solidFill>
                  <a:srgbClr val="FF3300"/>
                </a:solidFill>
                <a:latin typeface="Arial" pitchFamily="34" charset="0"/>
              </a:rPr>
              <a:t>Secondary prevention</a:t>
            </a:r>
          </a:p>
          <a:p>
            <a:pPr>
              <a:buFont typeface="Arial" pitchFamily="34" charset="0"/>
              <a:buChar char="•"/>
            </a:pPr>
            <a:r>
              <a:rPr lang="en-US" altLang="en-US" sz="2000" b="1">
                <a:solidFill>
                  <a:srgbClr val="FF3300"/>
                </a:solidFill>
                <a:latin typeface="Arial" pitchFamily="34" charset="0"/>
              </a:rPr>
              <a:t>Post discharge care </a:t>
            </a:r>
          </a:p>
          <a:p>
            <a:pPr>
              <a:buFont typeface="Arial" pitchFamily="34" charset="0"/>
              <a:buChar char="•"/>
            </a:pPr>
            <a:r>
              <a:rPr lang="en-US" altLang="en-US" sz="2000" b="1">
                <a:solidFill>
                  <a:srgbClr val="FF3300"/>
                </a:solidFill>
                <a:latin typeface="Arial" pitchFamily="34" charset="0"/>
              </a:rPr>
              <a:t>Cardiac rehabilitation</a:t>
            </a:r>
          </a:p>
        </p:txBody>
      </p:sp>
      <p:sp>
        <p:nvSpPr>
          <p:cNvPr id="25659" name="Text Box 59"/>
          <p:cNvSpPr txBox="1">
            <a:spLocks noChangeArrowheads="1"/>
          </p:cNvSpPr>
          <p:nvPr/>
        </p:nvSpPr>
        <p:spPr bwMode="auto">
          <a:xfrm>
            <a:off x="3429000" y="3008313"/>
            <a:ext cx="3594100" cy="830262"/>
          </a:xfrm>
          <a:prstGeom prst="rect">
            <a:avLst/>
          </a:prstGeom>
          <a:solidFill>
            <a:srgbClr val="FFFFFF"/>
          </a:solidFill>
          <a:ln w="38100">
            <a:solidFill>
              <a:srgbClr val="C00000"/>
            </a:solidFill>
            <a:miter lim="800000"/>
            <a:headEnd/>
            <a:tailEnd/>
          </a:ln>
        </p:spPr>
        <p:txBody>
          <a:bodyPr>
            <a:spAutoFit/>
          </a:bodyPr>
          <a:lstStyle/>
          <a:p>
            <a:pPr>
              <a:defRPr/>
            </a:pPr>
            <a:r>
              <a:rPr lang="en-US" b="1" dirty="0">
                <a:solidFill>
                  <a:srgbClr val="FF0000"/>
                </a:solidFill>
                <a:effectLst>
                  <a:outerShdw blurRad="38100" dist="38100" dir="2700000" algn="tl">
                    <a:srgbClr val="C0C0C0"/>
                  </a:outerShdw>
                </a:effectLst>
                <a:latin typeface="Arial" pitchFamily="34" charset="0"/>
              </a:rPr>
              <a:t>CV risk management in primary care</a:t>
            </a:r>
          </a:p>
        </p:txBody>
      </p:sp>
      <p:sp>
        <p:nvSpPr>
          <p:cNvPr id="6162" name="TextBox 21"/>
          <p:cNvSpPr txBox="1">
            <a:spLocks noChangeArrowheads="1"/>
          </p:cNvSpPr>
          <p:nvPr/>
        </p:nvSpPr>
        <p:spPr bwMode="auto">
          <a:xfrm>
            <a:off x="3486150" y="5324475"/>
            <a:ext cx="3097213" cy="1323975"/>
          </a:xfrm>
          <a:prstGeom prst="rect">
            <a:avLst/>
          </a:prstGeom>
          <a:solidFill>
            <a:schemeClr val="bg1"/>
          </a:solidFill>
          <a:ln w="28575">
            <a:solidFill>
              <a:srgbClr val="FFFFFF"/>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solidFill>
                  <a:srgbClr val="FFFFFF"/>
                </a:solidFill>
                <a:latin typeface="Arial" pitchFamily="34" charset="0"/>
                <a:cs typeface="Arial" pitchFamily="34" charset="0"/>
              </a:rPr>
              <a:t>            MISSION</a:t>
            </a:r>
          </a:p>
          <a:p>
            <a:r>
              <a:rPr lang="en-US" altLang="en-US" sz="2000" b="1">
                <a:solidFill>
                  <a:srgbClr val="FFFFFF"/>
                </a:solidFill>
                <a:latin typeface="Arial" pitchFamily="34" charset="0"/>
                <a:cs typeface="Arial" pitchFamily="34" charset="0"/>
              </a:rPr>
              <a:t>Stop New Zealanders dying prematurely from heart disease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2238375" y="1177925"/>
            <a:ext cx="333375" cy="1031875"/>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795" name="Rectangle 3"/>
          <p:cNvSpPr>
            <a:spLocks noChangeArrowheads="1"/>
          </p:cNvSpPr>
          <p:nvPr/>
        </p:nvSpPr>
        <p:spPr bwMode="auto">
          <a:xfrm>
            <a:off x="2574925" y="1181100"/>
            <a:ext cx="336550" cy="1031875"/>
          </a:xfrm>
          <a:prstGeom prst="rect">
            <a:avLst/>
          </a:prstGeom>
          <a:solidFill>
            <a:srgbClr val="FF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796" name="Rectangle 4"/>
          <p:cNvSpPr>
            <a:spLocks noChangeArrowheads="1"/>
          </p:cNvSpPr>
          <p:nvPr/>
        </p:nvSpPr>
        <p:spPr bwMode="auto">
          <a:xfrm>
            <a:off x="2909888" y="1181100"/>
            <a:ext cx="627062" cy="103187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797" name="Rectangle 5"/>
          <p:cNvSpPr>
            <a:spLocks noChangeArrowheads="1"/>
          </p:cNvSpPr>
          <p:nvPr/>
        </p:nvSpPr>
        <p:spPr bwMode="auto">
          <a:xfrm>
            <a:off x="3536950" y="1181100"/>
            <a:ext cx="625475" cy="103187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798" name="Rectangle 6"/>
          <p:cNvSpPr>
            <a:spLocks noChangeArrowheads="1"/>
          </p:cNvSpPr>
          <p:nvPr/>
        </p:nvSpPr>
        <p:spPr bwMode="auto">
          <a:xfrm>
            <a:off x="4162425" y="1181100"/>
            <a:ext cx="627063" cy="1031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799" name="Rectangle 7"/>
          <p:cNvSpPr>
            <a:spLocks noChangeArrowheads="1"/>
          </p:cNvSpPr>
          <p:nvPr/>
        </p:nvSpPr>
        <p:spPr bwMode="auto">
          <a:xfrm>
            <a:off x="4787900" y="1181100"/>
            <a:ext cx="628650" cy="103187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00" name="Rectangle 8"/>
          <p:cNvSpPr>
            <a:spLocks noChangeArrowheads="1"/>
          </p:cNvSpPr>
          <p:nvPr/>
        </p:nvSpPr>
        <p:spPr bwMode="auto">
          <a:xfrm>
            <a:off x="5414963" y="1181100"/>
            <a:ext cx="628650" cy="1031875"/>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01" name="Rectangle 9"/>
          <p:cNvSpPr>
            <a:spLocks noChangeArrowheads="1"/>
          </p:cNvSpPr>
          <p:nvPr/>
        </p:nvSpPr>
        <p:spPr bwMode="auto">
          <a:xfrm>
            <a:off x="6042025" y="1181100"/>
            <a:ext cx="628650" cy="103187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02" name="Rectangle 10"/>
          <p:cNvSpPr>
            <a:spLocks noChangeArrowheads="1"/>
          </p:cNvSpPr>
          <p:nvPr/>
        </p:nvSpPr>
        <p:spPr bwMode="auto">
          <a:xfrm>
            <a:off x="6667500" y="1181100"/>
            <a:ext cx="3203575" cy="103187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endParaRPr lang="en-AU" altLang="en-US"/>
          </a:p>
        </p:txBody>
      </p:sp>
      <p:sp>
        <p:nvSpPr>
          <p:cNvPr id="33803" name="Rectangle 11"/>
          <p:cNvSpPr>
            <a:spLocks noChangeArrowheads="1"/>
          </p:cNvSpPr>
          <p:nvPr/>
        </p:nvSpPr>
        <p:spPr bwMode="auto">
          <a:xfrm>
            <a:off x="7229475" y="784225"/>
            <a:ext cx="21415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800" b="1">
                <a:latin typeface="Arial" pitchFamily="34" charset="0"/>
              </a:rPr>
              <a:t>Clinically High Risk</a:t>
            </a:r>
            <a:endParaRPr lang="en-US" altLang="en-US" sz="1800"/>
          </a:p>
        </p:txBody>
      </p:sp>
      <p:sp>
        <p:nvSpPr>
          <p:cNvPr id="33804" name="Rectangle 12"/>
          <p:cNvSpPr>
            <a:spLocks noChangeArrowheads="1"/>
          </p:cNvSpPr>
          <p:nvPr/>
        </p:nvSpPr>
        <p:spPr bwMode="auto">
          <a:xfrm rot="10800000" flipV="1">
            <a:off x="225425" y="1319213"/>
            <a:ext cx="1789113"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b="1">
                <a:solidFill>
                  <a:srgbClr val="FFFFFF"/>
                </a:solidFill>
                <a:latin typeface="Arial" pitchFamily="34" charset="0"/>
              </a:rPr>
              <a:t>Adjusted CVD Risk </a:t>
            </a:r>
          </a:p>
        </p:txBody>
      </p:sp>
      <p:sp>
        <p:nvSpPr>
          <p:cNvPr id="33805" name="Rectangle 13"/>
          <p:cNvSpPr>
            <a:spLocks noChangeArrowheads="1"/>
          </p:cNvSpPr>
          <p:nvPr/>
        </p:nvSpPr>
        <p:spPr bwMode="auto">
          <a:xfrm>
            <a:off x="6996113" y="2054225"/>
            <a:ext cx="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AU" altLang="en-US"/>
          </a:p>
        </p:txBody>
      </p:sp>
      <p:sp>
        <p:nvSpPr>
          <p:cNvPr id="33806" name="Rectangle 14"/>
          <p:cNvSpPr>
            <a:spLocks noChangeArrowheads="1"/>
          </p:cNvSpPr>
          <p:nvPr/>
        </p:nvSpPr>
        <p:spPr bwMode="auto">
          <a:xfrm>
            <a:off x="2314575" y="5638800"/>
            <a:ext cx="1524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2000" b="1">
                <a:solidFill>
                  <a:srgbClr val="FFFFFF"/>
                </a:solidFill>
                <a:latin typeface="Arial" pitchFamily="34" charset="0"/>
              </a:rPr>
              <a:t>Reduce risk </a:t>
            </a:r>
            <a:endParaRPr lang="en-US" altLang="en-US" sz="2000">
              <a:solidFill>
                <a:srgbClr val="FFFFFF"/>
              </a:solidFill>
            </a:endParaRPr>
          </a:p>
        </p:txBody>
      </p:sp>
      <p:sp>
        <p:nvSpPr>
          <p:cNvPr id="33807" name="Rectangle 15"/>
          <p:cNvSpPr>
            <a:spLocks noChangeArrowheads="1"/>
          </p:cNvSpPr>
          <p:nvPr/>
        </p:nvSpPr>
        <p:spPr bwMode="auto">
          <a:xfrm>
            <a:off x="293688" y="5365750"/>
            <a:ext cx="1833562"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b="1">
                <a:solidFill>
                  <a:srgbClr val="FFFFFF"/>
                </a:solidFill>
                <a:latin typeface="Arial" pitchFamily="34" charset="0"/>
              </a:rPr>
              <a:t>CVD Risk goal </a:t>
            </a:r>
          </a:p>
        </p:txBody>
      </p:sp>
      <p:sp>
        <p:nvSpPr>
          <p:cNvPr id="33808" name="Rectangle 16"/>
          <p:cNvSpPr>
            <a:spLocks noChangeArrowheads="1"/>
          </p:cNvSpPr>
          <p:nvPr/>
        </p:nvSpPr>
        <p:spPr bwMode="auto">
          <a:xfrm>
            <a:off x="233363" y="3003550"/>
            <a:ext cx="2011362"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b="1">
                <a:solidFill>
                  <a:srgbClr val="FFFFFF"/>
                </a:solidFill>
                <a:latin typeface="Arial" pitchFamily="34" charset="0"/>
              </a:rPr>
              <a:t>Treatment Intensity </a:t>
            </a:r>
          </a:p>
        </p:txBody>
      </p:sp>
      <p:sp>
        <p:nvSpPr>
          <p:cNvPr id="33809" name="Rectangle 17"/>
          <p:cNvSpPr>
            <a:spLocks noChangeArrowheads="1"/>
          </p:cNvSpPr>
          <p:nvPr/>
        </p:nvSpPr>
        <p:spPr bwMode="auto">
          <a:xfrm>
            <a:off x="9886950" y="1181100"/>
            <a:ext cx="11113" cy="1031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grpSp>
        <p:nvGrpSpPr>
          <p:cNvPr id="33810" name="Group 18"/>
          <p:cNvGrpSpPr>
            <a:grpSpLocks/>
          </p:cNvGrpSpPr>
          <p:nvPr/>
        </p:nvGrpSpPr>
        <p:grpSpPr bwMode="auto">
          <a:xfrm>
            <a:off x="6361113" y="2474913"/>
            <a:ext cx="3524250" cy="458787"/>
            <a:chOff x="3562" y="1559"/>
            <a:chExt cx="1973" cy="289"/>
          </a:xfrm>
        </p:grpSpPr>
        <p:sp>
          <p:nvSpPr>
            <p:cNvPr id="34004" name="Rectangle 19"/>
            <p:cNvSpPr>
              <a:spLocks noChangeArrowheads="1"/>
            </p:cNvSpPr>
            <p:nvPr/>
          </p:nvSpPr>
          <p:spPr bwMode="auto">
            <a:xfrm>
              <a:off x="3562" y="1559"/>
              <a:ext cx="181" cy="289"/>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05" name="Rectangle 20"/>
            <p:cNvSpPr>
              <a:spLocks noChangeArrowheads="1"/>
            </p:cNvSpPr>
            <p:nvPr/>
          </p:nvSpPr>
          <p:spPr bwMode="auto">
            <a:xfrm>
              <a:off x="3743" y="1559"/>
              <a:ext cx="131" cy="289"/>
            </a:xfrm>
            <a:prstGeom prst="rect">
              <a:avLst/>
            </a:prstGeom>
            <a:solidFill>
              <a:srgbClr val="BEBEB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06" name="Rectangle 21"/>
            <p:cNvSpPr>
              <a:spLocks noChangeArrowheads="1"/>
            </p:cNvSpPr>
            <p:nvPr/>
          </p:nvSpPr>
          <p:spPr bwMode="auto">
            <a:xfrm>
              <a:off x="3874" y="1559"/>
              <a:ext cx="100" cy="289"/>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07" name="Rectangle 22"/>
            <p:cNvSpPr>
              <a:spLocks noChangeArrowheads="1"/>
            </p:cNvSpPr>
            <p:nvPr/>
          </p:nvSpPr>
          <p:spPr bwMode="auto">
            <a:xfrm>
              <a:off x="3974" y="1559"/>
              <a:ext cx="85" cy="289"/>
            </a:xfrm>
            <a:prstGeom prst="rect">
              <a:avLst/>
            </a:prstGeom>
            <a:solidFill>
              <a:srgbClr val="BAB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08" name="Rectangle 23"/>
            <p:cNvSpPr>
              <a:spLocks noChangeArrowheads="1"/>
            </p:cNvSpPr>
            <p:nvPr/>
          </p:nvSpPr>
          <p:spPr bwMode="auto">
            <a:xfrm>
              <a:off x="4059" y="1559"/>
              <a:ext cx="62" cy="289"/>
            </a:xfrm>
            <a:prstGeom prst="rect">
              <a:avLst/>
            </a:prstGeom>
            <a:solidFill>
              <a:srgbClr val="B8B8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09" name="Rectangle 24"/>
            <p:cNvSpPr>
              <a:spLocks noChangeArrowheads="1"/>
            </p:cNvSpPr>
            <p:nvPr/>
          </p:nvSpPr>
          <p:spPr bwMode="auto">
            <a:xfrm>
              <a:off x="4121" y="1559"/>
              <a:ext cx="62" cy="289"/>
            </a:xfrm>
            <a:prstGeom prst="rect">
              <a:avLst/>
            </a:prstGeom>
            <a:solidFill>
              <a:srgbClr val="B6B6B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10" name="Rectangle 25"/>
            <p:cNvSpPr>
              <a:spLocks noChangeArrowheads="1"/>
            </p:cNvSpPr>
            <p:nvPr/>
          </p:nvSpPr>
          <p:spPr bwMode="auto">
            <a:xfrm>
              <a:off x="4183" y="1559"/>
              <a:ext cx="54" cy="289"/>
            </a:xfrm>
            <a:prstGeom prst="rect">
              <a:avLst/>
            </a:prstGeom>
            <a:solidFill>
              <a:srgbClr val="B4B4B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11" name="Rectangle 26"/>
            <p:cNvSpPr>
              <a:spLocks noChangeArrowheads="1"/>
            </p:cNvSpPr>
            <p:nvPr/>
          </p:nvSpPr>
          <p:spPr bwMode="auto">
            <a:xfrm>
              <a:off x="4237" y="1559"/>
              <a:ext cx="46" cy="289"/>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12" name="Rectangle 27"/>
            <p:cNvSpPr>
              <a:spLocks noChangeArrowheads="1"/>
            </p:cNvSpPr>
            <p:nvPr/>
          </p:nvSpPr>
          <p:spPr bwMode="auto">
            <a:xfrm>
              <a:off x="4283" y="1559"/>
              <a:ext cx="46" cy="289"/>
            </a:xfrm>
            <a:prstGeom prst="rect">
              <a:avLst/>
            </a:prstGeom>
            <a:solidFill>
              <a:srgbClr val="B0B0B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13" name="Rectangle 28"/>
            <p:cNvSpPr>
              <a:spLocks noChangeArrowheads="1"/>
            </p:cNvSpPr>
            <p:nvPr/>
          </p:nvSpPr>
          <p:spPr bwMode="auto">
            <a:xfrm>
              <a:off x="4329" y="1559"/>
              <a:ext cx="47" cy="289"/>
            </a:xfrm>
            <a:prstGeom prst="rect">
              <a:avLst/>
            </a:prstGeom>
            <a:solidFill>
              <a:srgbClr val="AEAEA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14" name="Rectangle 29"/>
            <p:cNvSpPr>
              <a:spLocks noChangeArrowheads="1"/>
            </p:cNvSpPr>
            <p:nvPr/>
          </p:nvSpPr>
          <p:spPr bwMode="auto">
            <a:xfrm>
              <a:off x="4376" y="1559"/>
              <a:ext cx="46" cy="289"/>
            </a:xfrm>
            <a:prstGeom prst="rect">
              <a:avLst/>
            </a:prstGeom>
            <a:solidFill>
              <a:srgbClr val="ACACA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15" name="Rectangle 30"/>
            <p:cNvSpPr>
              <a:spLocks noChangeArrowheads="1"/>
            </p:cNvSpPr>
            <p:nvPr/>
          </p:nvSpPr>
          <p:spPr bwMode="auto">
            <a:xfrm>
              <a:off x="4422" y="1559"/>
              <a:ext cx="31" cy="289"/>
            </a:xfrm>
            <a:prstGeom prst="rect">
              <a:avLst/>
            </a:prstGeom>
            <a:solidFill>
              <a:srgbClr val="AAAA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16" name="Rectangle 31"/>
            <p:cNvSpPr>
              <a:spLocks noChangeArrowheads="1"/>
            </p:cNvSpPr>
            <p:nvPr/>
          </p:nvSpPr>
          <p:spPr bwMode="auto">
            <a:xfrm>
              <a:off x="4453" y="1559"/>
              <a:ext cx="46" cy="289"/>
            </a:xfrm>
            <a:prstGeom prst="rect">
              <a:avLst/>
            </a:prstGeom>
            <a:solidFill>
              <a:srgbClr val="A8A8A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17" name="Rectangle 32"/>
            <p:cNvSpPr>
              <a:spLocks noChangeArrowheads="1"/>
            </p:cNvSpPr>
            <p:nvPr/>
          </p:nvSpPr>
          <p:spPr bwMode="auto">
            <a:xfrm>
              <a:off x="4499" y="1559"/>
              <a:ext cx="38" cy="289"/>
            </a:xfrm>
            <a:prstGeom prst="rect">
              <a:avLst/>
            </a:prstGeom>
            <a:solidFill>
              <a:srgbClr val="A6A6A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18" name="Rectangle 33"/>
            <p:cNvSpPr>
              <a:spLocks noChangeArrowheads="1"/>
            </p:cNvSpPr>
            <p:nvPr/>
          </p:nvSpPr>
          <p:spPr bwMode="auto">
            <a:xfrm>
              <a:off x="4537" y="1559"/>
              <a:ext cx="39" cy="289"/>
            </a:xfrm>
            <a:prstGeom prst="rect">
              <a:avLst/>
            </a:prstGeom>
            <a:solidFill>
              <a:srgbClr val="A4A4A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19" name="Rectangle 34"/>
            <p:cNvSpPr>
              <a:spLocks noChangeArrowheads="1"/>
            </p:cNvSpPr>
            <p:nvPr/>
          </p:nvSpPr>
          <p:spPr bwMode="auto">
            <a:xfrm>
              <a:off x="4576" y="1559"/>
              <a:ext cx="31" cy="289"/>
            </a:xfrm>
            <a:prstGeom prst="rect">
              <a:avLst/>
            </a:prstGeom>
            <a:solidFill>
              <a:srgbClr val="A2A2A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20" name="Rectangle 35"/>
            <p:cNvSpPr>
              <a:spLocks noChangeArrowheads="1"/>
            </p:cNvSpPr>
            <p:nvPr/>
          </p:nvSpPr>
          <p:spPr bwMode="auto">
            <a:xfrm>
              <a:off x="4607" y="1559"/>
              <a:ext cx="38" cy="289"/>
            </a:xfrm>
            <a:prstGeom prst="rect">
              <a:avLst/>
            </a:prstGeom>
            <a:solidFill>
              <a:srgbClr val="A0A0A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21" name="Rectangle 36"/>
            <p:cNvSpPr>
              <a:spLocks noChangeArrowheads="1"/>
            </p:cNvSpPr>
            <p:nvPr/>
          </p:nvSpPr>
          <p:spPr bwMode="auto">
            <a:xfrm>
              <a:off x="4645" y="1559"/>
              <a:ext cx="39" cy="289"/>
            </a:xfrm>
            <a:prstGeom prst="rect">
              <a:avLst/>
            </a:prstGeom>
            <a:solidFill>
              <a:srgbClr val="9E9E9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22" name="Rectangle 37"/>
            <p:cNvSpPr>
              <a:spLocks noChangeArrowheads="1"/>
            </p:cNvSpPr>
            <p:nvPr/>
          </p:nvSpPr>
          <p:spPr bwMode="auto">
            <a:xfrm>
              <a:off x="4684" y="1559"/>
              <a:ext cx="38" cy="289"/>
            </a:xfrm>
            <a:prstGeom prst="rect">
              <a:avLst/>
            </a:prstGeom>
            <a:solidFill>
              <a:srgbClr val="9C9C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23" name="Rectangle 38"/>
            <p:cNvSpPr>
              <a:spLocks noChangeArrowheads="1"/>
            </p:cNvSpPr>
            <p:nvPr/>
          </p:nvSpPr>
          <p:spPr bwMode="auto">
            <a:xfrm>
              <a:off x="4722" y="1559"/>
              <a:ext cx="39" cy="289"/>
            </a:xfrm>
            <a:prstGeom prst="rect">
              <a:avLst/>
            </a:prstGeom>
            <a:solidFill>
              <a:srgbClr val="9A9A9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24" name="Rectangle 39"/>
            <p:cNvSpPr>
              <a:spLocks noChangeArrowheads="1"/>
            </p:cNvSpPr>
            <p:nvPr/>
          </p:nvSpPr>
          <p:spPr bwMode="auto">
            <a:xfrm>
              <a:off x="4761" y="1559"/>
              <a:ext cx="39" cy="289"/>
            </a:xfrm>
            <a:prstGeom prst="rect">
              <a:avLst/>
            </a:prstGeom>
            <a:solidFill>
              <a:srgbClr val="98989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25" name="Rectangle 40"/>
            <p:cNvSpPr>
              <a:spLocks noChangeArrowheads="1"/>
            </p:cNvSpPr>
            <p:nvPr/>
          </p:nvSpPr>
          <p:spPr bwMode="auto">
            <a:xfrm>
              <a:off x="4800" y="1559"/>
              <a:ext cx="38" cy="289"/>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26" name="Rectangle 41"/>
            <p:cNvSpPr>
              <a:spLocks noChangeArrowheads="1"/>
            </p:cNvSpPr>
            <p:nvPr/>
          </p:nvSpPr>
          <p:spPr bwMode="auto">
            <a:xfrm>
              <a:off x="4838" y="1559"/>
              <a:ext cx="39" cy="289"/>
            </a:xfrm>
            <a:prstGeom prst="rect">
              <a:avLst/>
            </a:prstGeom>
            <a:solidFill>
              <a:srgbClr val="94949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27" name="Rectangle 42"/>
            <p:cNvSpPr>
              <a:spLocks noChangeArrowheads="1"/>
            </p:cNvSpPr>
            <p:nvPr/>
          </p:nvSpPr>
          <p:spPr bwMode="auto">
            <a:xfrm>
              <a:off x="4877" y="1559"/>
              <a:ext cx="46" cy="289"/>
            </a:xfrm>
            <a:prstGeom prst="rect">
              <a:avLst/>
            </a:prstGeom>
            <a:solidFill>
              <a:srgbClr val="9292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28" name="Rectangle 43"/>
            <p:cNvSpPr>
              <a:spLocks noChangeArrowheads="1"/>
            </p:cNvSpPr>
            <p:nvPr/>
          </p:nvSpPr>
          <p:spPr bwMode="auto">
            <a:xfrm>
              <a:off x="4923" y="1559"/>
              <a:ext cx="38" cy="289"/>
            </a:xfrm>
            <a:prstGeom prst="rect">
              <a:avLst/>
            </a:prstGeom>
            <a:solidFill>
              <a:srgbClr val="90909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29" name="Rectangle 44"/>
            <p:cNvSpPr>
              <a:spLocks noChangeArrowheads="1"/>
            </p:cNvSpPr>
            <p:nvPr/>
          </p:nvSpPr>
          <p:spPr bwMode="auto">
            <a:xfrm>
              <a:off x="4961" y="1559"/>
              <a:ext cx="54" cy="289"/>
            </a:xfrm>
            <a:prstGeom prst="rect">
              <a:avLst/>
            </a:prstGeom>
            <a:solidFill>
              <a:srgbClr val="8E8E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30" name="Rectangle 45"/>
            <p:cNvSpPr>
              <a:spLocks noChangeArrowheads="1"/>
            </p:cNvSpPr>
            <p:nvPr/>
          </p:nvSpPr>
          <p:spPr bwMode="auto">
            <a:xfrm>
              <a:off x="5015" y="1559"/>
              <a:ext cx="47" cy="289"/>
            </a:xfrm>
            <a:prstGeom prst="rect">
              <a:avLst/>
            </a:prstGeom>
            <a:solidFill>
              <a:srgbClr val="8C8C8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31" name="Rectangle 46"/>
            <p:cNvSpPr>
              <a:spLocks noChangeArrowheads="1"/>
            </p:cNvSpPr>
            <p:nvPr/>
          </p:nvSpPr>
          <p:spPr bwMode="auto">
            <a:xfrm>
              <a:off x="5062" y="1559"/>
              <a:ext cx="62" cy="289"/>
            </a:xfrm>
            <a:prstGeom prst="rect">
              <a:avLst/>
            </a:prstGeom>
            <a:solidFill>
              <a:srgbClr val="8A8A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32" name="Rectangle 47"/>
            <p:cNvSpPr>
              <a:spLocks noChangeArrowheads="1"/>
            </p:cNvSpPr>
            <p:nvPr/>
          </p:nvSpPr>
          <p:spPr bwMode="auto">
            <a:xfrm>
              <a:off x="5124" y="1559"/>
              <a:ext cx="62" cy="289"/>
            </a:xfrm>
            <a:prstGeom prst="rect">
              <a:avLst/>
            </a:prstGeom>
            <a:solidFill>
              <a:srgbClr val="88888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33" name="Rectangle 48"/>
            <p:cNvSpPr>
              <a:spLocks noChangeArrowheads="1"/>
            </p:cNvSpPr>
            <p:nvPr/>
          </p:nvSpPr>
          <p:spPr bwMode="auto">
            <a:xfrm>
              <a:off x="5186" y="1559"/>
              <a:ext cx="69" cy="289"/>
            </a:xfrm>
            <a:prstGeom prst="rect">
              <a:avLst/>
            </a:prstGeom>
            <a:solidFill>
              <a:srgbClr val="86868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34" name="Rectangle 49"/>
            <p:cNvSpPr>
              <a:spLocks noChangeArrowheads="1"/>
            </p:cNvSpPr>
            <p:nvPr/>
          </p:nvSpPr>
          <p:spPr bwMode="auto">
            <a:xfrm>
              <a:off x="5255" y="1559"/>
              <a:ext cx="100" cy="289"/>
            </a:xfrm>
            <a:prstGeom prst="rect">
              <a:avLst/>
            </a:prstGeom>
            <a:solidFill>
              <a:srgbClr val="8484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35" name="Rectangle 50"/>
            <p:cNvSpPr>
              <a:spLocks noChangeArrowheads="1"/>
            </p:cNvSpPr>
            <p:nvPr/>
          </p:nvSpPr>
          <p:spPr bwMode="auto">
            <a:xfrm>
              <a:off x="5355" y="1559"/>
              <a:ext cx="131" cy="289"/>
            </a:xfrm>
            <a:prstGeom prst="rect">
              <a:avLst/>
            </a:prstGeom>
            <a:solidFill>
              <a:srgbClr val="82828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36" name="Rectangle 51"/>
            <p:cNvSpPr>
              <a:spLocks noChangeArrowheads="1"/>
            </p:cNvSpPr>
            <p:nvPr/>
          </p:nvSpPr>
          <p:spPr bwMode="auto">
            <a:xfrm>
              <a:off x="5486" y="1559"/>
              <a:ext cx="49" cy="289"/>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grpSp>
      <p:sp>
        <p:nvSpPr>
          <p:cNvPr id="33811" name="Rectangle 86"/>
          <p:cNvSpPr>
            <a:spLocks noChangeArrowheads="1"/>
          </p:cNvSpPr>
          <p:nvPr/>
        </p:nvSpPr>
        <p:spPr bwMode="auto">
          <a:xfrm>
            <a:off x="6705600" y="4149725"/>
            <a:ext cx="1154113"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900" b="1">
                <a:solidFill>
                  <a:srgbClr val="000000"/>
                </a:solidFill>
                <a:latin typeface="Arial" pitchFamily="34" charset="0"/>
              </a:rPr>
              <a:t>                                    </a:t>
            </a:r>
            <a:endParaRPr lang="en-US" altLang="en-US"/>
          </a:p>
        </p:txBody>
      </p:sp>
      <p:sp>
        <p:nvSpPr>
          <p:cNvPr id="33812" name="Rectangle 87"/>
          <p:cNvSpPr>
            <a:spLocks noChangeArrowheads="1"/>
          </p:cNvSpPr>
          <p:nvPr/>
        </p:nvSpPr>
        <p:spPr bwMode="auto">
          <a:xfrm>
            <a:off x="5884863" y="784225"/>
            <a:ext cx="2857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800" b="1">
                <a:solidFill>
                  <a:srgbClr val="FFFFFF"/>
                </a:solidFill>
                <a:latin typeface="Arial" pitchFamily="34" charset="0"/>
              </a:rPr>
              <a:t>30</a:t>
            </a:r>
          </a:p>
        </p:txBody>
      </p:sp>
      <p:sp>
        <p:nvSpPr>
          <p:cNvPr id="33813" name="Rectangle 88"/>
          <p:cNvSpPr>
            <a:spLocks noChangeArrowheads="1"/>
          </p:cNvSpPr>
          <p:nvPr/>
        </p:nvSpPr>
        <p:spPr bwMode="auto">
          <a:xfrm>
            <a:off x="5237163" y="795338"/>
            <a:ext cx="2857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800" b="1">
                <a:solidFill>
                  <a:srgbClr val="FFFFFF"/>
                </a:solidFill>
                <a:latin typeface="Arial" pitchFamily="34" charset="0"/>
              </a:rPr>
              <a:t>25</a:t>
            </a:r>
          </a:p>
        </p:txBody>
      </p:sp>
      <p:sp>
        <p:nvSpPr>
          <p:cNvPr id="33814" name="Rectangle 89"/>
          <p:cNvSpPr>
            <a:spLocks noChangeArrowheads="1"/>
          </p:cNvSpPr>
          <p:nvPr/>
        </p:nvSpPr>
        <p:spPr bwMode="auto">
          <a:xfrm>
            <a:off x="4030663" y="784225"/>
            <a:ext cx="2857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800" b="1">
                <a:solidFill>
                  <a:srgbClr val="FFFFFF"/>
                </a:solidFill>
                <a:latin typeface="Arial" pitchFamily="34" charset="0"/>
              </a:rPr>
              <a:t>15</a:t>
            </a:r>
          </a:p>
        </p:txBody>
      </p:sp>
      <p:sp>
        <p:nvSpPr>
          <p:cNvPr id="33815" name="Rectangle 90"/>
          <p:cNvSpPr>
            <a:spLocks noChangeArrowheads="1"/>
          </p:cNvSpPr>
          <p:nvPr/>
        </p:nvSpPr>
        <p:spPr bwMode="auto">
          <a:xfrm>
            <a:off x="4633913" y="784225"/>
            <a:ext cx="2857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800" b="1">
                <a:solidFill>
                  <a:srgbClr val="FFFFFF"/>
                </a:solidFill>
                <a:latin typeface="Arial" pitchFamily="34" charset="0"/>
              </a:rPr>
              <a:t>20</a:t>
            </a:r>
          </a:p>
        </p:txBody>
      </p:sp>
      <p:sp>
        <p:nvSpPr>
          <p:cNvPr id="33816" name="Rectangle 91"/>
          <p:cNvSpPr>
            <a:spLocks noChangeArrowheads="1"/>
          </p:cNvSpPr>
          <p:nvPr/>
        </p:nvSpPr>
        <p:spPr bwMode="auto">
          <a:xfrm>
            <a:off x="2801938" y="847725"/>
            <a:ext cx="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17" name="Rectangle 92"/>
          <p:cNvSpPr>
            <a:spLocks noChangeArrowheads="1"/>
          </p:cNvSpPr>
          <p:nvPr/>
        </p:nvSpPr>
        <p:spPr bwMode="auto">
          <a:xfrm>
            <a:off x="2809875" y="784225"/>
            <a:ext cx="1428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800" b="1">
                <a:solidFill>
                  <a:srgbClr val="FFFFFF"/>
                </a:solidFill>
                <a:latin typeface="Arial" pitchFamily="34" charset="0"/>
              </a:rPr>
              <a:t>5</a:t>
            </a:r>
          </a:p>
        </p:txBody>
      </p:sp>
      <p:sp>
        <p:nvSpPr>
          <p:cNvPr id="33818" name="Rectangle 93"/>
          <p:cNvSpPr>
            <a:spLocks noChangeArrowheads="1"/>
          </p:cNvSpPr>
          <p:nvPr/>
        </p:nvSpPr>
        <p:spPr bwMode="auto">
          <a:xfrm>
            <a:off x="3371850" y="795338"/>
            <a:ext cx="2857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800" b="1">
                <a:solidFill>
                  <a:srgbClr val="FFFFFF"/>
                </a:solidFill>
                <a:latin typeface="Arial" pitchFamily="34" charset="0"/>
              </a:rPr>
              <a:t>10</a:t>
            </a:r>
          </a:p>
        </p:txBody>
      </p:sp>
      <p:sp>
        <p:nvSpPr>
          <p:cNvPr id="33819" name="Rectangle 94"/>
          <p:cNvSpPr>
            <a:spLocks noChangeArrowheads="1"/>
          </p:cNvSpPr>
          <p:nvPr/>
        </p:nvSpPr>
        <p:spPr bwMode="auto">
          <a:xfrm>
            <a:off x="2152650" y="803275"/>
            <a:ext cx="1428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800" b="1">
                <a:solidFill>
                  <a:srgbClr val="FFFFFF"/>
                </a:solidFill>
                <a:latin typeface="Arial" pitchFamily="34" charset="0"/>
              </a:rPr>
              <a:t>0</a:t>
            </a:r>
          </a:p>
        </p:txBody>
      </p:sp>
      <p:grpSp>
        <p:nvGrpSpPr>
          <p:cNvPr id="33820" name="Group 95"/>
          <p:cNvGrpSpPr>
            <a:grpSpLocks/>
          </p:cNvGrpSpPr>
          <p:nvPr/>
        </p:nvGrpSpPr>
        <p:grpSpPr bwMode="auto">
          <a:xfrm>
            <a:off x="4524375" y="3386138"/>
            <a:ext cx="5370513" cy="420687"/>
            <a:chOff x="2533" y="2133"/>
            <a:chExt cx="3007" cy="265"/>
          </a:xfrm>
        </p:grpSpPr>
        <p:sp>
          <p:nvSpPr>
            <p:cNvPr id="33971" name="Rectangle 96"/>
            <p:cNvSpPr>
              <a:spLocks noChangeArrowheads="1"/>
            </p:cNvSpPr>
            <p:nvPr/>
          </p:nvSpPr>
          <p:spPr bwMode="auto">
            <a:xfrm>
              <a:off x="2533" y="2133"/>
              <a:ext cx="276" cy="26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72" name="Rectangle 97"/>
            <p:cNvSpPr>
              <a:spLocks noChangeArrowheads="1"/>
            </p:cNvSpPr>
            <p:nvPr/>
          </p:nvSpPr>
          <p:spPr bwMode="auto">
            <a:xfrm>
              <a:off x="2809" y="2133"/>
              <a:ext cx="200" cy="265"/>
            </a:xfrm>
            <a:prstGeom prst="rect">
              <a:avLst/>
            </a:prstGeom>
            <a:solidFill>
              <a:srgbClr val="BEBEB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73" name="Rectangle 98"/>
            <p:cNvSpPr>
              <a:spLocks noChangeArrowheads="1"/>
            </p:cNvSpPr>
            <p:nvPr/>
          </p:nvSpPr>
          <p:spPr bwMode="auto">
            <a:xfrm>
              <a:off x="3009" y="2133"/>
              <a:ext cx="153" cy="265"/>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74" name="Rectangle 99"/>
            <p:cNvSpPr>
              <a:spLocks noChangeArrowheads="1"/>
            </p:cNvSpPr>
            <p:nvPr/>
          </p:nvSpPr>
          <p:spPr bwMode="auto">
            <a:xfrm>
              <a:off x="3162" y="2133"/>
              <a:ext cx="129" cy="265"/>
            </a:xfrm>
            <a:prstGeom prst="rect">
              <a:avLst/>
            </a:prstGeom>
            <a:solidFill>
              <a:srgbClr val="BAB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75" name="Rectangle 100"/>
            <p:cNvSpPr>
              <a:spLocks noChangeArrowheads="1"/>
            </p:cNvSpPr>
            <p:nvPr/>
          </p:nvSpPr>
          <p:spPr bwMode="auto">
            <a:xfrm>
              <a:off x="3291" y="2133"/>
              <a:ext cx="94" cy="265"/>
            </a:xfrm>
            <a:prstGeom prst="rect">
              <a:avLst/>
            </a:prstGeom>
            <a:solidFill>
              <a:srgbClr val="B8B8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76" name="Rectangle 101"/>
            <p:cNvSpPr>
              <a:spLocks noChangeArrowheads="1"/>
            </p:cNvSpPr>
            <p:nvPr/>
          </p:nvSpPr>
          <p:spPr bwMode="auto">
            <a:xfrm>
              <a:off x="3385" y="2133"/>
              <a:ext cx="94" cy="265"/>
            </a:xfrm>
            <a:prstGeom prst="rect">
              <a:avLst/>
            </a:prstGeom>
            <a:solidFill>
              <a:srgbClr val="B6B6B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77" name="Rectangle 102"/>
            <p:cNvSpPr>
              <a:spLocks noChangeArrowheads="1"/>
            </p:cNvSpPr>
            <p:nvPr/>
          </p:nvSpPr>
          <p:spPr bwMode="auto">
            <a:xfrm>
              <a:off x="3479" y="2133"/>
              <a:ext cx="82" cy="265"/>
            </a:xfrm>
            <a:prstGeom prst="rect">
              <a:avLst/>
            </a:prstGeom>
            <a:solidFill>
              <a:srgbClr val="B4B4B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78" name="Rectangle 103"/>
            <p:cNvSpPr>
              <a:spLocks noChangeArrowheads="1"/>
            </p:cNvSpPr>
            <p:nvPr/>
          </p:nvSpPr>
          <p:spPr bwMode="auto">
            <a:xfrm>
              <a:off x="3561" y="2133"/>
              <a:ext cx="70" cy="265"/>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79" name="Rectangle 104"/>
            <p:cNvSpPr>
              <a:spLocks noChangeArrowheads="1"/>
            </p:cNvSpPr>
            <p:nvPr/>
          </p:nvSpPr>
          <p:spPr bwMode="auto">
            <a:xfrm>
              <a:off x="3631" y="2133"/>
              <a:ext cx="72" cy="265"/>
            </a:xfrm>
            <a:prstGeom prst="rect">
              <a:avLst/>
            </a:prstGeom>
            <a:solidFill>
              <a:srgbClr val="B0B0B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80" name="Rectangle 105"/>
            <p:cNvSpPr>
              <a:spLocks noChangeArrowheads="1"/>
            </p:cNvSpPr>
            <p:nvPr/>
          </p:nvSpPr>
          <p:spPr bwMode="auto">
            <a:xfrm>
              <a:off x="3703" y="2133"/>
              <a:ext cx="70" cy="265"/>
            </a:xfrm>
            <a:prstGeom prst="rect">
              <a:avLst/>
            </a:prstGeom>
            <a:solidFill>
              <a:srgbClr val="AEAEA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81" name="Rectangle 106"/>
            <p:cNvSpPr>
              <a:spLocks noChangeArrowheads="1"/>
            </p:cNvSpPr>
            <p:nvPr/>
          </p:nvSpPr>
          <p:spPr bwMode="auto">
            <a:xfrm>
              <a:off x="3773" y="2133"/>
              <a:ext cx="70" cy="265"/>
            </a:xfrm>
            <a:prstGeom prst="rect">
              <a:avLst/>
            </a:prstGeom>
            <a:solidFill>
              <a:srgbClr val="ACACA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82" name="Rectangle 107"/>
            <p:cNvSpPr>
              <a:spLocks noChangeArrowheads="1"/>
            </p:cNvSpPr>
            <p:nvPr/>
          </p:nvSpPr>
          <p:spPr bwMode="auto">
            <a:xfrm>
              <a:off x="3843" y="2133"/>
              <a:ext cx="47" cy="265"/>
            </a:xfrm>
            <a:prstGeom prst="rect">
              <a:avLst/>
            </a:prstGeom>
            <a:solidFill>
              <a:srgbClr val="AAAA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83" name="Rectangle 108"/>
            <p:cNvSpPr>
              <a:spLocks noChangeArrowheads="1"/>
            </p:cNvSpPr>
            <p:nvPr/>
          </p:nvSpPr>
          <p:spPr bwMode="auto">
            <a:xfrm>
              <a:off x="3890" y="2133"/>
              <a:ext cx="71" cy="265"/>
            </a:xfrm>
            <a:prstGeom prst="rect">
              <a:avLst/>
            </a:prstGeom>
            <a:solidFill>
              <a:srgbClr val="A8A8A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84" name="Rectangle 109"/>
            <p:cNvSpPr>
              <a:spLocks noChangeArrowheads="1"/>
            </p:cNvSpPr>
            <p:nvPr/>
          </p:nvSpPr>
          <p:spPr bwMode="auto">
            <a:xfrm>
              <a:off x="3961" y="2133"/>
              <a:ext cx="58" cy="265"/>
            </a:xfrm>
            <a:prstGeom prst="rect">
              <a:avLst/>
            </a:prstGeom>
            <a:solidFill>
              <a:srgbClr val="A6A6A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85" name="Rectangle 110"/>
            <p:cNvSpPr>
              <a:spLocks noChangeArrowheads="1"/>
            </p:cNvSpPr>
            <p:nvPr/>
          </p:nvSpPr>
          <p:spPr bwMode="auto">
            <a:xfrm>
              <a:off x="4019" y="2133"/>
              <a:ext cx="59" cy="265"/>
            </a:xfrm>
            <a:prstGeom prst="rect">
              <a:avLst/>
            </a:prstGeom>
            <a:solidFill>
              <a:srgbClr val="A4A4A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86" name="Rectangle 111"/>
            <p:cNvSpPr>
              <a:spLocks noChangeArrowheads="1"/>
            </p:cNvSpPr>
            <p:nvPr/>
          </p:nvSpPr>
          <p:spPr bwMode="auto">
            <a:xfrm>
              <a:off x="4078" y="2133"/>
              <a:ext cx="47" cy="265"/>
            </a:xfrm>
            <a:prstGeom prst="rect">
              <a:avLst/>
            </a:prstGeom>
            <a:solidFill>
              <a:srgbClr val="A2A2A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87" name="Rectangle 112"/>
            <p:cNvSpPr>
              <a:spLocks noChangeArrowheads="1"/>
            </p:cNvSpPr>
            <p:nvPr/>
          </p:nvSpPr>
          <p:spPr bwMode="auto">
            <a:xfrm>
              <a:off x="4125" y="2133"/>
              <a:ext cx="59" cy="265"/>
            </a:xfrm>
            <a:prstGeom prst="rect">
              <a:avLst/>
            </a:prstGeom>
            <a:solidFill>
              <a:srgbClr val="A0A0A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88" name="Rectangle 113"/>
            <p:cNvSpPr>
              <a:spLocks noChangeArrowheads="1"/>
            </p:cNvSpPr>
            <p:nvPr/>
          </p:nvSpPr>
          <p:spPr bwMode="auto">
            <a:xfrm>
              <a:off x="4184" y="2133"/>
              <a:ext cx="59" cy="265"/>
            </a:xfrm>
            <a:prstGeom prst="rect">
              <a:avLst/>
            </a:prstGeom>
            <a:solidFill>
              <a:srgbClr val="9E9E9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89" name="Rectangle 114"/>
            <p:cNvSpPr>
              <a:spLocks noChangeArrowheads="1"/>
            </p:cNvSpPr>
            <p:nvPr/>
          </p:nvSpPr>
          <p:spPr bwMode="auto">
            <a:xfrm>
              <a:off x="4243" y="2133"/>
              <a:ext cx="59" cy="265"/>
            </a:xfrm>
            <a:prstGeom prst="rect">
              <a:avLst/>
            </a:prstGeom>
            <a:solidFill>
              <a:srgbClr val="9C9C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90" name="Rectangle 115"/>
            <p:cNvSpPr>
              <a:spLocks noChangeArrowheads="1"/>
            </p:cNvSpPr>
            <p:nvPr/>
          </p:nvSpPr>
          <p:spPr bwMode="auto">
            <a:xfrm>
              <a:off x="4302" y="2133"/>
              <a:ext cx="58" cy="265"/>
            </a:xfrm>
            <a:prstGeom prst="rect">
              <a:avLst/>
            </a:prstGeom>
            <a:solidFill>
              <a:srgbClr val="9A9A9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91" name="Rectangle 116"/>
            <p:cNvSpPr>
              <a:spLocks noChangeArrowheads="1"/>
            </p:cNvSpPr>
            <p:nvPr/>
          </p:nvSpPr>
          <p:spPr bwMode="auto">
            <a:xfrm>
              <a:off x="4360" y="2133"/>
              <a:ext cx="59" cy="265"/>
            </a:xfrm>
            <a:prstGeom prst="rect">
              <a:avLst/>
            </a:prstGeom>
            <a:solidFill>
              <a:srgbClr val="98989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92" name="Rectangle 117"/>
            <p:cNvSpPr>
              <a:spLocks noChangeArrowheads="1"/>
            </p:cNvSpPr>
            <p:nvPr/>
          </p:nvSpPr>
          <p:spPr bwMode="auto">
            <a:xfrm>
              <a:off x="4419" y="2133"/>
              <a:ext cx="59" cy="265"/>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93" name="Rectangle 118"/>
            <p:cNvSpPr>
              <a:spLocks noChangeArrowheads="1"/>
            </p:cNvSpPr>
            <p:nvPr/>
          </p:nvSpPr>
          <p:spPr bwMode="auto">
            <a:xfrm>
              <a:off x="4478" y="2133"/>
              <a:ext cx="59" cy="265"/>
            </a:xfrm>
            <a:prstGeom prst="rect">
              <a:avLst/>
            </a:prstGeom>
            <a:solidFill>
              <a:srgbClr val="94949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94" name="Rectangle 119"/>
            <p:cNvSpPr>
              <a:spLocks noChangeArrowheads="1"/>
            </p:cNvSpPr>
            <p:nvPr/>
          </p:nvSpPr>
          <p:spPr bwMode="auto">
            <a:xfrm>
              <a:off x="4537" y="2133"/>
              <a:ext cx="70" cy="265"/>
            </a:xfrm>
            <a:prstGeom prst="rect">
              <a:avLst/>
            </a:prstGeom>
            <a:solidFill>
              <a:srgbClr val="9292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95" name="Rectangle 120"/>
            <p:cNvSpPr>
              <a:spLocks noChangeArrowheads="1"/>
            </p:cNvSpPr>
            <p:nvPr/>
          </p:nvSpPr>
          <p:spPr bwMode="auto">
            <a:xfrm>
              <a:off x="4607" y="2133"/>
              <a:ext cx="58" cy="265"/>
            </a:xfrm>
            <a:prstGeom prst="rect">
              <a:avLst/>
            </a:prstGeom>
            <a:solidFill>
              <a:srgbClr val="90909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96" name="Rectangle 121"/>
            <p:cNvSpPr>
              <a:spLocks noChangeArrowheads="1"/>
            </p:cNvSpPr>
            <p:nvPr/>
          </p:nvSpPr>
          <p:spPr bwMode="auto">
            <a:xfrm>
              <a:off x="4665" y="2133"/>
              <a:ext cx="83" cy="265"/>
            </a:xfrm>
            <a:prstGeom prst="rect">
              <a:avLst/>
            </a:prstGeom>
            <a:solidFill>
              <a:srgbClr val="8E8E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97" name="Rectangle 122"/>
            <p:cNvSpPr>
              <a:spLocks noChangeArrowheads="1"/>
            </p:cNvSpPr>
            <p:nvPr/>
          </p:nvSpPr>
          <p:spPr bwMode="auto">
            <a:xfrm>
              <a:off x="4748" y="2133"/>
              <a:ext cx="70" cy="265"/>
            </a:xfrm>
            <a:prstGeom prst="rect">
              <a:avLst/>
            </a:prstGeom>
            <a:solidFill>
              <a:srgbClr val="8C8C8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98" name="Rectangle 123"/>
            <p:cNvSpPr>
              <a:spLocks noChangeArrowheads="1"/>
            </p:cNvSpPr>
            <p:nvPr/>
          </p:nvSpPr>
          <p:spPr bwMode="auto">
            <a:xfrm>
              <a:off x="4818" y="2133"/>
              <a:ext cx="94" cy="265"/>
            </a:xfrm>
            <a:prstGeom prst="rect">
              <a:avLst/>
            </a:prstGeom>
            <a:solidFill>
              <a:srgbClr val="8A8A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99" name="Rectangle 124"/>
            <p:cNvSpPr>
              <a:spLocks noChangeArrowheads="1"/>
            </p:cNvSpPr>
            <p:nvPr/>
          </p:nvSpPr>
          <p:spPr bwMode="auto">
            <a:xfrm>
              <a:off x="4912" y="2133"/>
              <a:ext cx="94" cy="265"/>
            </a:xfrm>
            <a:prstGeom prst="rect">
              <a:avLst/>
            </a:prstGeom>
            <a:solidFill>
              <a:srgbClr val="88888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00" name="Rectangle 125"/>
            <p:cNvSpPr>
              <a:spLocks noChangeArrowheads="1"/>
            </p:cNvSpPr>
            <p:nvPr/>
          </p:nvSpPr>
          <p:spPr bwMode="auto">
            <a:xfrm>
              <a:off x="5006" y="2133"/>
              <a:ext cx="106" cy="265"/>
            </a:xfrm>
            <a:prstGeom prst="rect">
              <a:avLst/>
            </a:prstGeom>
            <a:solidFill>
              <a:srgbClr val="86868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01" name="Rectangle 126"/>
            <p:cNvSpPr>
              <a:spLocks noChangeArrowheads="1"/>
            </p:cNvSpPr>
            <p:nvPr/>
          </p:nvSpPr>
          <p:spPr bwMode="auto">
            <a:xfrm>
              <a:off x="5112" y="2133"/>
              <a:ext cx="153" cy="265"/>
            </a:xfrm>
            <a:prstGeom prst="rect">
              <a:avLst/>
            </a:prstGeom>
            <a:solidFill>
              <a:srgbClr val="8484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02" name="Rectangle 127"/>
            <p:cNvSpPr>
              <a:spLocks noChangeArrowheads="1"/>
            </p:cNvSpPr>
            <p:nvPr/>
          </p:nvSpPr>
          <p:spPr bwMode="auto">
            <a:xfrm>
              <a:off x="5265" y="2133"/>
              <a:ext cx="200" cy="265"/>
            </a:xfrm>
            <a:prstGeom prst="rect">
              <a:avLst/>
            </a:prstGeom>
            <a:solidFill>
              <a:srgbClr val="82828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4003" name="Rectangle 128"/>
            <p:cNvSpPr>
              <a:spLocks noChangeArrowheads="1"/>
            </p:cNvSpPr>
            <p:nvPr/>
          </p:nvSpPr>
          <p:spPr bwMode="auto">
            <a:xfrm>
              <a:off x="5465" y="2133"/>
              <a:ext cx="75" cy="265"/>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grpSp>
      <p:grpSp>
        <p:nvGrpSpPr>
          <p:cNvPr id="33821" name="Group 129"/>
          <p:cNvGrpSpPr>
            <a:grpSpLocks/>
          </p:cNvGrpSpPr>
          <p:nvPr/>
        </p:nvGrpSpPr>
        <p:grpSpPr bwMode="auto">
          <a:xfrm>
            <a:off x="5357813" y="2970213"/>
            <a:ext cx="4537075" cy="363537"/>
            <a:chOff x="3000" y="1871"/>
            <a:chExt cx="2540" cy="229"/>
          </a:xfrm>
        </p:grpSpPr>
        <p:sp>
          <p:nvSpPr>
            <p:cNvPr id="33938" name="Rectangle 130"/>
            <p:cNvSpPr>
              <a:spLocks noChangeArrowheads="1"/>
            </p:cNvSpPr>
            <p:nvPr/>
          </p:nvSpPr>
          <p:spPr bwMode="auto">
            <a:xfrm>
              <a:off x="3000" y="1871"/>
              <a:ext cx="234" cy="229"/>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39" name="Rectangle 131"/>
            <p:cNvSpPr>
              <a:spLocks noChangeArrowheads="1"/>
            </p:cNvSpPr>
            <p:nvPr/>
          </p:nvSpPr>
          <p:spPr bwMode="auto">
            <a:xfrm>
              <a:off x="3234" y="1871"/>
              <a:ext cx="168" cy="229"/>
            </a:xfrm>
            <a:prstGeom prst="rect">
              <a:avLst/>
            </a:prstGeom>
            <a:solidFill>
              <a:srgbClr val="BEBEB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40" name="Rectangle 132"/>
            <p:cNvSpPr>
              <a:spLocks noChangeArrowheads="1"/>
            </p:cNvSpPr>
            <p:nvPr/>
          </p:nvSpPr>
          <p:spPr bwMode="auto">
            <a:xfrm>
              <a:off x="3402" y="1871"/>
              <a:ext cx="130" cy="229"/>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41" name="Rectangle 133"/>
            <p:cNvSpPr>
              <a:spLocks noChangeArrowheads="1"/>
            </p:cNvSpPr>
            <p:nvPr/>
          </p:nvSpPr>
          <p:spPr bwMode="auto">
            <a:xfrm>
              <a:off x="3532" y="1871"/>
              <a:ext cx="109" cy="229"/>
            </a:xfrm>
            <a:prstGeom prst="rect">
              <a:avLst/>
            </a:prstGeom>
            <a:solidFill>
              <a:srgbClr val="BAB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42" name="Rectangle 134"/>
            <p:cNvSpPr>
              <a:spLocks noChangeArrowheads="1"/>
            </p:cNvSpPr>
            <p:nvPr/>
          </p:nvSpPr>
          <p:spPr bwMode="auto">
            <a:xfrm>
              <a:off x="3641" y="1871"/>
              <a:ext cx="79" cy="229"/>
            </a:xfrm>
            <a:prstGeom prst="rect">
              <a:avLst/>
            </a:prstGeom>
            <a:solidFill>
              <a:srgbClr val="B8B8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43" name="Rectangle 135"/>
            <p:cNvSpPr>
              <a:spLocks noChangeArrowheads="1"/>
            </p:cNvSpPr>
            <p:nvPr/>
          </p:nvSpPr>
          <p:spPr bwMode="auto">
            <a:xfrm>
              <a:off x="3720" y="1871"/>
              <a:ext cx="79" cy="229"/>
            </a:xfrm>
            <a:prstGeom prst="rect">
              <a:avLst/>
            </a:prstGeom>
            <a:solidFill>
              <a:srgbClr val="B6B6B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44" name="Rectangle 136"/>
            <p:cNvSpPr>
              <a:spLocks noChangeArrowheads="1"/>
            </p:cNvSpPr>
            <p:nvPr/>
          </p:nvSpPr>
          <p:spPr bwMode="auto">
            <a:xfrm>
              <a:off x="3799" y="1871"/>
              <a:ext cx="70" cy="229"/>
            </a:xfrm>
            <a:prstGeom prst="rect">
              <a:avLst/>
            </a:prstGeom>
            <a:solidFill>
              <a:srgbClr val="B4B4B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45" name="Rectangle 137"/>
            <p:cNvSpPr>
              <a:spLocks noChangeArrowheads="1"/>
            </p:cNvSpPr>
            <p:nvPr/>
          </p:nvSpPr>
          <p:spPr bwMode="auto">
            <a:xfrm>
              <a:off x="3869" y="1871"/>
              <a:ext cx="59" cy="229"/>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46" name="Rectangle 138"/>
            <p:cNvSpPr>
              <a:spLocks noChangeArrowheads="1"/>
            </p:cNvSpPr>
            <p:nvPr/>
          </p:nvSpPr>
          <p:spPr bwMode="auto">
            <a:xfrm>
              <a:off x="3928" y="1871"/>
              <a:ext cx="60" cy="229"/>
            </a:xfrm>
            <a:prstGeom prst="rect">
              <a:avLst/>
            </a:prstGeom>
            <a:solidFill>
              <a:srgbClr val="B0B0B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47" name="Rectangle 139"/>
            <p:cNvSpPr>
              <a:spLocks noChangeArrowheads="1"/>
            </p:cNvSpPr>
            <p:nvPr/>
          </p:nvSpPr>
          <p:spPr bwMode="auto">
            <a:xfrm>
              <a:off x="3988" y="1871"/>
              <a:ext cx="60" cy="229"/>
            </a:xfrm>
            <a:prstGeom prst="rect">
              <a:avLst/>
            </a:prstGeom>
            <a:solidFill>
              <a:srgbClr val="AEAEA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48" name="Rectangle 140"/>
            <p:cNvSpPr>
              <a:spLocks noChangeArrowheads="1"/>
            </p:cNvSpPr>
            <p:nvPr/>
          </p:nvSpPr>
          <p:spPr bwMode="auto">
            <a:xfrm>
              <a:off x="4048" y="1871"/>
              <a:ext cx="59" cy="229"/>
            </a:xfrm>
            <a:prstGeom prst="rect">
              <a:avLst/>
            </a:prstGeom>
            <a:solidFill>
              <a:srgbClr val="ACACA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49" name="Rectangle 141"/>
            <p:cNvSpPr>
              <a:spLocks noChangeArrowheads="1"/>
            </p:cNvSpPr>
            <p:nvPr/>
          </p:nvSpPr>
          <p:spPr bwMode="auto">
            <a:xfrm>
              <a:off x="4107" y="1871"/>
              <a:ext cx="40" cy="229"/>
            </a:xfrm>
            <a:prstGeom prst="rect">
              <a:avLst/>
            </a:prstGeom>
            <a:solidFill>
              <a:srgbClr val="AAAAA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50" name="Rectangle 142"/>
            <p:cNvSpPr>
              <a:spLocks noChangeArrowheads="1"/>
            </p:cNvSpPr>
            <p:nvPr/>
          </p:nvSpPr>
          <p:spPr bwMode="auto">
            <a:xfrm>
              <a:off x="4147" y="1871"/>
              <a:ext cx="59" cy="229"/>
            </a:xfrm>
            <a:prstGeom prst="rect">
              <a:avLst/>
            </a:prstGeom>
            <a:solidFill>
              <a:srgbClr val="A8A8A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51" name="Rectangle 143"/>
            <p:cNvSpPr>
              <a:spLocks noChangeArrowheads="1"/>
            </p:cNvSpPr>
            <p:nvPr/>
          </p:nvSpPr>
          <p:spPr bwMode="auto">
            <a:xfrm>
              <a:off x="4206" y="1871"/>
              <a:ext cx="49" cy="229"/>
            </a:xfrm>
            <a:prstGeom prst="rect">
              <a:avLst/>
            </a:prstGeom>
            <a:solidFill>
              <a:srgbClr val="A6A6A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52" name="Rectangle 144"/>
            <p:cNvSpPr>
              <a:spLocks noChangeArrowheads="1"/>
            </p:cNvSpPr>
            <p:nvPr/>
          </p:nvSpPr>
          <p:spPr bwMode="auto">
            <a:xfrm>
              <a:off x="4255" y="1871"/>
              <a:ext cx="50" cy="229"/>
            </a:xfrm>
            <a:prstGeom prst="rect">
              <a:avLst/>
            </a:prstGeom>
            <a:solidFill>
              <a:srgbClr val="A4A4A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53" name="Rectangle 145"/>
            <p:cNvSpPr>
              <a:spLocks noChangeArrowheads="1"/>
            </p:cNvSpPr>
            <p:nvPr/>
          </p:nvSpPr>
          <p:spPr bwMode="auto">
            <a:xfrm>
              <a:off x="4305" y="1871"/>
              <a:ext cx="40" cy="229"/>
            </a:xfrm>
            <a:prstGeom prst="rect">
              <a:avLst/>
            </a:prstGeom>
            <a:solidFill>
              <a:srgbClr val="A2A2A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54" name="Rectangle 146"/>
            <p:cNvSpPr>
              <a:spLocks noChangeArrowheads="1"/>
            </p:cNvSpPr>
            <p:nvPr/>
          </p:nvSpPr>
          <p:spPr bwMode="auto">
            <a:xfrm>
              <a:off x="4345" y="1871"/>
              <a:ext cx="50" cy="229"/>
            </a:xfrm>
            <a:prstGeom prst="rect">
              <a:avLst/>
            </a:prstGeom>
            <a:solidFill>
              <a:srgbClr val="A0A0A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55" name="Rectangle 147"/>
            <p:cNvSpPr>
              <a:spLocks noChangeArrowheads="1"/>
            </p:cNvSpPr>
            <p:nvPr/>
          </p:nvSpPr>
          <p:spPr bwMode="auto">
            <a:xfrm>
              <a:off x="4395" y="1871"/>
              <a:ext cx="49" cy="229"/>
            </a:xfrm>
            <a:prstGeom prst="rect">
              <a:avLst/>
            </a:prstGeom>
            <a:solidFill>
              <a:srgbClr val="9E9E9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56" name="Rectangle 148"/>
            <p:cNvSpPr>
              <a:spLocks noChangeArrowheads="1"/>
            </p:cNvSpPr>
            <p:nvPr/>
          </p:nvSpPr>
          <p:spPr bwMode="auto">
            <a:xfrm>
              <a:off x="4444" y="1871"/>
              <a:ext cx="50" cy="229"/>
            </a:xfrm>
            <a:prstGeom prst="rect">
              <a:avLst/>
            </a:prstGeom>
            <a:solidFill>
              <a:srgbClr val="9C9C9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57" name="Rectangle 149"/>
            <p:cNvSpPr>
              <a:spLocks noChangeArrowheads="1"/>
            </p:cNvSpPr>
            <p:nvPr/>
          </p:nvSpPr>
          <p:spPr bwMode="auto">
            <a:xfrm>
              <a:off x="4494" y="1871"/>
              <a:ext cx="50" cy="229"/>
            </a:xfrm>
            <a:prstGeom prst="rect">
              <a:avLst/>
            </a:prstGeom>
            <a:solidFill>
              <a:srgbClr val="9A9A9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58" name="Rectangle 150"/>
            <p:cNvSpPr>
              <a:spLocks noChangeArrowheads="1"/>
            </p:cNvSpPr>
            <p:nvPr/>
          </p:nvSpPr>
          <p:spPr bwMode="auto">
            <a:xfrm>
              <a:off x="4544" y="1871"/>
              <a:ext cx="49" cy="229"/>
            </a:xfrm>
            <a:prstGeom prst="rect">
              <a:avLst/>
            </a:prstGeom>
            <a:solidFill>
              <a:srgbClr val="98989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59" name="Rectangle 151"/>
            <p:cNvSpPr>
              <a:spLocks noChangeArrowheads="1"/>
            </p:cNvSpPr>
            <p:nvPr/>
          </p:nvSpPr>
          <p:spPr bwMode="auto">
            <a:xfrm>
              <a:off x="4593" y="1871"/>
              <a:ext cx="50" cy="229"/>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60" name="Rectangle 152"/>
            <p:cNvSpPr>
              <a:spLocks noChangeArrowheads="1"/>
            </p:cNvSpPr>
            <p:nvPr/>
          </p:nvSpPr>
          <p:spPr bwMode="auto">
            <a:xfrm>
              <a:off x="4643" y="1871"/>
              <a:ext cx="49" cy="229"/>
            </a:xfrm>
            <a:prstGeom prst="rect">
              <a:avLst/>
            </a:prstGeom>
            <a:solidFill>
              <a:srgbClr val="94949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61" name="Rectangle 153"/>
            <p:cNvSpPr>
              <a:spLocks noChangeArrowheads="1"/>
            </p:cNvSpPr>
            <p:nvPr/>
          </p:nvSpPr>
          <p:spPr bwMode="auto">
            <a:xfrm>
              <a:off x="4692" y="1871"/>
              <a:ext cx="60" cy="229"/>
            </a:xfrm>
            <a:prstGeom prst="rect">
              <a:avLst/>
            </a:prstGeom>
            <a:solidFill>
              <a:srgbClr val="9292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62" name="Rectangle 154"/>
            <p:cNvSpPr>
              <a:spLocks noChangeArrowheads="1"/>
            </p:cNvSpPr>
            <p:nvPr/>
          </p:nvSpPr>
          <p:spPr bwMode="auto">
            <a:xfrm>
              <a:off x="4752" y="1871"/>
              <a:ext cx="49" cy="229"/>
            </a:xfrm>
            <a:prstGeom prst="rect">
              <a:avLst/>
            </a:prstGeom>
            <a:solidFill>
              <a:srgbClr val="90909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63" name="Rectangle 155"/>
            <p:cNvSpPr>
              <a:spLocks noChangeArrowheads="1"/>
            </p:cNvSpPr>
            <p:nvPr/>
          </p:nvSpPr>
          <p:spPr bwMode="auto">
            <a:xfrm>
              <a:off x="4801" y="1871"/>
              <a:ext cx="70" cy="229"/>
            </a:xfrm>
            <a:prstGeom prst="rect">
              <a:avLst/>
            </a:prstGeom>
            <a:solidFill>
              <a:srgbClr val="8E8E8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64" name="Rectangle 156"/>
            <p:cNvSpPr>
              <a:spLocks noChangeArrowheads="1"/>
            </p:cNvSpPr>
            <p:nvPr/>
          </p:nvSpPr>
          <p:spPr bwMode="auto">
            <a:xfrm>
              <a:off x="4871" y="1871"/>
              <a:ext cx="60" cy="229"/>
            </a:xfrm>
            <a:prstGeom prst="rect">
              <a:avLst/>
            </a:prstGeom>
            <a:solidFill>
              <a:srgbClr val="8C8C8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65" name="Rectangle 157"/>
            <p:cNvSpPr>
              <a:spLocks noChangeArrowheads="1"/>
            </p:cNvSpPr>
            <p:nvPr/>
          </p:nvSpPr>
          <p:spPr bwMode="auto">
            <a:xfrm>
              <a:off x="4931" y="1871"/>
              <a:ext cx="79" cy="229"/>
            </a:xfrm>
            <a:prstGeom prst="rect">
              <a:avLst/>
            </a:prstGeom>
            <a:solidFill>
              <a:srgbClr val="8A8A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66" name="Rectangle 158"/>
            <p:cNvSpPr>
              <a:spLocks noChangeArrowheads="1"/>
            </p:cNvSpPr>
            <p:nvPr/>
          </p:nvSpPr>
          <p:spPr bwMode="auto">
            <a:xfrm>
              <a:off x="5010" y="1871"/>
              <a:ext cx="79" cy="229"/>
            </a:xfrm>
            <a:prstGeom prst="rect">
              <a:avLst/>
            </a:prstGeom>
            <a:solidFill>
              <a:srgbClr val="88888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67" name="Rectangle 159"/>
            <p:cNvSpPr>
              <a:spLocks noChangeArrowheads="1"/>
            </p:cNvSpPr>
            <p:nvPr/>
          </p:nvSpPr>
          <p:spPr bwMode="auto">
            <a:xfrm>
              <a:off x="5089" y="1871"/>
              <a:ext cx="89" cy="229"/>
            </a:xfrm>
            <a:prstGeom prst="rect">
              <a:avLst/>
            </a:prstGeom>
            <a:solidFill>
              <a:srgbClr val="86868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68" name="Rectangle 160"/>
            <p:cNvSpPr>
              <a:spLocks noChangeArrowheads="1"/>
            </p:cNvSpPr>
            <p:nvPr/>
          </p:nvSpPr>
          <p:spPr bwMode="auto">
            <a:xfrm>
              <a:off x="5178" y="1871"/>
              <a:ext cx="129" cy="229"/>
            </a:xfrm>
            <a:prstGeom prst="rect">
              <a:avLst/>
            </a:prstGeom>
            <a:solidFill>
              <a:srgbClr val="8484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69" name="Rectangle 161"/>
            <p:cNvSpPr>
              <a:spLocks noChangeArrowheads="1"/>
            </p:cNvSpPr>
            <p:nvPr/>
          </p:nvSpPr>
          <p:spPr bwMode="auto">
            <a:xfrm>
              <a:off x="5307" y="1871"/>
              <a:ext cx="170" cy="229"/>
            </a:xfrm>
            <a:prstGeom prst="rect">
              <a:avLst/>
            </a:prstGeom>
            <a:solidFill>
              <a:srgbClr val="82828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70" name="Rectangle 162"/>
            <p:cNvSpPr>
              <a:spLocks noChangeArrowheads="1"/>
            </p:cNvSpPr>
            <p:nvPr/>
          </p:nvSpPr>
          <p:spPr bwMode="auto">
            <a:xfrm>
              <a:off x="5477" y="1871"/>
              <a:ext cx="63" cy="229"/>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grpSp>
      <p:sp>
        <p:nvSpPr>
          <p:cNvPr id="33822" name="Rectangle 196"/>
          <p:cNvSpPr>
            <a:spLocks noChangeArrowheads="1"/>
          </p:cNvSpPr>
          <p:nvPr/>
        </p:nvSpPr>
        <p:spPr bwMode="auto">
          <a:xfrm>
            <a:off x="2713038" y="4149725"/>
            <a:ext cx="1371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400" b="1">
                <a:solidFill>
                  <a:srgbClr val="000000"/>
                </a:solidFill>
                <a:latin typeface="Arial" pitchFamily="34" charset="0"/>
              </a:rPr>
              <a:t> </a:t>
            </a:r>
            <a:r>
              <a:rPr lang="en-US" altLang="en-US" sz="1400" b="1">
                <a:solidFill>
                  <a:schemeClr val="bg1"/>
                </a:solidFill>
                <a:latin typeface="Arial" pitchFamily="34" charset="0"/>
              </a:rPr>
              <a:t>General advice </a:t>
            </a:r>
            <a:endParaRPr lang="en-US" altLang="en-US" sz="1400">
              <a:solidFill>
                <a:schemeClr val="bg1"/>
              </a:solidFill>
            </a:endParaRPr>
          </a:p>
        </p:txBody>
      </p:sp>
      <p:grpSp>
        <p:nvGrpSpPr>
          <p:cNvPr id="33823" name="Group 197"/>
          <p:cNvGrpSpPr>
            <a:grpSpLocks/>
          </p:cNvGrpSpPr>
          <p:nvPr/>
        </p:nvGrpSpPr>
        <p:grpSpPr bwMode="auto">
          <a:xfrm>
            <a:off x="3587750" y="3386138"/>
            <a:ext cx="944563" cy="422275"/>
            <a:chOff x="2009" y="2133"/>
            <a:chExt cx="529" cy="266"/>
          </a:xfrm>
        </p:grpSpPr>
        <p:sp>
          <p:nvSpPr>
            <p:cNvPr id="33906" name="Rectangle 198"/>
            <p:cNvSpPr>
              <a:spLocks noChangeArrowheads="1"/>
            </p:cNvSpPr>
            <p:nvPr/>
          </p:nvSpPr>
          <p:spPr bwMode="auto">
            <a:xfrm>
              <a:off x="2009" y="2133"/>
              <a:ext cx="47" cy="26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07" name="Rectangle 199"/>
            <p:cNvSpPr>
              <a:spLocks noChangeArrowheads="1"/>
            </p:cNvSpPr>
            <p:nvPr/>
          </p:nvSpPr>
          <p:spPr bwMode="auto">
            <a:xfrm>
              <a:off x="2056" y="2133"/>
              <a:ext cx="35" cy="266"/>
            </a:xfrm>
            <a:prstGeom prst="rect">
              <a:avLst/>
            </a:prstGeom>
            <a:solidFill>
              <a:srgbClr val="FDFDF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08" name="Rectangle 200"/>
            <p:cNvSpPr>
              <a:spLocks noChangeArrowheads="1"/>
            </p:cNvSpPr>
            <p:nvPr/>
          </p:nvSpPr>
          <p:spPr bwMode="auto">
            <a:xfrm>
              <a:off x="2091" y="2133"/>
              <a:ext cx="27" cy="266"/>
            </a:xfrm>
            <a:prstGeom prst="rect">
              <a:avLst/>
            </a:prstGeom>
            <a:solidFill>
              <a:srgbClr val="FBFBF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09" name="Rectangle 201"/>
            <p:cNvSpPr>
              <a:spLocks noChangeArrowheads="1"/>
            </p:cNvSpPr>
            <p:nvPr/>
          </p:nvSpPr>
          <p:spPr bwMode="auto">
            <a:xfrm>
              <a:off x="2118" y="2133"/>
              <a:ext cx="20" cy="266"/>
            </a:xfrm>
            <a:prstGeom prst="rect">
              <a:avLst/>
            </a:prstGeom>
            <a:solidFill>
              <a:srgbClr val="F9F9F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10" name="Rectangle 202"/>
            <p:cNvSpPr>
              <a:spLocks noChangeArrowheads="1"/>
            </p:cNvSpPr>
            <p:nvPr/>
          </p:nvSpPr>
          <p:spPr bwMode="auto">
            <a:xfrm>
              <a:off x="2138" y="2133"/>
              <a:ext cx="18" cy="266"/>
            </a:xfrm>
            <a:prstGeom prst="rect">
              <a:avLst/>
            </a:prstGeom>
            <a:solidFill>
              <a:srgbClr val="F7F7F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11" name="Rectangle 203"/>
            <p:cNvSpPr>
              <a:spLocks noChangeArrowheads="1"/>
            </p:cNvSpPr>
            <p:nvPr/>
          </p:nvSpPr>
          <p:spPr bwMode="auto">
            <a:xfrm>
              <a:off x="2156" y="2133"/>
              <a:ext cx="16" cy="266"/>
            </a:xfrm>
            <a:prstGeom prst="rect">
              <a:avLst/>
            </a:prstGeom>
            <a:solidFill>
              <a:srgbClr val="F5F5F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12" name="Rectangle 204"/>
            <p:cNvSpPr>
              <a:spLocks noChangeArrowheads="1"/>
            </p:cNvSpPr>
            <p:nvPr/>
          </p:nvSpPr>
          <p:spPr bwMode="auto">
            <a:xfrm>
              <a:off x="2172" y="2133"/>
              <a:ext cx="14" cy="266"/>
            </a:xfrm>
            <a:prstGeom prst="rect">
              <a:avLst/>
            </a:prstGeom>
            <a:solidFill>
              <a:srgbClr val="F3F3F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13" name="Rectangle 205"/>
            <p:cNvSpPr>
              <a:spLocks noChangeArrowheads="1"/>
            </p:cNvSpPr>
            <p:nvPr/>
          </p:nvSpPr>
          <p:spPr bwMode="auto">
            <a:xfrm>
              <a:off x="2186" y="2133"/>
              <a:ext cx="14" cy="266"/>
            </a:xfrm>
            <a:prstGeom prst="rect">
              <a:avLst/>
            </a:prstGeom>
            <a:solidFill>
              <a:srgbClr val="F1F1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14" name="Rectangle 206"/>
            <p:cNvSpPr>
              <a:spLocks noChangeArrowheads="1"/>
            </p:cNvSpPr>
            <p:nvPr/>
          </p:nvSpPr>
          <p:spPr bwMode="auto">
            <a:xfrm>
              <a:off x="2200" y="2133"/>
              <a:ext cx="13" cy="266"/>
            </a:xfrm>
            <a:prstGeom prst="rect">
              <a:avLst/>
            </a:prstGeom>
            <a:solidFill>
              <a:srgbClr val="EFEFE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15" name="Rectangle 207"/>
            <p:cNvSpPr>
              <a:spLocks noChangeArrowheads="1"/>
            </p:cNvSpPr>
            <p:nvPr/>
          </p:nvSpPr>
          <p:spPr bwMode="auto">
            <a:xfrm>
              <a:off x="2213" y="2133"/>
              <a:ext cx="10" cy="266"/>
            </a:xfrm>
            <a:prstGeom prst="rect">
              <a:avLst/>
            </a:prstGeom>
            <a:solidFill>
              <a:srgbClr val="EDEDE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16" name="Rectangle 208"/>
            <p:cNvSpPr>
              <a:spLocks noChangeArrowheads="1"/>
            </p:cNvSpPr>
            <p:nvPr/>
          </p:nvSpPr>
          <p:spPr bwMode="auto">
            <a:xfrm>
              <a:off x="2223" y="2133"/>
              <a:ext cx="13" cy="266"/>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17" name="Rectangle 209"/>
            <p:cNvSpPr>
              <a:spLocks noChangeArrowheads="1"/>
            </p:cNvSpPr>
            <p:nvPr/>
          </p:nvSpPr>
          <p:spPr bwMode="auto">
            <a:xfrm>
              <a:off x="2236" y="2133"/>
              <a:ext cx="10" cy="266"/>
            </a:xfrm>
            <a:prstGeom prst="rect">
              <a:avLst/>
            </a:prstGeom>
            <a:solidFill>
              <a:srgbClr val="E9E9E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18" name="Rectangle 210"/>
            <p:cNvSpPr>
              <a:spLocks noChangeArrowheads="1"/>
            </p:cNvSpPr>
            <p:nvPr/>
          </p:nvSpPr>
          <p:spPr bwMode="auto">
            <a:xfrm>
              <a:off x="2246" y="2133"/>
              <a:ext cx="11" cy="266"/>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19" name="Rectangle 211"/>
            <p:cNvSpPr>
              <a:spLocks noChangeArrowheads="1"/>
            </p:cNvSpPr>
            <p:nvPr/>
          </p:nvSpPr>
          <p:spPr bwMode="auto">
            <a:xfrm>
              <a:off x="2257" y="2133"/>
              <a:ext cx="10" cy="266"/>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20" name="Rectangle 212"/>
            <p:cNvSpPr>
              <a:spLocks noChangeArrowheads="1"/>
            </p:cNvSpPr>
            <p:nvPr/>
          </p:nvSpPr>
          <p:spPr bwMode="auto">
            <a:xfrm>
              <a:off x="2267" y="2133"/>
              <a:ext cx="10" cy="266"/>
            </a:xfrm>
            <a:prstGeom prst="rect">
              <a:avLst/>
            </a:prstGeom>
            <a:solidFill>
              <a:srgbClr val="E3E3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21" name="Rectangle 213"/>
            <p:cNvSpPr>
              <a:spLocks noChangeArrowheads="1"/>
            </p:cNvSpPr>
            <p:nvPr/>
          </p:nvSpPr>
          <p:spPr bwMode="auto">
            <a:xfrm>
              <a:off x="2277" y="2133"/>
              <a:ext cx="10" cy="266"/>
            </a:xfrm>
            <a:prstGeom prst="rect">
              <a:avLst/>
            </a:prstGeom>
            <a:solidFill>
              <a:srgbClr val="E1E1E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22" name="Rectangle 214"/>
            <p:cNvSpPr>
              <a:spLocks noChangeArrowheads="1"/>
            </p:cNvSpPr>
            <p:nvPr/>
          </p:nvSpPr>
          <p:spPr bwMode="auto">
            <a:xfrm>
              <a:off x="2287" y="2133"/>
              <a:ext cx="11" cy="266"/>
            </a:xfrm>
            <a:prstGeom prst="rect">
              <a:avLst/>
            </a:prstGeom>
            <a:solidFill>
              <a:srgbClr val="DFDFD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23" name="Rectangle 215"/>
            <p:cNvSpPr>
              <a:spLocks noChangeArrowheads="1"/>
            </p:cNvSpPr>
            <p:nvPr/>
          </p:nvSpPr>
          <p:spPr bwMode="auto">
            <a:xfrm>
              <a:off x="2298" y="2133"/>
              <a:ext cx="10" cy="266"/>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24" name="Rectangle 216"/>
            <p:cNvSpPr>
              <a:spLocks noChangeArrowheads="1"/>
            </p:cNvSpPr>
            <p:nvPr/>
          </p:nvSpPr>
          <p:spPr bwMode="auto">
            <a:xfrm>
              <a:off x="2308" y="2133"/>
              <a:ext cx="10" cy="266"/>
            </a:xfrm>
            <a:prstGeom prst="rect">
              <a:avLst/>
            </a:prstGeom>
            <a:solidFill>
              <a:srgbClr val="DBDBD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25" name="Rectangle 217"/>
            <p:cNvSpPr>
              <a:spLocks noChangeArrowheads="1"/>
            </p:cNvSpPr>
            <p:nvPr/>
          </p:nvSpPr>
          <p:spPr bwMode="auto">
            <a:xfrm>
              <a:off x="2318" y="2133"/>
              <a:ext cx="10" cy="266"/>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26" name="Rectangle 218"/>
            <p:cNvSpPr>
              <a:spLocks noChangeArrowheads="1"/>
            </p:cNvSpPr>
            <p:nvPr/>
          </p:nvSpPr>
          <p:spPr bwMode="auto">
            <a:xfrm>
              <a:off x="2328" y="2133"/>
              <a:ext cx="11" cy="266"/>
            </a:xfrm>
            <a:prstGeom prst="rect">
              <a:avLst/>
            </a:prstGeom>
            <a:solidFill>
              <a:srgbClr val="D7D7D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27" name="Rectangle 219"/>
            <p:cNvSpPr>
              <a:spLocks noChangeArrowheads="1"/>
            </p:cNvSpPr>
            <p:nvPr/>
          </p:nvSpPr>
          <p:spPr bwMode="auto">
            <a:xfrm>
              <a:off x="2339" y="2133"/>
              <a:ext cx="10" cy="266"/>
            </a:xfrm>
            <a:prstGeom prst="rect">
              <a:avLst/>
            </a:prstGeom>
            <a:solidFill>
              <a:srgbClr val="D5D5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28" name="Rectangle 220"/>
            <p:cNvSpPr>
              <a:spLocks noChangeArrowheads="1"/>
            </p:cNvSpPr>
            <p:nvPr/>
          </p:nvSpPr>
          <p:spPr bwMode="auto">
            <a:xfrm>
              <a:off x="2349" y="2133"/>
              <a:ext cx="13" cy="266"/>
            </a:xfrm>
            <a:prstGeom prst="rect">
              <a:avLst/>
            </a:prstGeom>
            <a:solidFill>
              <a:srgbClr val="D3D3D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29" name="Rectangle 221"/>
            <p:cNvSpPr>
              <a:spLocks noChangeArrowheads="1"/>
            </p:cNvSpPr>
            <p:nvPr/>
          </p:nvSpPr>
          <p:spPr bwMode="auto">
            <a:xfrm>
              <a:off x="2362" y="2133"/>
              <a:ext cx="10" cy="266"/>
            </a:xfrm>
            <a:prstGeom prst="rect">
              <a:avLst/>
            </a:prstGeom>
            <a:solidFill>
              <a:srgbClr val="D1D1D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30" name="Rectangle 222"/>
            <p:cNvSpPr>
              <a:spLocks noChangeArrowheads="1"/>
            </p:cNvSpPr>
            <p:nvPr/>
          </p:nvSpPr>
          <p:spPr bwMode="auto">
            <a:xfrm>
              <a:off x="2372" y="2133"/>
              <a:ext cx="13" cy="266"/>
            </a:xfrm>
            <a:prstGeom prst="rect">
              <a:avLst/>
            </a:prstGeom>
            <a:solidFill>
              <a:srgbClr val="CFCFC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31" name="Rectangle 223"/>
            <p:cNvSpPr>
              <a:spLocks noChangeArrowheads="1"/>
            </p:cNvSpPr>
            <p:nvPr/>
          </p:nvSpPr>
          <p:spPr bwMode="auto">
            <a:xfrm>
              <a:off x="2385" y="2133"/>
              <a:ext cx="14" cy="266"/>
            </a:xfrm>
            <a:prstGeom prst="rect">
              <a:avLst/>
            </a:prstGeom>
            <a:solidFill>
              <a:srgbClr val="CDCDC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32" name="Rectangle 224"/>
            <p:cNvSpPr>
              <a:spLocks noChangeArrowheads="1"/>
            </p:cNvSpPr>
            <p:nvPr/>
          </p:nvSpPr>
          <p:spPr bwMode="auto">
            <a:xfrm>
              <a:off x="2399" y="2133"/>
              <a:ext cx="14" cy="266"/>
            </a:xfrm>
            <a:prstGeom prst="rect">
              <a:avLst/>
            </a:prstGeom>
            <a:solidFill>
              <a:srgbClr val="CBC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33" name="Rectangle 225"/>
            <p:cNvSpPr>
              <a:spLocks noChangeArrowheads="1"/>
            </p:cNvSpPr>
            <p:nvPr/>
          </p:nvSpPr>
          <p:spPr bwMode="auto">
            <a:xfrm>
              <a:off x="2413" y="2133"/>
              <a:ext cx="17" cy="266"/>
            </a:xfrm>
            <a:prstGeom prst="rect">
              <a:avLst/>
            </a:prstGeom>
            <a:solidFill>
              <a:srgbClr val="C9C9C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34" name="Rectangle 226"/>
            <p:cNvSpPr>
              <a:spLocks noChangeArrowheads="1"/>
            </p:cNvSpPr>
            <p:nvPr/>
          </p:nvSpPr>
          <p:spPr bwMode="auto">
            <a:xfrm>
              <a:off x="2430" y="2133"/>
              <a:ext cx="19" cy="266"/>
            </a:xfrm>
            <a:prstGeom prst="rect">
              <a:avLst/>
            </a:prstGeom>
            <a:solidFill>
              <a:srgbClr val="C7C7C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35" name="Rectangle 227"/>
            <p:cNvSpPr>
              <a:spLocks noChangeArrowheads="1"/>
            </p:cNvSpPr>
            <p:nvPr/>
          </p:nvSpPr>
          <p:spPr bwMode="auto">
            <a:xfrm>
              <a:off x="2449" y="2133"/>
              <a:ext cx="22" cy="266"/>
            </a:xfrm>
            <a:prstGeom prst="rect">
              <a:avLst/>
            </a:prstGeom>
            <a:solidFill>
              <a:srgbClr val="C5C5C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36" name="Rectangle 228"/>
            <p:cNvSpPr>
              <a:spLocks noChangeArrowheads="1"/>
            </p:cNvSpPr>
            <p:nvPr/>
          </p:nvSpPr>
          <p:spPr bwMode="auto">
            <a:xfrm>
              <a:off x="2471" y="2133"/>
              <a:ext cx="31" cy="266"/>
            </a:xfrm>
            <a:prstGeom prst="rect">
              <a:avLst/>
            </a:prstGeom>
            <a:solidFill>
              <a:srgbClr val="C3C3C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37" name="Rectangle 229"/>
            <p:cNvSpPr>
              <a:spLocks noChangeArrowheads="1"/>
            </p:cNvSpPr>
            <p:nvPr/>
          </p:nvSpPr>
          <p:spPr bwMode="auto">
            <a:xfrm>
              <a:off x="2502" y="2133"/>
              <a:ext cx="36" cy="26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grpSp>
      <p:grpSp>
        <p:nvGrpSpPr>
          <p:cNvPr id="33824" name="Group 230"/>
          <p:cNvGrpSpPr>
            <a:grpSpLocks/>
          </p:cNvGrpSpPr>
          <p:nvPr/>
        </p:nvGrpSpPr>
        <p:grpSpPr bwMode="auto">
          <a:xfrm>
            <a:off x="4581525" y="2962275"/>
            <a:ext cx="785813" cy="373063"/>
            <a:chOff x="2565" y="1866"/>
            <a:chExt cx="440" cy="235"/>
          </a:xfrm>
        </p:grpSpPr>
        <p:sp>
          <p:nvSpPr>
            <p:cNvPr id="33874" name="Rectangle 231"/>
            <p:cNvSpPr>
              <a:spLocks noChangeArrowheads="1"/>
            </p:cNvSpPr>
            <p:nvPr/>
          </p:nvSpPr>
          <p:spPr bwMode="auto">
            <a:xfrm>
              <a:off x="2565" y="1866"/>
              <a:ext cx="40" cy="2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75" name="Rectangle 232"/>
            <p:cNvSpPr>
              <a:spLocks noChangeArrowheads="1"/>
            </p:cNvSpPr>
            <p:nvPr/>
          </p:nvSpPr>
          <p:spPr bwMode="auto">
            <a:xfrm>
              <a:off x="2605" y="1866"/>
              <a:ext cx="29" cy="235"/>
            </a:xfrm>
            <a:prstGeom prst="rect">
              <a:avLst/>
            </a:prstGeom>
            <a:solidFill>
              <a:srgbClr val="FDFDF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76" name="Rectangle 233"/>
            <p:cNvSpPr>
              <a:spLocks noChangeArrowheads="1"/>
            </p:cNvSpPr>
            <p:nvPr/>
          </p:nvSpPr>
          <p:spPr bwMode="auto">
            <a:xfrm>
              <a:off x="2634" y="1866"/>
              <a:ext cx="22" cy="235"/>
            </a:xfrm>
            <a:prstGeom prst="rect">
              <a:avLst/>
            </a:prstGeom>
            <a:solidFill>
              <a:srgbClr val="FBFBF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77" name="Rectangle 234"/>
            <p:cNvSpPr>
              <a:spLocks noChangeArrowheads="1"/>
            </p:cNvSpPr>
            <p:nvPr/>
          </p:nvSpPr>
          <p:spPr bwMode="auto">
            <a:xfrm>
              <a:off x="2656" y="1866"/>
              <a:ext cx="17" cy="235"/>
            </a:xfrm>
            <a:prstGeom prst="rect">
              <a:avLst/>
            </a:prstGeom>
            <a:solidFill>
              <a:srgbClr val="F9F9F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78" name="Rectangle 235"/>
            <p:cNvSpPr>
              <a:spLocks noChangeArrowheads="1"/>
            </p:cNvSpPr>
            <p:nvPr/>
          </p:nvSpPr>
          <p:spPr bwMode="auto">
            <a:xfrm>
              <a:off x="2673" y="1866"/>
              <a:ext cx="14" cy="235"/>
            </a:xfrm>
            <a:prstGeom prst="rect">
              <a:avLst/>
            </a:prstGeom>
            <a:solidFill>
              <a:srgbClr val="F7F7F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79" name="Rectangle 236"/>
            <p:cNvSpPr>
              <a:spLocks noChangeArrowheads="1"/>
            </p:cNvSpPr>
            <p:nvPr/>
          </p:nvSpPr>
          <p:spPr bwMode="auto">
            <a:xfrm>
              <a:off x="2687" y="1866"/>
              <a:ext cx="14" cy="235"/>
            </a:xfrm>
            <a:prstGeom prst="rect">
              <a:avLst/>
            </a:prstGeom>
            <a:solidFill>
              <a:srgbClr val="F5F5F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80" name="Rectangle 237"/>
            <p:cNvSpPr>
              <a:spLocks noChangeArrowheads="1"/>
            </p:cNvSpPr>
            <p:nvPr/>
          </p:nvSpPr>
          <p:spPr bwMode="auto">
            <a:xfrm>
              <a:off x="2701" y="1866"/>
              <a:ext cx="12" cy="235"/>
            </a:xfrm>
            <a:prstGeom prst="rect">
              <a:avLst/>
            </a:prstGeom>
            <a:solidFill>
              <a:srgbClr val="F3F3F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81" name="Rectangle 238"/>
            <p:cNvSpPr>
              <a:spLocks noChangeArrowheads="1"/>
            </p:cNvSpPr>
            <p:nvPr/>
          </p:nvSpPr>
          <p:spPr bwMode="auto">
            <a:xfrm>
              <a:off x="2713" y="1866"/>
              <a:ext cx="12" cy="235"/>
            </a:xfrm>
            <a:prstGeom prst="rect">
              <a:avLst/>
            </a:prstGeom>
            <a:solidFill>
              <a:srgbClr val="F1F1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82" name="Rectangle 239"/>
            <p:cNvSpPr>
              <a:spLocks noChangeArrowheads="1"/>
            </p:cNvSpPr>
            <p:nvPr/>
          </p:nvSpPr>
          <p:spPr bwMode="auto">
            <a:xfrm>
              <a:off x="2725" y="1866"/>
              <a:ext cx="10" cy="235"/>
            </a:xfrm>
            <a:prstGeom prst="rect">
              <a:avLst/>
            </a:prstGeom>
            <a:solidFill>
              <a:srgbClr val="EFEFE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83" name="Rectangle 240"/>
            <p:cNvSpPr>
              <a:spLocks noChangeArrowheads="1"/>
            </p:cNvSpPr>
            <p:nvPr/>
          </p:nvSpPr>
          <p:spPr bwMode="auto">
            <a:xfrm>
              <a:off x="2735" y="1866"/>
              <a:ext cx="8" cy="235"/>
            </a:xfrm>
            <a:prstGeom prst="rect">
              <a:avLst/>
            </a:prstGeom>
            <a:solidFill>
              <a:srgbClr val="EDEDE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84" name="Rectangle 241"/>
            <p:cNvSpPr>
              <a:spLocks noChangeArrowheads="1"/>
            </p:cNvSpPr>
            <p:nvPr/>
          </p:nvSpPr>
          <p:spPr bwMode="auto">
            <a:xfrm>
              <a:off x="2743" y="1866"/>
              <a:ext cx="11" cy="235"/>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85" name="Rectangle 242"/>
            <p:cNvSpPr>
              <a:spLocks noChangeArrowheads="1"/>
            </p:cNvSpPr>
            <p:nvPr/>
          </p:nvSpPr>
          <p:spPr bwMode="auto">
            <a:xfrm>
              <a:off x="2754" y="1866"/>
              <a:ext cx="9" cy="235"/>
            </a:xfrm>
            <a:prstGeom prst="rect">
              <a:avLst/>
            </a:prstGeom>
            <a:solidFill>
              <a:srgbClr val="E9E9E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86" name="Rectangle 243"/>
            <p:cNvSpPr>
              <a:spLocks noChangeArrowheads="1"/>
            </p:cNvSpPr>
            <p:nvPr/>
          </p:nvSpPr>
          <p:spPr bwMode="auto">
            <a:xfrm>
              <a:off x="2763" y="1866"/>
              <a:ext cx="8" cy="235"/>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87" name="Rectangle 244"/>
            <p:cNvSpPr>
              <a:spLocks noChangeArrowheads="1"/>
            </p:cNvSpPr>
            <p:nvPr/>
          </p:nvSpPr>
          <p:spPr bwMode="auto">
            <a:xfrm>
              <a:off x="2771" y="1866"/>
              <a:ext cx="9" cy="235"/>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88" name="Rectangle 245"/>
            <p:cNvSpPr>
              <a:spLocks noChangeArrowheads="1"/>
            </p:cNvSpPr>
            <p:nvPr/>
          </p:nvSpPr>
          <p:spPr bwMode="auto">
            <a:xfrm>
              <a:off x="2780" y="1866"/>
              <a:ext cx="8" cy="235"/>
            </a:xfrm>
            <a:prstGeom prst="rect">
              <a:avLst/>
            </a:prstGeom>
            <a:solidFill>
              <a:srgbClr val="E3E3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89" name="Rectangle 246"/>
            <p:cNvSpPr>
              <a:spLocks noChangeArrowheads="1"/>
            </p:cNvSpPr>
            <p:nvPr/>
          </p:nvSpPr>
          <p:spPr bwMode="auto">
            <a:xfrm>
              <a:off x="2788" y="1866"/>
              <a:ext cx="9" cy="235"/>
            </a:xfrm>
            <a:prstGeom prst="rect">
              <a:avLst/>
            </a:prstGeom>
            <a:solidFill>
              <a:srgbClr val="E1E1E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90" name="Rectangle 247"/>
            <p:cNvSpPr>
              <a:spLocks noChangeArrowheads="1"/>
            </p:cNvSpPr>
            <p:nvPr/>
          </p:nvSpPr>
          <p:spPr bwMode="auto">
            <a:xfrm>
              <a:off x="2797" y="1866"/>
              <a:ext cx="8" cy="235"/>
            </a:xfrm>
            <a:prstGeom prst="rect">
              <a:avLst/>
            </a:prstGeom>
            <a:solidFill>
              <a:srgbClr val="DFDFD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91" name="Rectangle 248"/>
            <p:cNvSpPr>
              <a:spLocks noChangeArrowheads="1"/>
            </p:cNvSpPr>
            <p:nvPr/>
          </p:nvSpPr>
          <p:spPr bwMode="auto">
            <a:xfrm>
              <a:off x="2805" y="1866"/>
              <a:ext cx="9" cy="235"/>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92" name="Rectangle 249"/>
            <p:cNvSpPr>
              <a:spLocks noChangeArrowheads="1"/>
            </p:cNvSpPr>
            <p:nvPr/>
          </p:nvSpPr>
          <p:spPr bwMode="auto">
            <a:xfrm>
              <a:off x="2814" y="1866"/>
              <a:ext cx="8" cy="235"/>
            </a:xfrm>
            <a:prstGeom prst="rect">
              <a:avLst/>
            </a:prstGeom>
            <a:solidFill>
              <a:srgbClr val="DBDBD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93" name="Rectangle 250"/>
            <p:cNvSpPr>
              <a:spLocks noChangeArrowheads="1"/>
            </p:cNvSpPr>
            <p:nvPr/>
          </p:nvSpPr>
          <p:spPr bwMode="auto">
            <a:xfrm>
              <a:off x="2822" y="1866"/>
              <a:ext cx="9" cy="23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94" name="Rectangle 251"/>
            <p:cNvSpPr>
              <a:spLocks noChangeArrowheads="1"/>
            </p:cNvSpPr>
            <p:nvPr/>
          </p:nvSpPr>
          <p:spPr bwMode="auto">
            <a:xfrm>
              <a:off x="2831" y="1866"/>
              <a:ext cx="9" cy="235"/>
            </a:xfrm>
            <a:prstGeom prst="rect">
              <a:avLst/>
            </a:prstGeom>
            <a:solidFill>
              <a:srgbClr val="D7D7D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95" name="Rectangle 252"/>
            <p:cNvSpPr>
              <a:spLocks noChangeArrowheads="1"/>
            </p:cNvSpPr>
            <p:nvPr/>
          </p:nvSpPr>
          <p:spPr bwMode="auto">
            <a:xfrm>
              <a:off x="2840" y="1866"/>
              <a:ext cx="9" cy="235"/>
            </a:xfrm>
            <a:prstGeom prst="rect">
              <a:avLst/>
            </a:prstGeom>
            <a:solidFill>
              <a:srgbClr val="D5D5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96" name="Rectangle 253"/>
            <p:cNvSpPr>
              <a:spLocks noChangeArrowheads="1"/>
            </p:cNvSpPr>
            <p:nvPr/>
          </p:nvSpPr>
          <p:spPr bwMode="auto">
            <a:xfrm>
              <a:off x="2849" y="1866"/>
              <a:ext cx="10" cy="235"/>
            </a:xfrm>
            <a:prstGeom prst="rect">
              <a:avLst/>
            </a:prstGeom>
            <a:solidFill>
              <a:srgbClr val="D3D3D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97" name="Rectangle 254"/>
            <p:cNvSpPr>
              <a:spLocks noChangeArrowheads="1"/>
            </p:cNvSpPr>
            <p:nvPr/>
          </p:nvSpPr>
          <p:spPr bwMode="auto">
            <a:xfrm>
              <a:off x="2859" y="1866"/>
              <a:ext cx="8" cy="235"/>
            </a:xfrm>
            <a:prstGeom prst="rect">
              <a:avLst/>
            </a:prstGeom>
            <a:solidFill>
              <a:srgbClr val="D1D1D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98" name="Rectangle 255"/>
            <p:cNvSpPr>
              <a:spLocks noChangeArrowheads="1"/>
            </p:cNvSpPr>
            <p:nvPr/>
          </p:nvSpPr>
          <p:spPr bwMode="auto">
            <a:xfrm>
              <a:off x="2867" y="1866"/>
              <a:ext cx="11" cy="235"/>
            </a:xfrm>
            <a:prstGeom prst="rect">
              <a:avLst/>
            </a:prstGeom>
            <a:solidFill>
              <a:srgbClr val="CFCFC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99" name="Rectangle 256"/>
            <p:cNvSpPr>
              <a:spLocks noChangeArrowheads="1"/>
            </p:cNvSpPr>
            <p:nvPr/>
          </p:nvSpPr>
          <p:spPr bwMode="auto">
            <a:xfrm>
              <a:off x="2878" y="1866"/>
              <a:ext cx="12" cy="235"/>
            </a:xfrm>
            <a:prstGeom prst="rect">
              <a:avLst/>
            </a:prstGeom>
            <a:solidFill>
              <a:srgbClr val="CDCDC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00" name="Rectangle 257"/>
            <p:cNvSpPr>
              <a:spLocks noChangeArrowheads="1"/>
            </p:cNvSpPr>
            <p:nvPr/>
          </p:nvSpPr>
          <p:spPr bwMode="auto">
            <a:xfrm>
              <a:off x="2890" y="1866"/>
              <a:ext cx="11" cy="235"/>
            </a:xfrm>
            <a:prstGeom prst="rect">
              <a:avLst/>
            </a:prstGeom>
            <a:solidFill>
              <a:srgbClr val="CBC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01" name="Rectangle 258"/>
            <p:cNvSpPr>
              <a:spLocks noChangeArrowheads="1"/>
            </p:cNvSpPr>
            <p:nvPr/>
          </p:nvSpPr>
          <p:spPr bwMode="auto">
            <a:xfrm>
              <a:off x="2901" y="1866"/>
              <a:ext cx="15" cy="235"/>
            </a:xfrm>
            <a:prstGeom prst="rect">
              <a:avLst/>
            </a:prstGeom>
            <a:solidFill>
              <a:srgbClr val="C9C9C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02" name="Rectangle 259"/>
            <p:cNvSpPr>
              <a:spLocks noChangeArrowheads="1"/>
            </p:cNvSpPr>
            <p:nvPr/>
          </p:nvSpPr>
          <p:spPr bwMode="auto">
            <a:xfrm>
              <a:off x="2916" y="1866"/>
              <a:ext cx="14" cy="235"/>
            </a:xfrm>
            <a:prstGeom prst="rect">
              <a:avLst/>
            </a:prstGeom>
            <a:solidFill>
              <a:srgbClr val="C7C7C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03" name="Rectangle 260"/>
            <p:cNvSpPr>
              <a:spLocks noChangeArrowheads="1"/>
            </p:cNvSpPr>
            <p:nvPr/>
          </p:nvSpPr>
          <p:spPr bwMode="auto">
            <a:xfrm>
              <a:off x="2930" y="1866"/>
              <a:ext cx="20" cy="235"/>
            </a:xfrm>
            <a:prstGeom prst="rect">
              <a:avLst/>
            </a:prstGeom>
            <a:solidFill>
              <a:srgbClr val="C5C5C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04" name="Rectangle 261"/>
            <p:cNvSpPr>
              <a:spLocks noChangeArrowheads="1"/>
            </p:cNvSpPr>
            <p:nvPr/>
          </p:nvSpPr>
          <p:spPr bwMode="auto">
            <a:xfrm>
              <a:off x="2950" y="1866"/>
              <a:ext cx="25" cy="235"/>
            </a:xfrm>
            <a:prstGeom prst="rect">
              <a:avLst/>
            </a:prstGeom>
            <a:solidFill>
              <a:srgbClr val="C3C3C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905" name="Rectangle 262"/>
            <p:cNvSpPr>
              <a:spLocks noChangeArrowheads="1"/>
            </p:cNvSpPr>
            <p:nvPr/>
          </p:nvSpPr>
          <p:spPr bwMode="auto">
            <a:xfrm>
              <a:off x="2975" y="1866"/>
              <a:ext cx="30" cy="23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grpSp>
      <p:grpSp>
        <p:nvGrpSpPr>
          <p:cNvPr id="33825" name="Group 263"/>
          <p:cNvGrpSpPr>
            <a:grpSpLocks/>
          </p:cNvGrpSpPr>
          <p:nvPr/>
        </p:nvGrpSpPr>
        <p:grpSpPr bwMode="auto">
          <a:xfrm>
            <a:off x="5419725" y="2474913"/>
            <a:ext cx="979488" cy="458787"/>
            <a:chOff x="3014" y="1559"/>
            <a:chExt cx="548" cy="285"/>
          </a:xfrm>
        </p:grpSpPr>
        <p:sp>
          <p:nvSpPr>
            <p:cNvPr id="33842" name="Rectangle 264"/>
            <p:cNvSpPr>
              <a:spLocks noChangeArrowheads="1"/>
            </p:cNvSpPr>
            <p:nvPr/>
          </p:nvSpPr>
          <p:spPr bwMode="auto">
            <a:xfrm>
              <a:off x="3014" y="1559"/>
              <a:ext cx="49" cy="2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43" name="Rectangle 265"/>
            <p:cNvSpPr>
              <a:spLocks noChangeArrowheads="1"/>
            </p:cNvSpPr>
            <p:nvPr/>
          </p:nvSpPr>
          <p:spPr bwMode="auto">
            <a:xfrm>
              <a:off x="3063" y="1559"/>
              <a:ext cx="36" cy="285"/>
            </a:xfrm>
            <a:prstGeom prst="rect">
              <a:avLst/>
            </a:prstGeom>
            <a:solidFill>
              <a:srgbClr val="FDFDF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44" name="Rectangle 266"/>
            <p:cNvSpPr>
              <a:spLocks noChangeArrowheads="1"/>
            </p:cNvSpPr>
            <p:nvPr/>
          </p:nvSpPr>
          <p:spPr bwMode="auto">
            <a:xfrm>
              <a:off x="3099" y="1559"/>
              <a:ext cx="28" cy="285"/>
            </a:xfrm>
            <a:prstGeom prst="rect">
              <a:avLst/>
            </a:prstGeom>
            <a:solidFill>
              <a:srgbClr val="FBFBF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45" name="Rectangle 267"/>
            <p:cNvSpPr>
              <a:spLocks noChangeArrowheads="1"/>
            </p:cNvSpPr>
            <p:nvPr/>
          </p:nvSpPr>
          <p:spPr bwMode="auto">
            <a:xfrm>
              <a:off x="3127" y="1559"/>
              <a:ext cx="21" cy="285"/>
            </a:xfrm>
            <a:prstGeom prst="rect">
              <a:avLst/>
            </a:prstGeom>
            <a:solidFill>
              <a:srgbClr val="F9F9F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46" name="Rectangle 268"/>
            <p:cNvSpPr>
              <a:spLocks noChangeArrowheads="1"/>
            </p:cNvSpPr>
            <p:nvPr/>
          </p:nvSpPr>
          <p:spPr bwMode="auto">
            <a:xfrm>
              <a:off x="3148" y="1559"/>
              <a:ext cx="17" cy="285"/>
            </a:xfrm>
            <a:prstGeom prst="rect">
              <a:avLst/>
            </a:prstGeom>
            <a:solidFill>
              <a:srgbClr val="F7F7F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47" name="Rectangle 269"/>
            <p:cNvSpPr>
              <a:spLocks noChangeArrowheads="1"/>
            </p:cNvSpPr>
            <p:nvPr/>
          </p:nvSpPr>
          <p:spPr bwMode="auto">
            <a:xfrm>
              <a:off x="3165" y="1559"/>
              <a:ext cx="17" cy="285"/>
            </a:xfrm>
            <a:prstGeom prst="rect">
              <a:avLst/>
            </a:prstGeom>
            <a:solidFill>
              <a:srgbClr val="F5F5F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48" name="Rectangle 270"/>
            <p:cNvSpPr>
              <a:spLocks noChangeArrowheads="1"/>
            </p:cNvSpPr>
            <p:nvPr/>
          </p:nvSpPr>
          <p:spPr bwMode="auto">
            <a:xfrm>
              <a:off x="3182" y="1559"/>
              <a:ext cx="15" cy="285"/>
            </a:xfrm>
            <a:prstGeom prst="rect">
              <a:avLst/>
            </a:prstGeom>
            <a:solidFill>
              <a:srgbClr val="F3F3F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49" name="Rectangle 271"/>
            <p:cNvSpPr>
              <a:spLocks noChangeArrowheads="1"/>
            </p:cNvSpPr>
            <p:nvPr/>
          </p:nvSpPr>
          <p:spPr bwMode="auto">
            <a:xfrm>
              <a:off x="3197" y="1559"/>
              <a:ext cx="15" cy="285"/>
            </a:xfrm>
            <a:prstGeom prst="rect">
              <a:avLst/>
            </a:prstGeom>
            <a:solidFill>
              <a:srgbClr val="F1F1F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50" name="Rectangle 272"/>
            <p:cNvSpPr>
              <a:spLocks noChangeArrowheads="1"/>
            </p:cNvSpPr>
            <p:nvPr/>
          </p:nvSpPr>
          <p:spPr bwMode="auto">
            <a:xfrm>
              <a:off x="3212" y="1559"/>
              <a:ext cx="13" cy="285"/>
            </a:xfrm>
            <a:prstGeom prst="rect">
              <a:avLst/>
            </a:prstGeom>
            <a:solidFill>
              <a:srgbClr val="EFEFE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51" name="Rectangle 273"/>
            <p:cNvSpPr>
              <a:spLocks noChangeArrowheads="1"/>
            </p:cNvSpPr>
            <p:nvPr/>
          </p:nvSpPr>
          <p:spPr bwMode="auto">
            <a:xfrm>
              <a:off x="3225" y="1559"/>
              <a:ext cx="11" cy="285"/>
            </a:xfrm>
            <a:prstGeom prst="rect">
              <a:avLst/>
            </a:prstGeom>
            <a:solidFill>
              <a:srgbClr val="EDEDE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52" name="Rectangle 274"/>
            <p:cNvSpPr>
              <a:spLocks noChangeArrowheads="1"/>
            </p:cNvSpPr>
            <p:nvPr/>
          </p:nvSpPr>
          <p:spPr bwMode="auto">
            <a:xfrm>
              <a:off x="3236" y="1559"/>
              <a:ext cx="13" cy="285"/>
            </a:xfrm>
            <a:prstGeom prst="rect">
              <a:avLst/>
            </a:prstGeom>
            <a:solidFill>
              <a:srgbClr val="EBEBE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53" name="Rectangle 275"/>
            <p:cNvSpPr>
              <a:spLocks noChangeArrowheads="1"/>
            </p:cNvSpPr>
            <p:nvPr/>
          </p:nvSpPr>
          <p:spPr bwMode="auto">
            <a:xfrm>
              <a:off x="3249" y="1559"/>
              <a:ext cx="10" cy="285"/>
            </a:xfrm>
            <a:prstGeom prst="rect">
              <a:avLst/>
            </a:prstGeom>
            <a:solidFill>
              <a:srgbClr val="E9E9E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54" name="Rectangle 276"/>
            <p:cNvSpPr>
              <a:spLocks noChangeArrowheads="1"/>
            </p:cNvSpPr>
            <p:nvPr/>
          </p:nvSpPr>
          <p:spPr bwMode="auto">
            <a:xfrm>
              <a:off x="3259" y="1559"/>
              <a:ext cx="11" cy="285"/>
            </a:xfrm>
            <a:prstGeom prst="rect">
              <a:avLst/>
            </a:pr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55" name="Rectangle 277"/>
            <p:cNvSpPr>
              <a:spLocks noChangeArrowheads="1"/>
            </p:cNvSpPr>
            <p:nvPr/>
          </p:nvSpPr>
          <p:spPr bwMode="auto">
            <a:xfrm>
              <a:off x="3270" y="1559"/>
              <a:ext cx="11" cy="285"/>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56" name="Rectangle 278"/>
            <p:cNvSpPr>
              <a:spLocks noChangeArrowheads="1"/>
            </p:cNvSpPr>
            <p:nvPr/>
          </p:nvSpPr>
          <p:spPr bwMode="auto">
            <a:xfrm>
              <a:off x="3281" y="1559"/>
              <a:ext cx="11" cy="285"/>
            </a:xfrm>
            <a:prstGeom prst="rect">
              <a:avLst/>
            </a:prstGeom>
            <a:solidFill>
              <a:srgbClr val="E3E3E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57" name="Rectangle 279"/>
            <p:cNvSpPr>
              <a:spLocks noChangeArrowheads="1"/>
            </p:cNvSpPr>
            <p:nvPr/>
          </p:nvSpPr>
          <p:spPr bwMode="auto">
            <a:xfrm>
              <a:off x="3292" y="1559"/>
              <a:ext cx="11" cy="285"/>
            </a:xfrm>
            <a:prstGeom prst="rect">
              <a:avLst/>
            </a:prstGeom>
            <a:solidFill>
              <a:srgbClr val="E1E1E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58" name="Rectangle 280"/>
            <p:cNvSpPr>
              <a:spLocks noChangeArrowheads="1"/>
            </p:cNvSpPr>
            <p:nvPr/>
          </p:nvSpPr>
          <p:spPr bwMode="auto">
            <a:xfrm>
              <a:off x="3303" y="1559"/>
              <a:ext cx="10" cy="285"/>
            </a:xfrm>
            <a:prstGeom prst="rect">
              <a:avLst/>
            </a:prstGeom>
            <a:solidFill>
              <a:srgbClr val="DFDFD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59" name="Rectangle 281"/>
            <p:cNvSpPr>
              <a:spLocks noChangeArrowheads="1"/>
            </p:cNvSpPr>
            <p:nvPr/>
          </p:nvSpPr>
          <p:spPr bwMode="auto">
            <a:xfrm>
              <a:off x="3313" y="1559"/>
              <a:ext cx="11" cy="285"/>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60" name="Rectangle 282"/>
            <p:cNvSpPr>
              <a:spLocks noChangeArrowheads="1"/>
            </p:cNvSpPr>
            <p:nvPr/>
          </p:nvSpPr>
          <p:spPr bwMode="auto">
            <a:xfrm>
              <a:off x="3324" y="1559"/>
              <a:ext cx="11" cy="285"/>
            </a:xfrm>
            <a:prstGeom prst="rect">
              <a:avLst/>
            </a:prstGeom>
            <a:solidFill>
              <a:srgbClr val="DBDBD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61" name="Rectangle 283"/>
            <p:cNvSpPr>
              <a:spLocks noChangeArrowheads="1"/>
            </p:cNvSpPr>
            <p:nvPr/>
          </p:nvSpPr>
          <p:spPr bwMode="auto">
            <a:xfrm>
              <a:off x="3335" y="1559"/>
              <a:ext cx="10" cy="28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62" name="Rectangle 284"/>
            <p:cNvSpPr>
              <a:spLocks noChangeArrowheads="1"/>
            </p:cNvSpPr>
            <p:nvPr/>
          </p:nvSpPr>
          <p:spPr bwMode="auto">
            <a:xfrm>
              <a:off x="3345" y="1559"/>
              <a:ext cx="11" cy="285"/>
            </a:xfrm>
            <a:prstGeom prst="rect">
              <a:avLst/>
            </a:prstGeom>
            <a:solidFill>
              <a:srgbClr val="D7D7D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63" name="Rectangle 285"/>
            <p:cNvSpPr>
              <a:spLocks noChangeArrowheads="1"/>
            </p:cNvSpPr>
            <p:nvPr/>
          </p:nvSpPr>
          <p:spPr bwMode="auto">
            <a:xfrm>
              <a:off x="3356" y="1559"/>
              <a:ext cx="11" cy="285"/>
            </a:xfrm>
            <a:prstGeom prst="rect">
              <a:avLst/>
            </a:prstGeom>
            <a:solidFill>
              <a:srgbClr val="D5D5D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64" name="Rectangle 286"/>
            <p:cNvSpPr>
              <a:spLocks noChangeArrowheads="1"/>
            </p:cNvSpPr>
            <p:nvPr/>
          </p:nvSpPr>
          <p:spPr bwMode="auto">
            <a:xfrm>
              <a:off x="3367" y="1559"/>
              <a:ext cx="12" cy="285"/>
            </a:xfrm>
            <a:prstGeom prst="rect">
              <a:avLst/>
            </a:prstGeom>
            <a:solidFill>
              <a:srgbClr val="D3D3D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65" name="Rectangle 287"/>
            <p:cNvSpPr>
              <a:spLocks noChangeArrowheads="1"/>
            </p:cNvSpPr>
            <p:nvPr/>
          </p:nvSpPr>
          <p:spPr bwMode="auto">
            <a:xfrm>
              <a:off x="3379" y="1559"/>
              <a:ext cx="11" cy="285"/>
            </a:xfrm>
            <a:prstGeom prst="rect">
              <a:avLst/>
            </a:prstGeom>
            <a:solidFill>
              <a:srgbClr val="D1D1D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66" name="Rectangle 288"/>
            <p:cNvSpPr>
              <a:spLocks noChangeArrowheads="1"/>
            </p:cNvSpPr>
            <p:nvPr/>
          </p:nvSpPr>
          <p:spPr bwMode="auto">
            <a:xfrm>
              <a:off x="3390" y="1559"/>
              <a:ext cx="13" cy="285"/>
            </a:xfrm>
            <a:prstGeom prst="rect">
              <a:avLst/>
            </a:prstGeom>
            <a:solidFill>
              <a:srgbClr val="CFCFC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67" name="Rectangle 289"/>
            <p:cNvSpPr>
              <a:spLocks noChangeArrowheads="1"/>
            </p:cNvSpPr>
            <p:nvPr/>
          </p:nvSpPr>
          <p:spPr bwMode="auto">
            <a:xfrm>
              <a:off x="3403" y="1559"/>
              <a:ext cx="15" cy="285"/>
            </a:xfrm>
            <a:prstGeom prst="rect">
              <a:avLst/>
            </a:prstGeom>
            <a:solidFill>
              <a:srgbClr val="CDCDC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68" name="Rectangle 290"/>
            <p:cNvSpPr>
              <a:spLocks noChangeArrowheads="1"/>
            </p:cNvSpPr>
            <p:nvPr/>
          </p:nvSpPr>
          <p:spPr bwMode="auto">
            <a:xfrm>
              <a:off x="3418" y="1559"/>
              <a:ext cx="15" cy="285"/>
            </a:xfrm>
            <a:prstGeom prst="rect">
              <a:avLst/>
            </a:prstGeom>
            <a:solidFill>
              <a:srgbClr val="CBCBC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69" name="Rectangle 291"/>
            <p:cNvSpPr>
              <a:spLocks noChangeArrowheads="1"/>
            </p:cNvSpPr>
            <p:nvPr/>
          </p:nvSpPr>
          <p:spPr bwMode="auto">
            <a:xfrm>
              <a:off x="3433" y="1559"/>
              <a:ext cx="17" cy="285"/>
            </a:xfrm>
            <a:prstGeom prst="rect">
              <a:avLst/>
            </a:prstGeom>
            <a:solidFill>
              <a:srgbClr val="C9C9C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70" name="Rectangle 292"/>
            <p:cNvSpPr>
              <a:spLocks noChangeArrowheads="1"/>
            </p:cNvSpPr>
            <p:nvPr/>
          </p:nvSpPr>
          <p:spPr bwMode="auto">
            <a:xfrm>
              <a:off x="3450" y="1559"/>
              <a:ext cx="19" cy="285"/>
            </a:xfrm>
            <a:prstGeom prst="rect">
              <a:avLst/>
            </a:prstGeom>
            <a:solidFill>
              <a:srgbClr val="C7C7C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71" name="Rectangle 293"/>
            <p:cNvSpPr>
              <a:spLocks noChangeArrowheads="1"/>
            </p:cNvSpPr>
            <p:nvPr/>
          </p:nvSpPr>
          <p:spPr bwMode="auto">
            <a:xfrm>
              <a:off x="3469" y="1559"/>
              <a:ext cx="24" cy="285"/>
            </a:xfrm>
            <a:prstGeom prst="rect">
              <a:avLst/>
            </a:prstGeom>
            <a:solidFill>
              <a:srgbClr val="C5C5C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72" name="Rectangle 294"/>
            <p:cNvSpPr>
              <a:spLocks noChangeArrowheads="1"/>
            </p:cNvSpPr>
            <p:nvPr/>
          </p:nvSpPr>
          <p:spPr bwMode="auto">
            <a:xfrm>
              <a:off x="3493" y="1559"/>
              <a:ext cx="32" cy="285"/>
            </a:xfrm>
            <a:prstGeom prst="rect">
              <a:avLst/>
            </a:prstGeom>
            <a:solidFill>
              <a:srgbClr val="C3C3C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73" name="Rectangle 295"/>
            <p:cNvSpPr>
              <a:spLocks noChangeArrowheads="1"/>
            </p:cNvSpPr>
            <p:nvPr/>
          </p:nvSpPr>
          <p:spPr bwMode="auto">
            <a:xfrm>
              <a:off x="3525" y="1559"/>
              <a:ext cx="37" cy="28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grpSp>
      <p:sp>
        <p:nvSpPr>
          <p:cNvPr id="33826" name="Rectangle 296"/>
          <p:cNvSpPr>
            <a:spLocks noChangeArrowheads="1"/>
          </p:cNvSpPr>
          <p:nvPr/>
        </p:nvSpPr>
        <p:spPr bwMode="auto">
          <a:xfrm>
            <a:off x="6070600" y="4149725"/>
            <a:ext cx="23129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400" b="1">
                <a:solidFill>
                  <a:schemeClr val="bg1"/>
                </a:solidFill>
                <a:latin typeface="Arial" pitchFamily="34" charset="0"/>
              </a:rPr>
              <a:t>Intensive individual advice </a:t>
            </a:r>
          </a:p>
        </p:txBody>
      </p:sp>
      <p:sp>
        <p:nvSpPr>
          <p:cNvPr id="33827" name="Rectangle 297"/>
          <p:cNvSpPr>
            <a:spLocks noChangeArrowheads="1"/>
          </p:cNvSpPr>
          <p:nvPr/>
        </p:nvSpPr>
        <p:spPr bwMode="auto">
          <a:xfrm>
            <a:off x="4414838" y="4149725"/>
            <a:ext cx="13414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400" b="1">
                <a:solidFill>
                  <a:schemeClr val="bg1"/>
                </a:solidFill>
                <a:latin typeface="Arial" pitchFamily="34" charset="0"/>
              </a:rPr>
              <a:t> Specific advice</a:t>
            </a:r>
            <a:endParaRPr lang="en-US" altLang="en-US" sz="1400">
              <a:solidFill>
                <a:schemeClr val="bg1"/>
              </a:solidFill>
            </a:endParaRPr>
          </a:p>
        </p:txBody>
      </p:sp>
      <p:sp>
        <p:nvSpPr>
          <p:cNvPr id="33828" name="Rectangle 302"/>
          <p:cNvSpPr>
            <a:spLocks noChangeArrowheads="1"/>
          </p:cNvSpPr>
          <p:nvPr/>
        </p:nvSpPr>
        <p:spPr bwMode="auto">
          <a:xfrm>
            <a:off x="2224088" y="3860800"/>
            <a:ext cx="7669212" cy="1108075"/>
          </a:xfrm>
          <a:prstGeom prst="rect">
            <a:avLst/>
          </a:prstGeom>
          <a:solidFill>
            <a:srgbClr val="FFFFFF"/>
          </a:solidFill>
          <a:ln w="38100">
            <a:solidFill>
              <a:srgbClr val="FF3300"/>
            </a:solidFill>
            <a:miter lim="800000"/>
            <a:headEnd/>
            <a:tailEnd/>
          </a:ln>
        </p:spPr>
        <p:txBody>
          <a:bodyPr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en-US" sz="4000" b="1">
                <a:solidFill>
                  <a:schemeClr val="bg1"/>
                </a:solidFill>
                <a:latin typeface="Arial" pitchFamily="34" charset="0"/>
              </a:rPr>
              <a:t>Lifestyle change</a:t>
            </a:r>
          </a:p>
          <a:p>
            <a:pPr algn="ctr" eaLnBrk="1" hangingPunct="1"/>
            <a:r>
              <a:rPr lang="en-US" altLang="en-US" sz="3200" b="1">
                <a:solidFill>
                  <a:schemeClr val="bg1"/>
                </a:solidFill>
                <a:latin typeface="Arial" pitchFamily="34" charset="0"/>
              </a:rPr>
              <a:t>Healthy eating &amp; physical activity </a:t>
            </a:r>
            <a:endParaRPr lang="en-US" altLang="en-US" sz="3200">
              <a:solidFill>
                <a:schemeClr val="bg1"/>
              </a:solidFill>
            </a:endParaRPr>
          </a:p>
        </p:txBody>
      </p:sp>
      <p:grpSp>
        <p:nvGrpSpPr>
          <p:cNvPr id="33829" name="Group 303"/>
          <p:cNvGrpSpPr>
            <a:grpSpLocks/>
          </p:cNvGrpSpPr>
          <p:nvPr/>
        </p:nvGrpSpPr>
        <p:grpSpPr bwMode="auto">
          <a:xfrm>
            <a:off x="4024313" y="5394325"/>
            <a:ext cx="5846762" cy="777875"/>
            <a:chOff x="2253" y="2948"/>
            <a:chExt cx="3274" cy="490"/>
          </a:xfrm>
        </p:grpSpPr>
        <p:sp>
          <p:nvSpPr>
            <p:cNvPr id="33840" name="Freeform 304"/>
            <p:cNvSpPr>
              <a:spLocks/>
            </p:cNvSpPr>
            <p:nvPr/>
          </p:nvSpPr>
          <p:spPr bwMode="auto">
            <a:xfrm>
              <a:off x="2253" y="2948"/>
              <a:ext cx="3274" cy="490"/>
            </a:xfrm>
            <a:custGeom>
              <a:avLst/>
              <a:gdLst>
                <a:gd name="T0" fmla="*/ 818 w 3274"/>
                <a:gd name="T1" fmla="*/ 0 h 490"/>
                <a:gd name="T2" fmla="*/ 818 w 3274"/>
                <a:gd name="T3" fmla="*/ 122 h 490"/>
                <a:gd name="T4" fmla="*/ 3274 w 3274"/>
                <a:gd name="T5" fmla="*/ 122 h 490"/>
                <a:gd name="T6" fmla="*/ 3274 w 3274"/>
                <a:gd name="T7" fmla="*/ 368 h 490"/>
                <a:gd name="T8" fmla="*/ 818 w 3274"/>
                <a:gd name="T9" fmla="*/ 368 h 490"/>
                <a:gd name="T10" fmla="*/ 818 w 3274"/>
                <a:gd name="T11" fmla="*/ 490 h 490"/>
                <a:gd name="T12" fmla="*/ 0 w 3274"/>
                <a:gd name="T13" fmla="*/ 245 h 490"/>
                <a:gd name="T14" fmla="*/ 818 w 3274"/>
                <a:gd name="T15" fmla="*/ 0 h 490"/>
                <a:gd name="T16" fmla="*/ 0 60000 65536"/>
                <a:gd name="T17" fmla="*/ 0 60000 65536"/>
                <a:gd name="T18" fmla="*/ 0 60000 65536"/>
                <a:gd name="T19" fmla="*/ 0 60000 65536"/>
                <a:gd name="T20" fmla="*/ 0 60000 65536"/>
                <a:gd name="T21" fmla="*/ 0 60000 65536"/>
                <a:gd name="T22" fmla="*/ 0 60000 65536"/>
                <a:gd name="T23" fmla="*/ 0 60000 65536"/>
                <a:gd name="T24" fmla="*/ 0 w 3274"/>
                <a:gd name="T25" fmla="*/ 0 h 490"/>
                <a:gd name="T26" fmla="*/ 3274 w 3274"/>
                <a:gd name="T27" fmla="*/ 490 h 49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74" h="490">
                  <a:moveTo>
                    <a:pt x="818" y="0"/>
                  </a:moveTo>
                  <a:lnTo>
                    <a:pt x="818" y="122"/>
                  </a:lnTo>
                  <a:lnTo>
                    <a:pt x="3274" y="122"/>
                  </a:lnTo>
                  <a:lnTo>
                    <a:pt x="3274" y="368"/>
                  </a:lnTo>
                  <a:lnTo>
                    <a:pt x="818" y="368"/>
                  </a:lnTo>
                  <a:lnTo>
                    <a:pt x="818" y="490"/>
                  </a:lnTo>
                  <a:lnTo>
                    <a:pt x="0" y="245"/>
                  </a:lnTo>
                  <a:lnTo>
                    <a:pt x="818" y="0"/>
                  </a:lnTo>
                  <a:close/>
                </a:path>
              </a:pathLst>
            </a:cu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841" name="Freeform 305"/>
            <p:cNvSpPr>
              <a:spLocks/>
            </p:cNvSpPr>
            <p:nvPr/>
          </p:nvSpPr>
          <p:spPr bwMode="auto">
            <a:xfrm>
              <a:off x="2253" y="2948"/>
              <a:ext cx="3274" cy="490"/>
            </a:xfrm>
            <a:custGeom>
              <a:avLst/>
              <a:gdLst>
                <a:gd name="T0" fmla="*/ 818 w 3274"/>
                <a:gd name="T1" fmla="*/ 0 h 490"/>
                <a:gd name="T2" fmla="*/ 818 w 3274"/>
                <a:gd name="T3" fmla="*/ 122 h 490"/>
                <a:gd name="T4" fmla="*/ 3274 w 3274"/>
                <a:gd name="T5" fmla="*/ 122 h 490"/>
                <a:gd name="T6" fmla="*/ 3274 w 3274"/>
                <a:gd name="T7" fmla="*/ 368 h 490"/>
                <a:gd name="T8" fmla="*/ 818 w 3274"/>
                <a:gd name="T9" fmla="*/ 368 h 490"/>
                <a:gd name="T10" fmla="*/ 818 w 3274"/>
                <a:gd name="T11" fmla="*/ 490 h 490"/>
                <a:gd name="T12" fmla="*/ 0 w 3274"/>
                <a:gd name="T13" fmla="*/ 245 h 490"/>
                <a:gd name="T14" fmla="*/ 818 w 3274"/>
                <a:gd name="T15" fmla="*/ 0 h 490"/>
                <a:gd name="T16" fmla="*/ 0 60000 65536"/>
                <a:gd name="T17" fmla="*/ 0 60000 65536"/>
                <a:gd name="T18" fmla="*/ 0 60000 65536"/>
                <a:gd name="T19" fmla="*/ 0 60000 65536"/>
                <a:gd name="T20" fmla="*/ 0 60000 65536"/>
                <a:gd name="T21" fmla="*/ 0 60000 65536"/>
                <a:gd name="T22" fmla="*/ 0 60000 65536"/>
                <a:gd name="T23" fmla="*/ 0 60000 65536"/>
                <a:gd name="T24" fmla="*/ 0 w 3274"/>
                <a:gd name="T25" fmla="*/ 0 h 490"/>
                <a:gd name="T26" fmla="*/ 3274 w 3274"/>
                <a:gd name="T27" fmla="*/ 490 h 49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74" h="490">
                  <a:moveTo>
                    <a:pt x="818" y="0"/>
                  </a:moveTo>
                  <a:lnTo>
                    <a:pt x="818" y="122"/>
                  </a:lnTo>
                  <a:lnTo>
                    <a:pt x="3274" y="122"/>
                  </a:lnTo>
                  <a:lnTo>
                    <a:pt x="3274" y="368"/>
                  </a:lnTo>
                  <a:lnTo>
                    <a:pt x="818" y="368"/>
                  </a:lnTo>
                  <a:lnTo>
                    <a:pt x="818" y="490"/>
                  </a:lnTo>
                  <a:lnTo>
                    <a:pt x="0" y="245"/>
                  </a:lnTo>
                  <a:lnTo>
                    <a:pt x="818"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cap="rnd">
                  <a:solidFill>
                    <a:srgbClr val="000000"/>
                  </a:solidFill>
                  <a:round/>
                  <a:headEnd/>
                  <a:tailEnd/>
                </a14:hiddenLine>
              </a:ext>
            </a:extLst>
          </p:spPr>
          <p:txBody>
            <a:bodyPr/>
            <a:lstStyle/>
            <a:p>
              <a:endParaRPr lang="en-US"/>
            </a:p>
          </p:txBody>
        </p:sp>
      </p:grpSp>
      <p:sp>
        <p:nvSpPr>
          <p:cNvPr id="33830" name="Rectangle 306"/>
          <p:cNvSpPr>
            <a:spLocks noChangeArrowheads="1"/>
          </p:cNvSpPr>
          <p:nvPr/>
        </p:nvSpPr>
        <p:spPr bwMode="auto">
          <a:xfrm>
            <a:off x="4800600" y="1600200"/>
            <a:ext cx="4997450" cy="558800"/>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marL="457200" indent="-4572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800" b="1">
                <a:solidFill>
                  <a:srgbClr val="FFFFFF"/>
                </a:solidFill>
                <a:latin typeface="Arial" pitchFamily="34" charset="0"/>
              </a:rPr>
              <a:t>  Clinical CVD  or High risk diabetes</a:t>
            </a:r>
          </a:p>
          <a:p>
            <a:pPr eaLnBrk="1" hangingPunct="1"/>
            <a:r>
              <a:rPr lang="en-US" altLang="en-US" sz="1800" b="1">
                <a:solidFill>
                  <a:srgbClr val="FFFFFF"/>
                </a:solidFill>
                <a:latin typeface="Arial" pitchFamily="34" charset="0"/>
              </a:rPr>
              <a:t>  Some genetic lipid disorders</a:t>
            </a:r>
          </a:p>
        </p:txBody>
      </p:sp>
      <p:grpSp>
        <p:nvGrpSpPr>
          <p:cNvPr id="33831" name="Group 307"/>
          <p:cNvGrpSpPr>
            <a:grpSpLocks/>
          </p:cNvGrpSpPr>
          <p:nvPr/>
        </p:nvGrpSpPr>
        <p:grpSpPr bwMode="auto">
          <a:xfrm>
            <a:off x="8716963" y="2489200"/>
            <a:ext cx="1169987" cy="1311275"/>
            <a:chOff x="4881" y="1568"/>
            <a:chExt cx="655" cy="826"/>
          </a:xfrm>
        </p:grpSpPr>
        <p:sp>
          <p:nvSpPr>
            <p:cNvPr id="33837" name="Rectangle 308"/>
            <p:cNvSpPr>
              <a:spLocks noChangeArrowheads="1"/>
            </p:cNvSpPr>
            <p:nvPr/>
          </p:nvSpPr>
          <p:spPr bwMode="auto">
            <a:xfrm>
              <a:off x="4881" y="1568"/>
              <a:ext cx="655" cy="553"/>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38" name="Rectangle 309"/>
            <p:cNvSpPr>
              <a:spLocks noChangeArrowheads="1"/>
            </p:cNvSpPr>
            <p:nvPr/>
          </p:nvSpPr>
          <p:spPr bwMode="auto">
            <a:xfrm>
              <a:off x="4881" y="2121"/>
              <a:ext cx="655" cy="272"/>
            </a:xfrm>
            <a:prstGeom prst="rect">
              <a:avLst/>
            </a:prstGeom>
            <a:solidFill>
              <a:srgbClr val="82828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33839" name="Rectangle 310"/>
            <p:cNvSpPr>
              <a:spLocks noChangeArrowheads="1"/>
            </p:cNvSpPr>
            <p:nvPr/>
          </p:nvSpPr>
          <p:spPr bwMode="auto">
            <a:xfrm>
              <a:off x="4881" y="1568"/>
              <a:ext cx="655"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cap="rnd">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grpSp>
      <p:sp>
        <p:nvSpPr>
          <p:cNvPr id="33832" name="Rectangle 311"/>
          <p:cNvSpPr>
            <a:spLocks noChangeArrowheads="1"/>
          </p:cNvSpPr>
          <p:nvPr/>
        </p:nvSpPr>
        <p:spPr bwMode="auto">
          <a:xfrm>
            <a:off x="8748713" y="2974975"/>
            <a:ext cx="112236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en-US" sz="1400" b="1">
                <a:solidFill>
                  <a:srgbClr val="FFFFFF"/>
                </a:solidFill>
                <a:latin typeface="Arial" pitchFamily="34" charset="0"/>
              </a:rPr>
              <a:t>Drug </a:t>
            </a:r>
          </a:p>
          <a:p>
            <a:pPr algn="ctr" eaLnBrk="1" hangingPunct="1"/>
            <a:r>
              <a:rPr lang="en-US" altLang="en-US" sz="1400" b="1">
                <a:solidFill>
                  <a:srgbClr val="FFFFFF"/>
                </a:solidFill>
                <a:latin typeface="Arial" pitchFamily="34" charset="0"/>
              </a:rPr>
              <a:t>interventions</a:t>
            </a:r>
            <a:endParaRPr lang="en-US" altLang="en-US" sz="1400"/>
          </a:p>
        </p:txBody>
      </p:sp>
      <p:sp>
        <p:nvSpPr>
          <p:cNvPr id="33833" name="Rectangle 312"/>
          <p:cNvSpPr>
            <a:spLocks noChangeArrowheads="1"/>
          </p:cNvSpPr>
          <p:nvPr/>
        </p:nvSpPr>
        <p:spPr bwMode="auto">
          <a:xfrm>
            <a:off x="5143500" y="5656263"/>
            <a:ext cx="4079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2000" b="1">
                <a:solidFill>
                  <a:srgbClr val="000000"/>
                </a:solidFill>
                <a:latin typeface="Arial" pitchFamily="34" charset="0"/>
              </a:rPr>
              <a:t>Reduce 5-year CVD risk to &lt; 15% </a:t>
            </a:r>
            <a:endParaRPr lang="en-US" altLang="en-US" sz="2000"/>
          </a:p>
        </p:txBody>
      </p:sp>
      <p:sp>
        <p:nvSpPr>
          <p:cNvPr id="33834" name="Rectangle 313"/>
          <p:cNvSpPr>
            <a:spLocks noChangeArrowheads="1"/>
          </p:cNvSpPr>
          <p:nvPr/>
        </p:nvSpPr>
        <p:spPr bwMode="auto">
          <a:xfrm>
            <a:off x="6034088" y="2636838"/>
            <a:ext cx="23574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400" b="1">
                <a:solidFill>
                  <a:schemeClr val="bg1"/>
                </a:solidFill>
                <a:latin typeface="Arial" pitchFamily="34" charset="0"/>
              </a:rPr>
              <a:t>Consider specialist referral </a:t>
            </a:r>
          </a:p>
        </p:txBody>
      </p:sp>
      <p:sp>
        <p:nvSpPr>
          <p:cNvPr id="33835" name="Rectangle 314"/>
          <p:cNvSpPr>
            <a:spLocks noChangeArrowheads="1"/>
          </p:cNvSpPr>
          <p:nvPr/>
        </p:nvSpPr>
        <p:spPr bwMode="auto">
          <a:xfrm>
            <a:off x="4900613" y="3068638"/>
            <a:ext cx="32956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400" b="1">
                <a:solidFill>
                  <a:schemeClr val="bg1"/>
                </a:solidFill>
                <a:latin typeface="Arial" pitchFamily="34" charset="0"/>
              </a:rPr>
              <a:t>Urgent + intense multifactor treatment </a:t>
            </a:r>
          </a:p>
        </p:txBody>
      </p:sp>
      <p:sp>
        <p:nvSpPr>
          <p:cNvPr id="33836" name="Rectangle 315"/>
          <p:cNvSpPr>
            <a:spLocks noChangeArrowheads="1"/>
          </p:cNvSpPr>
          <p:nvPr/>
        </p:nvSpPr>
        <p:spPr bwMode="auto">
          <a:xfrm>
            <a:off x="4414838" y="3500438"/>
            <a:ext cx="37084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400" b="1">
                <a:solidFill>
                  <a:schemeClr val="bg1"/>
                </a:solidFill>
                <a:latin typeface="Arial" pitchFamily="34" charset="0"/>
              </a:rPr>
              <a:t>Drug intervention directed at all risk factors</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0" y="198438"/>
            <a:ext cx="10287000" cy="1143000"/>
          </a:xfrm>
        </p:spPr>
        <p:txBody>
          <a:bodyPr/>
          <a:lstStyle/>
          <a:p>
            <a:r>
              <a:rPr lang="en-NZ" altLang="en-US" sz="4200" smtClean="0"/>
              <a:t>Intervention for high absolute risk</a:t>
            </a:r>
            <a:br>
              <a:rPr lang="en-NZ" altLang="en-US" sz="4200" smtClean="0"/>
            </a:br>
            <a:endParaRPr lang="en-NZ" altLang="en-US" smtClean="0"/>
          </a:p>
        </p:txBody>
      </p:sp>
      <p:sp>
        <p:nvSpPr>
          <p:cNvPr id="34819" name="Rectangle 3"/>
          <p:cNvSpPr>
            <a:spLocks noGrp="1" noChangeArrowheads="1"/>
          </p:cNvSpPr>
          <p:nvPr>
            <p:ph type="body" idx="1"/>
          </p:nvPr>
        </p:nvSpPr>
        <p:spPr>
          <a:xfrm>
            <a:off x="152400" y="1268413"/>
            <a:ext cx="10287000" cy="4648200"/>
          </a:xfrm>
        </p:spPr>
        <p:txBody>
          <a:bodyPr/>
          <a:lstStyle/>
          <a:p>
            <a:pPr>
              <a:buFontTx/>
              <a:buNone/>
            </a:pPr>
            <a:r>
              <a:rPr lang="en-NZ" altLang="en-US" b="1" smtClean="0"/>
              <a:t>Vigorous lifestyle measures and ---</a:t>
            </a:r>
          </a:p>
          <a:p>
            <a:pPr>
              <a:buFontTx/>
              <a:buNone/>
            </a:pPr>
            <a:r>
              <a:rPr lang="en-NZ" altLang="en-US" b="1" smtClean="0"/>
              <a:t>Simultaneous drug treatment of all modifiable risk factors </a:t>
            </a:r>
          </a:p>
          <a:p>
            <a:r>
              <a:rPr lang="en-NZ" altLang="en-US" smtClean="0"/>
              <a:t>Aspirin (low dose)</a:t>
            </a:r>
          </a:p>
          <a:p>
            <a:r>
              <a:rPr lang="en-NZ" altLang="en-US" smtClean="0"/>
              <a:t>BP lowering (combinations of thiazide, ACE inhibitor, beta-blocker )</a:t>
            </a:r>
          </a:p>
          <a:p>
            <a:r>
              <a:rPr lang="en-NZ" altLang="en-US" smtClean="0"/>
              <a:t>Lipid modification (statin usually)</a:t>
            </a:r>
          </a:p>
          <a:p>
            <a:r>
              <a:rPr lang="en-NZ" altLang="en-US" smtClean="0"/>
              <a:t>Glycaemic control if diabetic</a:t>
            </a:r>
            <a:endParaRPr lang="en-US" altLang="en-US" smtClean="0"/>
          </a:p>
        </p:txBody>
      </p:sp>
      <p:sp>
        <p:nvSpPr>
          <p:cNvPr id="34820" name="Line 4"/>
          <p:cNvSpPr>
            <a:spLocks noChangeShapeType="1"/>
          </p:cNvSpPr>
          <p:nvPr/>
        </p:nvSpPr>
        <p:spPr bwMode="auto">
          <a:xfrm>
            <a:off x="0" y="908050"/>
            <a:ext cx="10287000" cy="0"/>
          </a:xfrm>
          <a:prstGeom prst="line">
            <a:avLst/>
          </a:prstGeom>
          <a:noFill/>
          <a:ln w="101600" cmpd="thickThin">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842" name="Object 2"/>
          <p:cNvGraphicFramePr>
            <a:graphicFrameLocks noChangeAspect="1"/>
          </p:cNvGraphicFramePr>
          <p:nvPr/>
        </p:nvGraphicFramePr>
        <p:xfrm>
          <a:off x="2592388" y="1892300"/>
          <a:ext cx="4865687" cy="4171950"/>
        </p:xfrm>
        <a:graphic>
          <a:graphicData uri="http://schemas.openxmlformats.org/presentationml/2006/ole">
            <mc:AlternateContent xmlns:mc="http://schemas.openxmlformats.org/markup-compatibility/2006">
              <mc:Choice xmlns:v="urn:schemas-microsoft-com:vml" Requires="v">
                <p:oleObj spid="_x0000_s35851" name="Chart" r:id="rId4" imgW="5267160" imgH="4927680" progId="Excel.Chart.8">
                  <p:embed/>
                </p:oleObj>
              </mc:Choice>
              <mc:Fallback>
                <p:oleObj name="Chart" r:id="rId4" imgW="5267160" imgH="4927680" progId="Excel.Char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2388" y="1892300"/>
                        <a:ext cx="4865687" cy="417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5843" name="Text Box 4"/>
          <p:cNvSpPr txBox="1">
            <a:spLocks noChangeArrowheads="1"/>
          </p:cNvSpPr>
          <p:nvPr/>
        </p:nvSpPr>
        <p:spPr bwMode="auto">
          <a:xfrm>
            <a:off x="2689225" y="6369050"/>
            <a:ext cx="51435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NZ" altLang="en-US" sz="1600"/>
              <a:t>Number of interventions</a:t>
            </a:r>
            <a:endParaRPr lang="en-US" altLang="en-US" sz="1600"/>
          </a:p>
        </p:txBody>
      </p:sp>
      <p:sp>
        <p:nvSpPr>
          <p:cNvPr id="35844" name="Text Box 11"/>
          <p:cNvSpPr txBox="1">
            <a:spLocks noChangeArrowheads="1"/>
          </p:cNvSpPr>
          <p:nvPr/>
        </p:nvSpPr>
        <p:spPr bwMode="auto">
          <a:xfrm>
            <a:off x="5126038" y="1600200"/>
            <a:ext cx="2035175" cy="646113"/>
          </a:xfrm>
          <a:prstGeom prst="rect">
            <a:avLst/>
          </a:prstGeom>
          <a:solidFill>
            <a:schemeClr val="bg1"/>
          </a:solidFill>
          <a:ln>
            <a:noFill/>
          </a:ln>
          <a:extLst>
            <a:ext uri="{91240B29-F687-4F45-9708-019B960494DF}">
              <a14:hiddenLine xmlns:a14="http://schemas.microsoft.com/office/drawing/2010/main" w="635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NZ" altLang="en-US" sz="1800"/>
              <a:t>Three successive 25% RR reductions</a:t>
            </a:r>
            <a:endParaRPr lang="en-US" altLang="en-US" sz="1800"/>
          </a:p>
        </p:txBody>
      </p:sp>
      <p:sp>
        <p:nvSpPr>
          <p:cNvPr id="35845" name="AutoShape 15"/>
          <p:cNvSpPr>
            <a:spLocks noChangeArrowheads="1"/>
          </p:cNvSpPr>
          <p:nvPr/>
        </p:nvSpPr>
        <p:spPr bwMode="auto">
          <a:xfrm rot="5400000">
            <a:off x="4315620" y="2028031"/>
            <a:ext cx="633412" cy="758825"/>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bg1"/>
          </a:solidFill>
          <a:ln w="12700">
            <a:solidFill>
              <a:schemeClr val="tx1"/>
            </a:solidFill>
            <a:miter lim="800000"/>
            <a:headEnd/>
            <a:tailEnd/>
          </a:ln>
        </p:spPr>
        <p:txBody>
          <a:bodyPr wrap="none" anchor="ctr"/>
          <a:lstStyle/>
          <a:p>
            <a:endParaRPr lang="en-US"/>
          </a:p>
        </p:txBody>
      </p:sp>
      <p:sp>
        <p:nvSpPr>
          <p:cNvPr id="35846" name="AutoShape 16"/>
          <p:cNvSpPr>
            <a:spLocks noChangeArrowheads="1"/>
          </p:cNvSpPr>
          <p:nvPr/>
        </p:nvSpPr>
        <p:spPr bwMode="auto">
          <a:xfrm rot="5400000">
            <a:off x="5344319" y="2690019"/>
            <a:ext cx="633413" cy="758825"/>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bg1"/>
          </a:solidFill>
          <a:ln w="12700">
            <a:solidFill>
              <a:schemeClr val="tx1"/>
            </a:solidFill>
            <a:miter lim="800000"/>
            <a:headEnd/>
            <a:tailEnd/>
          </a:ln>
        </p:spPr>
        <p:txBody>
          <a:bodyPr wrap="none" anchor="ctr"/>
          <a:lstStyle/>
          <a:p>
            <a:endParaRPr lang="en-US"/>
          </a:p>
        </p:txBody>
      </p:sp>
      <p:sp>
        <p:nvSpPr>
          <p:cNvPr id="35847" name="AutoShape 17"/>
          <p:cNvSpPr>
            <a:spLocks noChangeArrowheads="1"/>
          </p:cNvSpPr>
          <p:nvPr/>
        </p:nvSpPr>
        <p:spPr bwMode="auto">
          <a:xfrm rot="5400000">
            <a:off x="6373020" y="3171031"/>
            <a:ext cx="633412" cy="758825"/>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bg1"/>
          </a:solidFill>
          <a:ln w="12700">
            <a:solidFill>
              <a:schemeClr val="tx1"/>
            </a:solidFill>
            <a:miter lim="800000"/>
            <a:headEnd/>
            <a:tailEnd/>
          </a:ln>
        </p:spPr>
        <p:txBody>
          <a:bodyPr wrap="none" anchor="ctr"/>
          <a:lstStyle/>
          <a:p>
            <a:endParaRPr lang="en-US"/>
          </a:p>
        </p:txBody>
      </p:sp>
      <p:sp>
        <p:nvSpPr>
          <p:cNvPr id="35848" name="Rectangle 24"/>
          <p:cNvSpPr>
            <a:spLocks noGrp="1" noChangeArrowheads="1"/>
          </p:cNvSpPr>
          <p:nvPr>
            <p:ph type="title"/>
          </p:nvPr>
        </p:nvSpPr>
        <p:spPr>
          <a:xfrm>
            <a:off x="257175" y="304800"/>
            <a:ext cx="9772650" cy="990600"/>
          </a:xfrm>
          <a:effectLst>
            <a:outerShdw dist="35921" dir="2700000" algn="ctr" rotWithShape="0">
              <a:srgbClr val="808080"/>
            </a:outerShdw>
          </a:effectLst>
        </p:spPr>
        <p:txBody>
          <a:bodyPr/>
          <a:lstStyle/>
          <a:p>
            <a:pPr eaLnBrk="1" hangingPunct="1"/>
            <a:r>
              <a:rPr lang="en-US" altLang="en-US" sz="3200" smtClean="0"/>
              <a:t>Combined effect of 3 drugs (or 2 drugs &amp; smoking cessation) that each lower CVD by approximately 25%</a:t>
            </a:r>
            <a:endParaRPr lang="en-US" altLang="en-US" sz="2400" smtClean="0"/>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1275" y="-17463"/>
            <a:ext cx="10287000" cy="1143001"/>
          </a:xfrm>
        </p:spPr>
        <p:txBody>
          <a:bodyPr/>
          <a:lstStyle/>
          <a:p>
            <a:r>
              <a:rPr lang="en-NZ" altLang="en-US" sz="4000" smtClean="0"/>
              <a:t>CV Risk Guideline Update </a:t>
            </a:r>
            <a:r>
              <a:rPr lang="en-NZ" altLang="en-US" sz="2800" smtClean="0"/>
              <a:t>August 2013</a:t>
            </a:r>
          </a:p>
        </p:txBody>
      </p:sp>
      <p:sp>
        <p:nvSpPr>
          <p:cNvPr id="36867" name="Content Placeholder 2"/>
          <p:cNvSpPr>
            <a:spLocks noGrp="1"/>
          </p:cNvSpPr>
          <p:nvPr>
            <p:ph idx="1"/>
          </p:nvPr>
        </p:nvSpPr>
        <p:spPr>
          <a:xfrm>
            <a:off x="-41275" y="1444625"/>
            <a:ext cx="10399713" cy="4648200"/>
          </a:xfrm>
        </p:spPr>
        <p:txBody>
          <a:bodyPr/>
          <a:lstStyle/>
          <a:p>
            <a:r>
              <a:rPr lang="en-NZ" altLang="en-US" smtClean="0"/>
              <a:t>Risk is a continuum; all people are at risk</a:t>
            </a:r>
          </a:p>
          <a:p>
            <a:r>
              <a:rPr lang="en-NZ" altLang="en-US" smtClean="0"/>
              <a:t>Risk estimation (“absolute risk”) is an approximation</a:t>
            </a:r>
          </a:p>
          <a:p>
            <a:r>
              <a:rPr lang="en-NZ" altLang="en-US" smtClean="0"/>
              <a:t>Low-medium-high risk bands (&lt;10, 10-20, &gt;20% risk)</a:t>
            </a:r>
          </a:p>
          <a:p>
            <a:r>
              <a:rPr lang="en-NZ" altLang="en-US" smtClean="0"/>
              <a:t>Informed patient preference (benefits and harms) and clinical judgement to moderate intervention </a:t>
            </a:r>
          </a:p>
          <a:p>
            <a:r>
              <a:rPr lang="en-NZ" altLang="en-US" smtClean="0"/>
              <a:t>CV risk assessment in absentia ---</a:t>
            </a:r>
          </a:p>
          <a:p>
            <a:r>
              <a:rPr lang="en-NZ" altLang="en-US" smtClean="0"/>
              <a:t>New risk equations based on NZ data to be introduced</a:t>
            </a:r>
          </a:p>
          <a:p>
            <a:r>
              <a:rPr lang="en-NZ" altLang="en-US" smtClean="0"/>
              <a:t>QI/education to be based on monitoring of practice variation</a:t>
            </a:r>
            <a:r>
              <a:rPr lang="en-NZ" altLang="en-US" sz="2800" b="1" smtClean="0"/>
              <a:t>  </a:t>
            </a:r>
          </a:p>
        </p:txBody>
      </p:sp>
      <p:sp>
        <p:nvSpPr>
          <p:cNvPr id="36868" name="Line 24"/>
          <p:cNvSpPr>
            <a:spLocks noChangeShapeType="1"/>
          </p:cNvSpPr>
          <p:nvPr/>
        </p:nvSpPr>
        <p:spPr bwMode="auto">
          <a:xfrm>
            <a:off x="0" y="1268413"/>
            <a:ext cx="10287000" cy="0"/>
          </a:xfrm>
          <a:prstGeom prst="line">
            <a:avLst/>
          </a:prstGeom>
          <a:noFill/>
          <a:ln w="101600" cmpd="thickThin">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0" y="-100013"/>
            <a:ext cx="10287000" cy="1143001"/>
          </a:xfrm>
        </p:spPr>
        <p:txBody>
          <a:bodyPr/>
          <a:lstStyle/>
          <a:p>
            <a:r>
              <a:rPr lang="en-NZ" altLang="en-US" smtClean="0"/>
              <a:t>A New National Health Target</a:t>
            </a:r>
          </a:p>
        </p:txBody>
      </p:sp>
      <p:sp>
        <p:nvSpPr>
          <p:cNvPr id="37891" name="TextBox 2"/>
          <p:cNvSpPr txBox="1">
            <a:spLocks noChangeArrowheads="1"/>
          </p:cNvSpPr>
          <p:nvPr/>
        </p:nvSpPr>
        <p:spPr bwMode="auto">
          <a:xfrm>
            <a:off x="0" y="620713"/>
            <a:ext cx="10287000" cy="618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NZ" altLang="en-US" sz="3600" b="1">
              <a:latin typeface="Arial" pitchFamily="34" charset="0"/>
            </a:endParaRPr>
          </a:p>
          <a:p>
            <a:pPr>
              <a:buClr>
                <a:srgbClr val="FF0000"/>
              </a:buClr>
              <a:buSzPct val="150000"/>
              <a:buFont typeface="Arial" pitchFamily="34" charset="0"/>
              <a:buChar char="•"/>
            </a:pPr>
            <a:r>
              <a:rPr lang="en-NZ" altLang="en-US" sz="3600" b="1">
                <a:solidFill>
                  <a:srgbClr val="FFFFFF"/>
                </a:solidFill>
                <a:latin typeface="Arial" pitchFamily="34" charset="0"/>
              </a:rPr>
              <a:t>In 2012, heart health and diabetes checks became </a:t>
            </a:r>
            <a:r>
              <a:rPr lang="en-NZ" altLang="en-US" sz="3600" b="1">
                <a:latin typeface="Arial" pitchFamily="34" charset="0"/>
              </a:rPr>
              <a:t>a new national health target </a:t>
            </a:r>
            <a:r>
              <a:rPr lang="en-NZ" altLang="en-US" sz="3600" b="1">
                <a:solidFill>
                  <a:srgbClr val="FFFFFF"/>
                </a:solidFill>
                <a:latin typeface="Arial" pitchFamily="34" charset="0"/>
              </a:rPr>
              <a:t>mandated in primary care</a:t>
            </a:r>
          </a:p>
          <a:p>
            <a:pPr>
              <a:buClr>
                <a:srgbClr val="FF0000"/>
              </a:buClr>
              <a:buSzPct val="150000"/>
              <a:buFont typeface="Arial" pitchFamily="34" charset="0"/>
              <a:buChar char="•"/>
            </a:pPr>
            <a:r>
              <a:rPr lang="en-NZ" altLang="en-US" sz="3600" b="1">
                <a:solidFill>
                  <a:srgbClr val="FFFFFF"/>
                </a:solidFill>
                <a:latin typeface="Arial" pitchFamily="34" charset="0"/>
              </a:rPr>
              <a:t>Linkage of </a:t>
            </a:r>
            <a:r>
              <a:rPr lang="en-NZ" altLang="en-US" sz="3600" b="1">
                <a:latin typeface="Arial" pitchFamily="34" charset="0"/>
              </a:rPr>
              <a:t>population and individual health care</a:t>
            </a:r>
            <a:r>
              <a:rPr lang="en-NZ" altLang="en-US" sz="3600" b="1">
                <a:solidFill>
                  <a:srgbClr val="FFFFFF"/>
                </a:solidFill>
                <a:latin typeface="Arial" pitchFamily="34" charset="0"/>
              </a:rPr>
              <a:t> – a keystone initiative and step change </a:t>
            </a:r>
          </a:p>
          <a:p>
            <a:pPr>
              <a:buClr>
                <a:srgbClr val="FF0000"/>
              </a:buClr>
              <a:buSzPct val="150000"/>
              <a:buFont typeface="Arial" pitchFamily="34" charset="0"/>
              <a:buChar char="•"/>
            </a:pPr>
            <a:r>
              <a:rPr lang="en-NZ" altLang="en-US" sz="3600" b="1">
                <a:solidFill>
                  <a:srgbClr val="FFFFFF"/>
                </a:solidFill>
                <a:latin typeface="Arial" pitchFamily="34" charset="0"/>
              </a:rPr>
              <a:t>Discuss </a:t>
            </a:r>
            <a:r>
              <a:rPr lang="en-NZ" altLang="en-US" sz="3600" b="1">
                <a:latin typeface="Arial" pitchFamily="34" charset="0"/>
              </a:rPr>
              <a:t>screening vs risk assessment </a:t>
            </a:r>
          </a:p>
          <a:p>
            <a:pPr>
              <a:buClr>
                <a:srgbClr val="FF0000"/>
              </a:buClr>
              <a:buSzPct val="150000"/>
              <a:buFont typeface="Arial" pitchFamily="34" charset="0"/>
              <a:buChar char="•"/>
            </a:pPr>
            <a:r>
              <a:rPr lang="en-NZ" altLang="en-US" sz="3600" b="1">
                <a:solidFill>
                  <a:srgbClr val="FFFFFF"/>
                </a:solidFill>
                <a:latin typeface="Arial" pitchFamily="34" charset="0"/>
              </a:rPr>
              <a:t>An entry point for </a:t>
            </a:r>
            <a:r>
              <a:rPr lang="en-NZ" altLang="en-US" sz="3600" b="1">
                <a:latin typeface="Arial" pitchFamily="34" charset="0"/>
              </a:rPr>
              <a:t>effective life-long management</a:t>
            </a:r>
          </a:p>
          <a:p>
            <a:pPr>
              <a:buClr>
                <a:srgbClr val="FF0000"/>
              </a:buClr>
              <a:buSzPct val="150000"/>
              <a:buFont typeface="Arial" pitchFamily="34" charset="0"/>
              <a:buChar char="•"/>
            </a:pPr>
            <a:r>
              <a:rPr lang="en-NZ" altLang="en-US" sz="3600" b="1">
                <a:solidFill>
                  <a:srgbClr val="FFFFFF"/>
                </a:solidFill>
                <a:latin typeface="Arial" pitchFamily="34" charset="0"/>
              </a:rPr>
              <a:t>Focus on the disadvantaged – an immediate opportunity to </a:t>
            </a:r>
            <a:r>
              <a:rPr lang="en-NZ" altLang="en-US" sz="3600" b="1">
                <a:latin typeface="Arial" pitchFamily="34" charset="0"/>
              </a:rPr>
              <a:t>reduce inequalities</a:t>
            </a:r>
          </a:p>
        </p:txBody>
      </p:sp>
      <p:sp>
        <p:nvSpPr>
          <p:cNvPr id="37892" name="Line 24"/>
          <p:cNvSpPr>
            <a:spLocks noChangeShapeType="1"/>
          </p:cNvSpPr>
          <p:nvPr/>
        </p:nvSpPr>
        <p:spPr bwMode="auto">
          <a:xfrm>
            <a:off x="0" y="1052513"/>
            <a:ext cx="10287000" cy="0"/>
          </a:xfrm>
          <a:prstGeom prst="line">
            <a:avLst/>
          </a:prstGeom>
          <a:noFill/>
          <a:ln w="101600" cmpd="thickThin">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3" y="1052513"/>
            <a:ext cx="10239375" cy="580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84175" y="115888"/>
            <a:ext cx="10375900" cy="708025"/>
          </a:xfrm>
          <a:prstGeom prst="rect">
            <a:avLst/>
          </a:prstGeom>
          <a:noFill/>
        </p:spPr>
        <p:txBody>
          <a:bodyPr>
            <a:spAutoFit/>
          </a:bodyPr>
          <a:lstStyle/>
          <a:p>
            <a:pPr>
              <a:defRPr/>
            </a:pPr>
            <a:r>
              <a:rPr lang="en-NZ" sz="4000" b="1" dirty="0">
                <a:latin typeface="+mj-lt"/>
              </a:rPr>
              <a:t>Health Target Performance Q3 2012-13</a:t>
            </a:r>
          </a:p>
        </p:txBody>
      </p:sp>
      <p:pic>
        <p:nvPicPr>
          <p:cNvPr id="3891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3" y="941388"/>
            <a:ext cx="10263187" cy="8320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0150" y="6350"/>
            <a:ext cx="4456113" cy="6723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3">
            <a:extLst>
              <a:ext uri="{28A0092B-C50C-407E-A947-70E740481C1C}">
                <a14:useLocalDpi xmlns:a14="http://schemas.microsoft.com/office/drawing/2010/main" val="0"/>
              </a:ext>
            </a:extLst>
          </a:blip>
          <a:srcRect l="18890"/>
          <a:stretch>
            <a:fillRect/>
          </a:stretch>
        </p:blipFill>
        <p:spPr bwMode="auto">
          <a:xfrm>
            <a:off x="3835400" y="352425"/>
            <a:ext cx="6492875" cy="615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3" name="TextBox 3"/>
          <p:cNvSpPr txBox="1">
            <a:spLocks noChangeArrowheads="1"/>
          </p:cNvSpPr>
          <p:nvPr/>
        </p:nvSpPr>
        <p:spPr bwMode="auto">
          <a:xfrm>
            <a:off x="71438" y="1052513"/>
            <a:ext cx="3919537"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NZ" altLang="en-US" sz="3200" b="1">
                <a:solidFill>
                  <a:srgbClr val="E60000"/>
                </a:solidFill>
                <a:latin typeface="Arial" pitchFamily="34" charset="0"/>
                <a:cs typeface="Arial" pitchFamily="34" charset="0"/>
              </a:rPr>
              <a:t>National Health Target: </a:t>
            </a:r>
          </a:p>
          <a:p>
            <a:r>
              <a:rPr lang="en-NZ" altLang="en-US" sz="3200" b="1">
                <a:solidFill>
                  <a:srgbClr val="E60000"/>
                </a:solidFill>
                <a:latin typeface="Arial" pitchFamily="34" charset="0"/>
                <a:cs typeface="Arial" pitchFamily="34" charset="0"/>
              </a:rPr>
              <a:t>More heart and diabetes </a:t>
            </a:r>
          </a:p>
          <a:p>
            <a:r>
              <a:rPr lang="en-NZ" altLang="en-US" sz="3200" b="1">
                <a:solidFill>
                  <a:srgbClr val="E60000"/>
                </a:solidFill>
                <a:latin typeface="Arial" pitchFamily="34" charset="0"/>
                <a:cs typeface="Arial" pitchFamily="34" charset="0"/>
              </a:rPr>
              <a:t>checks </a:t>
            </a:r>
          </a:p>
          <a:p>
            <a:r>
              <a:rPr lang="en-US" altLang="en-US" sz="3200" b="1">
                <a:solidFill>
                  <a:srgbClr val="DE0000"/>
                </a:solidFill>
                <a:latin typeface="Arial" pitchFamily="34" charset="0"/>
                <a:cs typeface="Arial" pitchFamily="34" charset="0"/>
              </a:rPr>
              <a:t>Q3 Jan-Mar 2013</a:t>
            </a:r>
            <a:endParaRPr lang="en-US" altLang="en-US" sz="3200" b="1">
              <a:solidFill>
                <a:srgbClr val="000000"/>
              </a:solidFill>
              <a:latin typeface="Arial" pitchFamily="34" charset="0"/>
              <a:cs typeface="Arial" pitchFamily="34" charset="0"/>
            </a:endParaRPr>
          </a:p>
          <a:p>
            <a:endParaRPr lang="en-NZ" altLang="en-US">
              <a:solidFill>
                <a:srgbClr val="000000"/>
              </a:solidFill>
              <a:latin typeface="Arial" pitchFamily="34" charset="0"/>
              <a:cs typeface="Arial" pitchFamily="34" charset="0"/>
            </a:endParaRPr>
          </a:p>
        </p:txBody>
      </p:sp>
      <p:pic>
        <p:nvPicPr>
          <p:cNvPr id="4096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4900" y="-26988"/>
            <a:ext cx="4954588" cy="6686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5" name="TextBox 1"/>
          <p:cNvSpPr txBox="1">
            <a:spLocks noChangeArrowheads="1"/>
          </p:cNvSpPr>
          <p:nvPr/>
        </p:nvSpPr>
        <p:spPr bwMode="auto">
          <a:xfrm>
            <a:off x="319088" y="4652963"/>
            <a:ext cx="2960687" cy="120015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NZ" altLang="en-US" b="1">
                <a:latin typeface="Arial" pitchFamily="34" charset="0"/>
                <a:cs typeface="Arial" pitchFamily="34" charset="0"/>
              </a:rPr>
              <a:t>Q4 April-June 2013</a:t>
            </a:r>
          </a:p>
          <a:p>
            <a:r>
              <a:rPr lang="en-NZ" altLang="en-US" b="1">
                <a:latin typeface="Arial" pitchFamily="34" charset="0"/>
                <a:cs typeface="Arial" pitchFamily="34" charset="0"/>
              </a:rPr>
              <a:t>All DHBs 67%</a:t>
            </a:r>
          </a:p>
          <a:p>
            <a:r>
              <a:rPr lang="en-NZ" altLang="en-US" b="1">
                <a:latin typeface="Arial" pitchFamily="34" charset="0"/>
                <a:cs typeface="Arial" pitchFamily="34" charset="0"/>
              </a:rPr>
              <a:t>An 8% increase </a:t>
            </a:r>
          </a:p>
        </p:txBody>
      </p:sp>
    </p:spTree>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6163" y="0"/>
            <a:ext cx="5357812" cy="984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3011" name="TextBox 1"/>
          <p:cNvSpPr txBox="1">
            <a:spLocks noChangeArrowheads="1"/>
          </p:cNvSpPr>
          <p:nvPr/>
        </p:nvSpPr>
        <p:spPr bwMode="auto">
          <a:xfrm>
            <a:off x="534988" y="2420938"/>
            <a:ext cx="3313112" cy="1570037"/>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3200" b="1">
                <a:latin typeface="Arial" pitchFamily="34" charset="0"/>
                <a:cs typeface="Arial" pitchFamily="34" charset="0"/>
              </a:rPr>
              <a:t>PHO results  </a:t>
            </a:r>
          </a:p>
          <a:p>
            <a:r>
              <a:rPr lang="en-US" altLang="en-US" sz="3200" b="1">
                <a:latin typeface="Arial" pitchFamily="34" charset="0"/>
                <a:cs typeface="Arial" pitchFamily="34" charset="0"/>
              </a:rPr>
              <a:t>Quarter three </a:t>
            </a:r>
          </a:p>
          <a:p>
            <a:r>
              <a:rPr lang="en-US" altLang="en-US" sz="3200" b="1">
                <a:latin typeface="Arial" pitchFamily="34" charset="0"/>
                <a:cs typeface="Arial" pitchFamily="34" charset="0"/>
              </a:rPr>
              <a:t>Jan-Mar 2013</a:t>
            </a:r>
            <a:endParaRPr lang="en-NZ" altLang="en-US" sz="3200" b="1">
              <a:latin typeface="Arial" pitchFamily="34" charset="0"/>
              <a:cs typeface="Arial" pitchFamily="34" charset="0"/>
            </a:endParaRPr>
          </a:p>
        </p:txBody>
      </p:sp>
      <p:sp>
        <p:nvSpPr>
          <p:cNvPr id="4" name="Rectangle 3"/>
          <p:cNvSpPr/>
          <p:nvPr/>
        </p:nvSpPr>
        <p:spPr>
          <a:xfrm>
            <a:off x="7553325" y="819150"/>
            <a:ext cx="1028700" cy="2127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endParaRPr lang="en-NZ" altLang="en-US">
              <a:solidFill>
                <a:srgbClr val="FFFFFF"/>
              </a:solidFill>
              <a:latin typeface="Calibri" pitchFamily="34" charset="0"/>
            </a:endParaRPr>
          </a:p>
        </p:txBody>
      </p:sp>
      <p:pic>
        <p:nvPicPr>
          <p:cNvPr id="4301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9900" y="-33338"/>
            <a:ext cx="6007100" cy="6937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328613" y="115888"/>
            <a:ext cx="10801351" cy="1143000"/>
          </a:xfrm>
        </p:spPr>
        <p:txBody>
          <a:bodyPr/>
          <a:lstStyle/>
          <a:p>
            <a:r>
              <a:rPr lang="en-NZ" altLang="en-US" b="1" smtClean="0"/>
              <a:t>Leaders in Cardiovascular Risk Assessment</a:t>
            </a:r>
            <a:br>
              <a:rPr lang="en-NZ" altLang="en-US" b="1" smtClean="0"/>
            </a:br>
            <a:r>
              <a:rPr lang="en-NZ" altLang="en-US" sz="4000" b="1" smtClean="0"/>
              <a:t>Factors Determining Success</a:t>
            </a:r>
          </a:p>
        </p:txBody>
      </p:sp>
      <p:graphicFrame>
        <p:nvGraphicFramePr>
          <p:cNvPr id="7" name="Content Placeholder 6"/>
          <p:cNvGraphicFramePr>
            <a:graphicFrameLocks noGrp="1"/>
          </p:cNvGraphicFramePr>
          <p:nvPr>
            <p:ph idx="1"/>
          </p:nvPr>
        </p:nvGraphicFramePr>
        <p:xfrm>
          <a:off x="390972" y="1556792"/>
          <a:ext cx="9577064"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551113" y="461963"/>
            <a:ext cx="7135812" cy="609600"/>
          </a:xfrm>
        </p:spPr>
        <p:txBody>
          <a:bodyPr/>
          <a:lstStyle/>
          <a:p>
            <a:pPr algn="l"/>
            <a:r>
              <a:rPr lang="en-US" altLang="en-US" sz="4000" smtClean="0">
                <a:solidFill>
                  <a:srgbClr val="FFFFFF"/>
                </a:solidFill>
              </a:rPr>
              <a:t>The Heart Health Continuum</a:t>
            </a:r>
            <a:br>
              <a:rPr lang="en-US" altLang="en-US" sz="4000" smtClean="0">
                <a:solidFill>
                  <a:srgbClr val="FFFFFF"/>
                </a:solidFill>
              </a:rPr>
            </a:br>
            <a:r>
              <a:rPr lang="en-US" altLang="en-US" sz="3200" smtClean="0">
                <a:solidFill>
                  <a:srgbClr val="FFFFFF"/>
                </a:solidFill>
              </a:rPr>
              <a:t>also </a:t>
            </a:r>
            <a:r>
              <a:rPr lang="en-US" altLang="en-US" sz="4000" smtClean="0">
                <a:solidFill>
                  <a:srgbClr val="FFFFFF"/>
                </a:solidFill>
              </a:rPr>
              <a:t>The Lifecourse Journey </a:t>
            </a:r>
          </a:p>
        </p:txBody>
      </p:sp>
      <p:sp>
        <p:nvSpPr>
          <p:cNvPr id="7171" name="Rectangle 3"/>
          <p:cNvSpPr>
            <a:spLocks noGrp="1" noChangeArrowheads="1"/>
          </p:cNvSpPr>
          <p:nvPr>
            <p:ph type="body" sz="half" idx="1"/>
          </p:nvPr>
        </p:nvSpPr>
        <p:spPr>
          <a:xfrm>
            <a:off x="119063" y="1901825"/>
            <a:ext cx="9810750" cy="4908550"/>
          </a:xfrm>
        </p:spPr>
        <p:txBody>
          <a:bodyPr/>
          <a:lstStyle/>
          <a:p>
            <a:pPr>
              <a:lnSpc>
                <a:spcPct val="90000"/>
              </a:lnSpc>
              <a:buFontTx/>
              <a:buNone/>
            </a:pPr>
            <a:r>
              <a:rPr lang="en-NZ" altLang="en-US" sz="2000" b="1" smtClean="0"/>
              <a:t>Public Health Providers  </a:t>
            </a:r>
            <a:r>
              <a:rPr lang="en-NZ" altLang="en-US" sz="1600" smtClean="0"/>
              <a:t>- - - - - </a:t>
            </a:r>
            <a:r>
              <a:rPr lang="en-NZ" altLang="en-US" sz="1600" b="1" smtClean="0"/>
              <a:t>Primary Health Organisations</a:t>
            </a:r>
            <a:r>
              <a:rPr lang="en-NZ" altLang="en-US" sz="1600" smtClean="0"/>
              <a:t>  - - -   </a:t>
            </a:r>
            <a:r>
              <a:rPr lang="en-NZ" altLang="en-US" sz="2000" b="1" smtClean="0"/>
              <a:t>Hospital Services</a:t>
            </a:r>
          </a:p>
          <a:p>
            <a:pPr>
              <a:lnSpc>
                <a:spcPct val="90000"/>
              </a:lnSpc>
              <a:buFontTx/>
              <a:buNone/>
            </a:pPr>
            <a:endParaRPr lang="en-NZ" altLang="en-US" sz="1600" smtClean="0"/>
          </a:p>
          <a:p>
            <a:pPr>
              <a:lnSpc>
                <a:spcPct val="90000"/>
              </a:lnSpc>
              <a:buFontTx/>
              <a:buNone/>
            </a:pPr>
            <a:r>
              <a:rPr lang="en-NZ" altLang="en-US" sz="2000" smtClean="0"/>
              <a:t> </a:t>
            </a:r>
            <a:r>
              <a:rPr lang="en-NZ" altLang="en-US" sz="2000" b="1" smtClean="0"/>
              <a:t>POPULATION FOCUS</a:t>
            </a:r>
            <a:r>
              <a:rPr lang="en-NZ" altLang="en-US" sz="2000" smtClean="0"/>
              <a:t>				                     </a:t>
            </a:r>
            <a:r>
              <a:rPr lang="en-NZ" altLang="en-US" sz="2000" b="1" smtClean="0"/>
              <a:t>INDIVIDUAL FOCUS</a:t>
            </a:r>
          </a:p>
          <a:p>
            <a:pPr>
              <a:lnSpc>
                <a:spcPct val="90000"/>
              </a:lnSpc>
              <a:buFontTx/>
              <a:buNone/>
            </a:pPr>
            <a:endParaRPr lang="en-NZ" altLang="en-US" sz="2000" smtClean="0"/>
          </a:p>
          <a:p>
            <a:pPr>
              <a:lnSpc>
                <a:spcPct val="90000"/>
              </a:lnSpc>
              <a:buFontTx/>
              <a:buNone/>
            </a:pPr>
            <a:r>
              <a:rPr lang="en-US" altLang="en-US" sz="2000" b="1" smtClean="0"/>
              <a:t>    Public policy                                                                          Individual healthcare</a:t>
            </a:r>
            <a:endParaRPr lang="en-NZ" altLang="en-US" sz="2000" b="1" smtClean="0"/>
          </a:p>
          <a:p>
            <a:pPr>
              <a:lnSpc>
                <a:spcPct val="90000"/>
              </a:lnSpc>
              <a:buFontTx/>
              <a:buNone/>
            </a:pPr>
            <a:endParaRPr lang="en-NZ" altLang="en-US" sz="1800" smtClean="0"/>
          </a:p>
          <a:p>
            <a:pPr algn="ctr">
              <a:lnSpc>
                <a:spcPct val="90000"/>
              </a:lnSpc>
              <a:buFontTx/>
              <a:buNone/>
            </a:pPr>
            <a:endParaRPr lang="en-NZ" altLang="en-US" sz="1100" smtClean="0"/>
          </a:p>
          <a:p>
            <a:pPr algn="ctr">
              <a:lnSpc>
                <a:spcPct val="90000"/>
              </a:lnSpc>
              <a:buFontTx/>
              <a:buNone/>
            </a:pPr>
            <a:endParaRPr lang="en-NZ" altLang="en-US" sz="1800" smtClean="0"/>
          </a:p>
          <a:p>
            <a:pPr algn="ctr">
              <a:lnSpc>
                <a:spcPct val="90000"/>
              </a:lnSpc>
              <a:buFontTx/>
              <a:buNone/>
            </a:pPr>
            <a:endParaRPr lang="en-NZ" altLang="en-US" sz="1100" smtClean="0"/>
          </a:p>
          <a:p>
            <a:pPr>
              <a:lnSpc>
                <a:spcPct val="90000"/>
              </a:lnSpc>
              <a:buFontTx/>
              <a:buNone/>
            </a:pPr>
            <a:r>
              <a:rPr lang="en-NZ" altLang="en-US" sz="1800" smtClean="0"/>
              <a:t>					</a:t>
            </a:r>
          </a:p>
          <a:p>
            <a:pPr>
              <a:lnSpc>
                <a:spcPct val="90000"/>
              </a:lnSpc>
              <a:buFontTx/>
              <a:buNone/>
            </a:pPr>
            <a:endParaRPr lang="en-NZ" altLang="en-US" sz="1800" smtClean="0"/>
          </a:p>
          <a:p>
            <a:pPr>
              <a:lnSpc>
                <a:spcPct val="90000"/>
              </a:lnSpc>
              <a:buFontTx/>
              <a:buNone/>
            </a:pPr>
            <a:endParaRPr lang="en-NZ" altLang="en-US" sz="1800" smtClean="0"/>
          </a:p>
        </p:txBody>
      </p:sp>
      <p:sp>
        <p:nvSpPr>
          <p:cNvPr id="7172" name="Line 4"/>
          <p:cNvSpPr>
            <a:spLocks noChangeShapeType="1"/>
          </p:cNvSpPr>
          <p:nvPr/>
        </p:nvSpPr>
        <p:spPr bwMode="auto">
          <a:xfrm>
            <a:off x="103188" y="2274888"/>
            <a:ext cx="10098087"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3" name="Text Box 5"/>
          <p:cNvSpPr txBox="1">
            <a:spLocks noChangeArrowheads="1"/>
          </p:cNvSpPr>
          <p:nvPr/>
        </p:nvSpPr>
        <p:spPr bwMode="auto">
          <a:xfrm>
            <a:off x="3795713" y="1565275"/>
            <a:ext cx="2571750" cy="3381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AU" altLang="en-US" sz="1600" b="1">
                <a:solidFill>
                  <a:srgbClr val="FFFFFF"/>
                </a:solidFill>
                <a:latin typeface="Arial" pitchFamily="34" charset="0"/>
              </a:rPr>
              <a:t>District Health Boards</a:t>
            </a:r>
          </a:p>
        </p:txBody>
      </p:sp>
      <p:sp>
        <p:nvSpPr>
          <p:cNvPr id="7174" name="Line 6"/>
          <p:cNvSpPr>
            <a:spLocks noChangeShapeType="1"/>
          </p:cNvSpPr>
          <p:nvPr/>
        </p:nvSpPr>
        <p:spPr bwMode="auto">
          <a:xfrm>
            <a:off x="103188" y="1717675"/>
            <a:ext cx="3668712"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7175" name="Line 7"/>
          <p:cNvSpPr>
            <a:spLocks noChangeShapeType="1"/>
          </p:cNvSpPr>
          <p:nvPr/>
        </p:nvSpPr>
        <p:spPr bwMode="auto">
          <a:xfrm>
            <a:off x="6435725" y="1736725"/>
            <a:ext cx="367665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7176" name="Line 8"/>
          <p:cNvSpPr>
            <a:spLocks noChangeShapeType="1"/>
          </p:cNvSpPr>
          <p:nvPr/>
        </p:nvSpPr>
        <p:spPr bwMode="auto">
          <a:xfrm>
            <a:off x="3429000" y="2603500"/>
            <a:ext cx="334327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77" name="Text Box 36"/>
          <p:cNvSpPr txBox="1">
            <a:spLocks noChangeArrowheads="1"/>
          </p:cNvSpPr>
          <p:nvPr/>
        </p:nvSpPr>
        <p:spPr bwMode="auto">
          <a:xfrm>
            <a:off x="9329738" y="6583363"/>
            <a:ext cx="90963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NZ" altLang="en-US" sz="1200" b="1">
                <a:solidFill>
                  <a:srgbClr val="FFFFFF"/>
                </a:solidFill>
                <a:latin typeface="Arial" pitchFamily="34" charset="0"/>
              </a:rPr>
              <a:t>NS 2007</a:t>
            </a:r>
            <a:endParaRPr lang="en-AU" altLang="en-US" sz="1200" b="1">
              <a:solidFill>
                <a:srgbClr val="FFFFFF"/>
              </a:solidFill>
              <a:latin typeface="Arial" pitchFamily="34" charset="0"/>
            </a:endParaRPr>
          </a:p>
        </p:txBody>
      </p:sp>
      <p:pic>
        <p:nvPicPr>
          <p:cNvPr id="7178" name="Picture 51" descr="nhf_300dp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985963" cy="148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9" name="Text Box 52"/>
          <p:cNvSpPr txBox="1">
            <a:spLocks noChangeArrowheads="1"/>
          </p:cNvSpPr>
          <p:nvPr/>
        </p:nvSpPr>
        <p:spPr bwMode="auto">
          <a:xfrm>
            <a:off x="4043363" y="2420938"/>
            <a:ext cx="2166937" cy="4619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b="1">
                <a:solidFill>
                  <a:srgbClr val="000000"/>
                </a:solidFill>
                <a:latin typeface="Arial" pitchFamily="34" charset="0"/>
              </a:rPr>
              <a:t>LIFECOURSE</a:t>
            </a:r>
          </a:p>
        </p:txBody>
      </p:sp>
      <p:sp>
        <p:nvSpPr>
          <p:cNvPr id="7180" name="Text Box 53"/>
          <p:cNvSpPr txBox="1">
            <a:spLocks noChangeArrowheads="1"/>
          </p:cNvSpPr>
          <p:nvPr/>
        </p:nvSpPr>
        <p:spPr bwMode="auto">
          <a:xfrm>
            <a:off x="3444875" y="1920875"/>
            <a:ext cx="3429000" cy="3698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b="1">
                <a:solidFill>
                  <a:srgbClr val="000000"/>
                </a:solidFill>
                <a:latin typeface="Arial" pitchFamily="34" charset="0"/>
              </a:rPr>
              <a:t>Primary Health Organisations</a:t>
            </a:r>
          </a:p>
        </p:txBody>
      </p:sp>
      <p:sp>
        <p:nvSpPr>
          <p:cNvPr id="7181" name="Text Box 54"/>
          <p:cNvSpPr txBox="1">
            <a:spLocks noChangeArrowheads="1"/>
          </p:cNvSpPr>
          <p:nvPr/>
        </p:nvSpPr>
        <p:spPr bwMode="auto">
          <a:xfrm>
            <a:off x="128588" y="5300663"/>
            <a:ext cx="3143250" cy="1323975"/>
          </a:xfrm>
          <a:prstGeom prst="rect">
            <a:avLst/>
          </a:prstGeom>
          <a:solidFill>
            <a:srgbClr val="FFFFFF"/>
          </a:solidFill>
          <a:ln>
            <a:noFill/>
          </a:ln>
          <a:extLs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solidFill>
                  <a:srgbClr val="FF3300"/>
                </a:solidFill>
                <a:latin typeface="Arial" pitchFamily="34" charset="0"/>
              </a:rPr>
              <a:t>Environmental change</a:t>
            </a:r>
          </a:p>
          <a:p>
            <a:pPr>
              <a:buFontTx/>
              <a:buChar char="•"/>
            </a:pPr>
            <a:r>
              <a:rPr lang="en-US" altLang="en-US" sz="2000" b="1">
                <a:solidFill>
                  <a:srgbClr val="FF3300"/>
                </a:solidFill>
                <a:latin typeface="Arial" pitchFamily="34" charset="0"/>
              </a:rPr>
              <a:t>Smokefree NZ 2025</a:t>
            </a:r>
          </a:p>
          <a:p>
            <a:pPr>
              <a:buFontTx/>
              <a:buChar char="•"/>
            </a:pPr>
            <a:r>
              <a:rPr lang="en-US" altLang="en-US" sz="2000" b="1">
                <a:solidFill>
                  <a:srgbClr val="FF3300"/>
                </a:solidFill>
                <a:latin typeface="Arial" pitchFamily="34" charset="0"/>
              </a:rPr>
              <a:t>Food environment</a:t>
            </a:r>
          </a:p>
          <a:p>
            <a:pPr>
              <a:buFontTx/>
              <a:buChar char="•"/>
            </a:pPr>
            <a:r>
              <a:rPr lang="en-US" altLang="en-US" sz="2000" b="1">
                <a:solidFill>
                  <a:srgbClr val="FF3300"/>
                </a:solidFill>
                <a:latin typeface="Arial" pitchFamily="34" charset="0"/>
              </a:rPr>
              <a:t>Built environment</a:t>
            </a:r>
          </a:p>
        </p:txBody>
      </p:sp>
      <p:sp>
        <p:nvSpPr>
          <p:cNvPr id="7182" name="Rectangle 55"/>
          <p:cNvSpPr>
            <a:spLocks noChangeArrowheads="1"/>
          </p:cNvSpPr>
          <p:nvPr/>
        </p:nvSpPr>
        <p:spPr bwMode="auto">
          <a:xfrm>
            <a:off x="1271588" y="4024313"/>
            <a:ext cx="3157537" cy="1077912"/>
          </a:xfrm>
          <a:prstGeom prst="rect">
            <a:avLst/>
          </a:prstGeom>
          <a:solidFill>
            <a:srgbClr val="FFFFFF"/>
          </a:solidFill>
          <a:ln>
            <a:noFill/>
          </a:ln>
          <a:extLs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solidFill>
                  <a:srgbClr val="FF3300"/>
                </a:solidFill>
                <a:latin typeface="Arial" pitchFamily="34" charset="0"/>
              </a:rPr>
              <a:t>Communities and schools, </a:t>
            </a:r>
            <a:r>
              <a:rPr lang="en-US" altLang="en-US" b="1">
                <a:solidFill>
                  <a:srgbClr val="FF3300"/>
                </a:solidFill>
                <a:latin typeface="Arial" pitchFamily="34" charset="0"/>
              </a:rPr>
              <a:t>“</a:t>
            </a:r>
            <a:r>
              <a:rPr lang="en-US" altLang="en-US" sz="2000" b="1">
                <a:solidFill>
                  <a:srgbClr val="FF3300"/>
                </a:solidFill>
                <a:latin typeface="Arial" pitchFamily="34" charset="0"/>
              </a:rPr>
              <a:t>workplace</a:t>
            </a:r>
            <a:r>
              <a:rPr lang="en-US" altLang="en-US" b="1">
                <a:solidFill>
                  <a:srgbClr val="FF3300"/>
                </a:solidFill>
                <a:latin typeface="Arial" pitchFamily="34" charset="0"/>
              </a:rPr>
              <a:t>”</a:t>
            </a:r>
          </a:p>
          <a:p>
            <a:pPr>
              <a:buFontTx/>
              <a:buChar char="•"/>
            </a:pPr>
            <a:r>
              <a:rPr lang="en-US" altLang="en-US" sz="2000" b="1">
                <a:solidFill>
                  <a:srgbClr val="FF3300"/>
                </a:solidFill>
                <a:latin typeface="Arial" pitchFamily="34" charset="0"/>
              </a:rPr>
              <a:t>Health promotion</a:t>
            </a:r>
          </a:p>
        </p:txBody>
      </p:sp>
      <p:sp>
        <p:nvSpPr>
          <p:cNvPr id="7183" name="Text Box 56"/>
          <p:cNvSpPr txBox="1">
            <a:spLocks noChangeArrowheads="1"/>
          </p:cNvSpPr>
          <p:nvPr/>
        </p:nvSpPr>
        <p:spPr bwMode="auto">
          <a:xfrm>
            <a:off x="5397500" y="3933825"/>
            <a:ext cx="3889375" cy="1323975"/>
          </a:xfrm>
          <a:prstGeom prst="rect">
            <a:avLst/>
          </a:prstGeom>
          <a:solidFill>
            <a:srgbClr val="FFFFFF"/>
          </a:solidFill>
          <a:ln w="19050">
            <a:solidFill>
              <a:srgbClr val="000000"/>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solidFill>
                  <a:srgbClr val="FF3300"/>
                </a:solidFill>
                <a:latin typeface="Arial" pitchFamily="34" charset="0"/>
              </a:rPr>
              <a:t>Clinical care for heart disease</a:t>
            </a:r>
          </a:p>
          <a:p>
            <a:pPr>
              <a:buFont typeface="Arial" pitchFamily="34" charset="0"/>
              <a:buChar char="•"/>
            </a:pPr>
            <a:r>
              <a:rPr lang="en-US" altLang="en-US" sz="2000" b="1">
                <a:solidFill>
                  <a:srgbClr val="FF3300"/>
                </a:solidFill>
                <a:latin typeface="Arial" pitchFamily="34" charset="0"/>
              </a:rPr>
              <a:t>Quality and equity standards</a:t>
            </a:r>
          </a:p>
          <a:p>
            <a:pPr>
              <a:buFont typeface="Arial" pitchFamily="34" charset="0"/>
              <a:buChar char="•"/>
            </a:pPr>
            <a:r>
              <a:rPr lang="en-US" altLang="en-US" sz="2000" b="1">
                <a:solidFill>
                  <a:srgbClr val="FF3300"/>
                </a:solidFill>
                <a:latin typeface="Arial" pitchFamily="34" charset="0"/>
              </a:rPr>
              <a:t> Access to care</a:t>
            </a:r>
          </a:p>
          <a:p>
            <a:pPr>
              <a:buFont typeface="Arial" pitchFamily="34" charset="0"/>
              <a:buChar char="•"/>
            </a:pPr>
            <a:r>
              <a:rPr lang="en-US" altLang="en-US" sz="2000" b="1">
                <a:solidFill>
                  <a:srgbClr val="FF3300"/>
                </a:solidFill>
                <a:latin typeface="Arial" pitchFamily="34" charset="0"/>
              </a:rPr>
              <a:t>Self management</a:t>
            </a:r>
          </a:p>
        </p:txBody>
      </p:sp>
      <p:sp>
        <p:nvSpPr>
          <p:cNvPr id="7184" name="Rectangle 57"/>
          <p:cNvSpPr>
            <a:spLocks noChangeArrowheads="1"/>
          </p:cNvSpPr>
          <p:nvPr/>
        </p:nvSpPr>
        <p:spPr bwMode="auto">
          <a:xfrm>
            <a:off x="6877050" y="5437188"/>
            <a:ext cx="3300413" cy="1016000"/>
          </a:xfrm>
          <a:prstGeom prst="rect">
            <a:avLst/>
          </a:prstGeom>
          <a:solidFill>
            <a:srgbClr val="FFFFFF"/>
          </a:solidFill>
          <a:ln>
            <a:noFill/>
          </a:ln>
          <a:extLs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solidFill>
                  <a:srgbClr val="FF3300"/>
                </a:solidFill>
                <a:latin typeface="Arial" pitchFamily="34" charset="0"/>
              </a:rPr>
              <a:t>Secondary prevention</a:t>
            </a:r>
          </a:p>
          <a:p>
            <a:pPr>
              <a:buFont typeface="Arial" pitchFamily="34" charset="0"/>
              <a:buChar char="•"/>
            </a:pPr>
            <a:r>
              <a:rPr lang="en-US" altLang="en-US" sz="2000" b="1">
                <a:solidFill>
                  <a:srgbClr val="FF3300"/>
                </a:solidFill>
                <a:latin typeface="Arial" pitchFamily="34" charset="0"/>
              </a:rPr>
              <a:t>Post discharge care </a:t>
            </a:r>
          </a:p>
          <a:p>
            <a:pPr>
              <a:buFont typeface="Arial" pitchFamily="34" charset="0"/>
              <a:buChar char="•"/>
            </a:pPr>
            <a:r>
              <a:rPr lang="en-US" altLang="en-US" sz="2000" b="1">
                <a:solidFill>
                  <a:srgbClr val="FF3300"/>
                </a:solidFill>
                <a:latin typeface="Arial" pitchFamily="34" charset="0"/>
              </a:rPr>
              <a:t>Cardiac rehabilitation</a:t>
            </a:r>
          </a:p>
        </p:txBody>
      </p:sp>
      <p:sp>
        <p:nvSpPr>
          <p:cNvPr id="25659" name="Text Box 59"/>
          <p:cNvSpPr txBox="1">
            <a:spLocks noChangeArrowheads="1"/>
          </p:cNvSpPr>
          <p:nvPr/>
        </p:nvSpPr>
        <p:spPr bwMode="auto">
          <a:xfrm>
            <a:off x="3429000" y="3008313"/>
            <a:ext cx="3594100" cy="830262"/>
          </a:xfrm>
          <a:prstGeom prst="rect">
            <a:avLst/>
          </a:prstGeom>
          <a:solidFill>
            <a:srgbClr val="FFFFFF"/>
          </a:solidFill>
          <a:ln w="38100">
            <a:solidFill>
              <a:srgbClr val="C00000"/>
            </a:solidFill>
            <a:miter lim="800000"/>
            <a:headEnd/>
            <a:tailEnd/>
          </a:ln>
        </p:spPr>
        <p:txBody>
          <a:bodyPr>
            <a:spAutoFit/>
          </a:bodyPr>
          <a:lstStyle/>
          <a:p>
            <a:pPr>
              <a:defRPr/>
            </a:pPr>
            <a:r>
              <a:rPr lang="en-US" b="1" dirty="0">
                <a:solidFill>
                  <a:srgbClr val="FF0000"/>
                </a:solidFill>
                <a:effectLst>
                  <a:outerShdw blurRad="38100" dist="38100" dir="2700000" algn="tl">
                    <a:srgbClr val="C0C0C0"/>
                  </a:outerShdw>
                </a:effectLst>
                <a:latin typeface="Arial" pitchFamily="34" charset="0"/>
              </a:rPr>
              <a:t>CV risk management in primary care</a:t>
            </a:r>
          </a:p>
        </p:txBody>
      </p:sp>
      <p:sp>
        <p:nvSpPr>
          <p:cNvPr id="7186" name="TextBox 21"/>
          <p:cNvSpPr txBox="1">
            <a:spLocks noChangeArrowheads="1"/>
          </p:cNvSpPr>
          <p:nvPr/>
        </p:nvSpPr>
        <p:spPr bwMode="auto">
          <a:xfrm>
            <a:off x="3486150" y="5324475"/>
            <a:ext cx="3097213" cy="1323975"/>
          </a:xfrm>
          <a:prstGeom prst="rect">
            <a:avLst/>
          </a:prstGeom>
          <a:solidFill>
            <a:schemeClr val="bg1"/>
          </a:solidFill>
          <a:ln w="28575">
            <a:solidFill>
              <a:srgbClr val="FFFFFF"/>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solidFill>
                  <a:srgbClr val="FFFFFF"/>
                </a:solidFill>
                <a:latin typeface="Arial" pitchFamily="34" charset="0"/>
                <a:cs typeface="Arial" pitchFamily="34" charset="0"/>
              </a:rPr>
              <a:t>            MISSION</a:t>
            </a:r>
          </a:p>
          <a:p>
            <a:r>
              <a:rPr lang="en-US" altLang="en-US" sz="2000" b="1">
                <a:solidFill>
                  <a:srgbClr val="FFFFFF"/>
                </a:solidFill>
                <a:latin typeface="Arial" pitchFamily="34" charset="0"/>
                <a:cs typeface="Arial" pitchFamily="34" charset="0"/>
              </a:rPr>
              <a:t>Stop New Zealanders dying prematurely from heart disease    </a:t>
            </a:r>
          </a:p>
        </p:txBody>
      </p:sp>
      <p:pic>
        <p:nvPicPr>
          <p:cNvPr id="718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4875" y="2420938"/>
            <a:ext cx="3578225" cy="1417637"/>
          </a:xfrm>
          <a:prstGeom prst="rect">
            <a:avLst/>
          </a:prstGeom>
          <a:noFill/>
          <a:ln w="285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863"/>
            <a:ext cx="10287000" cy="6900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088" y="0"/>
            <a:ext cx="5472112" cy="6796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7475"/>
            <a:ext cx="10287000" cy="709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0"/>
            <a:ext cx="10290175" cy="6856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14363" y="142875"/>
            <a:ext cx="8743950" cy="1143000"/>
          </a:xfrm>
        </p:spPr>
        <p:txBody>
          <a:bodyPr/>
          <a:lstStyle/>
          <a:p>
            <a:pPr eaLnBrk="1" hangingPunct="1"/>
            <a:r>
              <a:rPr lang="en-US" altLang="en-US" sz="3600" b="0" smtClean="0">
                <a:solidFill>
                  <a:schemeClr val="tx1"/>
                </a:solidFill>
              </a:rPr>
              <a:t>Atherosclerotic plaque progression</a:t>
            </a:r>
            <a:endParaRPr lang="en-GB" altLang="en-US" sz="3600" b="0" smtClean="0">
              <a:solidFill>
                <a:schemeClr val="tx1"/>
              </a:solidFill>
            </a:endParaRPr>
          </a:p>
        </p:txBody>
      </p:sp>
      <p:pic>
        <p:nvPicPr>
          <p:cNvPr id="8195" name="Picture 13"/>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0075" y="2971800"/>
            <a:ext cx="8143875"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Rectangle 15"/>
          <p:cNvSpPr>
            <a:spLocks noChangeArrowheads="1"/>
          </p:cNvSpPr>
          <p:nvPr/>
        </p:nvSpPr>
        <p:spPr bwMode="auto">
          <a:xfrm>
            <a:off x="514350" y="2438400"/>
            <a:ext cx="1114425"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pPr>
            <a:r>
              <a:rPr lang="en-US" altLang="en-US" sz="1600">
                <a:latin typeface="Modern"/>
              </a:rPr>
              <a:t>Normal</a:t>
            </a:r>
          </a:p>
        </p:txBody>
      </p:sp>
      <p:sp>
        <p:nvSpPr>
          <p:cNvPr id="8197" name="Rectangle 16"/>
          <p:cNvSpPr>
            <a:spLocks noChangeArrowheads="1"/>
          </p:cNvSpPr>
          <p:nvPr/>
        </p:nvSpPr>
        <p:spPr bwMode="auto">
          <a:xfrm>
            <a:off x="1800225" y="2362200"/>
            <a:ext cx="74295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pPr>
            <a:r>
              <a:rPr lang="en-US" altLang="en-US" sz="1600">
                <a:latin typeface="Modern"/>
              </a:rPr>
              <a:t>Fatty</a:t>
            </a:r>
            <a:br>
              <a:rPr lang="en-US" altLang="en-US" sz="1600">
                <a:latin typeface="Modern"/>
              </a:rPr>
            </a:br>
            <a:r>
              <a:rPr lang="en-US" altLang="en-US" sz="1600">
                <a:latin typeface="Modern"/>
              </a:rPr>
              <a:t>streak</a:t>
            </a:r>
          </a:p>
        </p:txBody>
      </p:sp>
      <p:sp>
        <p:nvSpPr>
          <p:cNvPr id="8198" name="Rectangle 17"/>
          <p:cNvSpPr>
            <a:spLocks noChangeArrowheads="1"/>
          </p:cNvSpPr>
          <p:nvPr/>
        </p:nvSpPr>
        <p:spPr bwMode="auto">
          <a:xfrm>
            <a:off x="3086100" y="2438400"/>
            <a:ext cx="8651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pPr>
            <a:r>
              <a:rPr lang="en-US" altLang="en-US" sz="1600">
                <a:latin typeface="Modern"/>
              </a:rPr>
              <a:t>Fibrous</a:t>
            </a:r>
            <a:br>
              <a:rPr lang="en-US" altLang="en-US" sz="1600">
                <a:latin typeface="Modern"/>
              </a:rPr>
            </a:br>
            <a:r>
              <a:rPr lang="en-US" altLang="en-US" sz="1600">
                <a:latin typeface="Modern"/>
              </a:rPr>
              <a:t>plaque</a:t>
            </a:r>
          </a:p>
        </p:txBody>
      </p:sp>
      <p:sp>
        <p:nvSpPr>
          <p:cNvPr id="8199" name="Rectangle 18"/>
          <p:cNvSpPr>
            <a:spLocks noChangeArrowheads="1"/>
          </p:cNvSpPr>
          <p:nvPr/>
        </p:nvSpPr>
        <p:spPr bwMode="auto">
          <a:xfrm>
            <a:off x="4457700" y="2057400"/>
            <a:ext cx="935038"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pPr>
            <a:r>
              <a:rPr lang="en-US" altLang="en-US" sz="1600">
                <a:latin typeface="Modern"/>
              </a:rPr>
              <a:t>Athero-</a:t>
            </a:r>
            <a:br>
              <a:rPr lang="en-US" altLang="en-US" sz="1600">
                <a:latin typeface="Modern"/>
              </a:rPr>
            </a:br>
            <a:r>
              <a:rPr lang="en-US" altLang="en-US" sz="1600">
                <a:latin typeface="Modern"/>
              </a:rPr>
              <a:t>sclerotic</a:t>
            </a:r>
            <a:br>
              <a:rPr lang="en-US" altLang="en-US" sz="1600">
                <a:latin typeface="Modern"/>
              </a:rPr>
            </a:br>
            <a:r>
              <a:rPr lang="en-US" altLang="en-US" sz="1600">
                <a:latin typeface="Modern"/>
              </a:rPr>
              <a:t>plaque</a:t>
            </a:r>
          </a:p>
        </p:txBody>
      </p:sp>
      <p:sp>
        <p:nvSpPr>
          <p:cNvPr id="8200" name="Rectangle 19"/>
          <p:cNvSpPr>
            <a:spLocks noChangeArrowheads="1"/>
          </p:cNvSpPr>
          <p:nvPr/>
        </p:nvSpPr>
        <p:spPr bwMode="auto">
          <a:xfrm>
            <a:off x="6257925" y="1905000"/>
            <a:ext cx="1714500"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pPr>
            <a:r>
              <a:rPr lang="en-US" altLang="en-US" sz="1600">
                <a:latin typeface="Modern"/>
              </a:rPr>
              <a:t>Plaque</a:t>
            </a:r>
            <a:br>
              <a:rPr lang="en-US" altLang="en-US" sz="1600">
                <a:latin typeface="Modern"/>
              </a:rPr>
            </a:br>
            <a:r>
              <a:rPr lang="en-US" altLang="en-US" sz="1600">
                <a:latin typeface="Modern"/>
              </a:rPr>
              <a:t>rupture/</a:t>
            </a:r>
            <a:br>
              <a:rPr lang="en-US" altLang="en-US" sz="1600">
                <a:latin typeface="Modern"/>
              </a:rPr>
            </a:br>
            <a:r>
              <a:rPr lang="en-US" altLang="en-US" sz="1600">
                <a:latin typeface="Modern"/>
              </a:rPr>
              <a:t>fissure &amp;</a:t>
            </a:r>
            <a:br>
              <a:rPr lang="en-US" altLang="en-US" sz="1600">
                <a:latin typeface="Modern"/>
              </a:rPr>
            </a:br>
            <a:r>
              <a:rPr lang="en-US" altLang="en-US" sz="1600">
                <a:latin typeface="Modern"/>
              </a:rPr>
              <a:t>thrombosis</a:t>
            </a:r>
          </a:p>
        </p:txBody>
      </p:sp>
      <p:sp>
        <p:nvSpPr>
          <p:cNvPr id="8201" name="AutoShape 20"/>
          <p:cNvSpPr>
            <a:spLocks noChangeArrowheads="1"/>
          </p:cNvSpPr>
          <p:nvPr/>
        </p:nvSpPr>
        <p:spPr bwMode="auto">
          <a:xfrm>
            <a:off x="1885950" y="3352800"/>
            <a:ext cx="465138" cy="496888"/>
          </a:xfrm>
          <a:prstGeom prst="rightArrow">
            <a:avLst>
              <a:gd name="adj1" fmla="val 50000"/>
              <a:gd name="adj2" fmla="val 50116"/>
            </a:avLst>
          </a:prstGeom>
          <a:gradFill rotWithShape="0">
            <a:gsLst>
              <a:gs pos="0">
                <a:srgbClr val="FFFFFF"/>
              </a:gs>
              <a:gs pos="100000">
                <a:srgbClr val="00FF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US" altLang="en-US"/>
          </a:p>
        </p:txBody>
      </p:sp>
      <p:sp>
        <p:nvSpPr>
          <p:cNvPr id="8202" name="AutoShape 21"/>
          <p:cNvSpPr>
            <a:spLocks noChangeArrowheads="1"/>
          </p:cNvSpPr>
          <p:nvPr/>
        </p:nvSpPr>
        <p:spPr bwMode="auto">
          <a:xfrm>
            <a:off x="3514725" y="3352800"/>
            <a:ext cx="461963" cy="496888"/>
          </a:xfrm>
          <a:prstGeom prst="rightArrow">
            <a:avLst>
              <a:gd name="adj1" fmla="val 50000"/>
              <a:gd name="adj2" fmla="val 50116"/>
            </a:avLst>
          </a:prstGeom>
          <a:gradFill rotWithShape="0">
            <a:gsLst>
              <a:gs pos="0">
                <a:srgbClr val="FFFFFF"/>
              </a:gs>
              <a:gs pos="100000">
                <a:srgbClr val="00FF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US" altLang="en-US"/>
          </a:p>
        </p:txBody>
      </p:sp>
      <p:sp>
        <p:nvSpPr>
          <p:cNvPr id="8203" name="AutoShape 22"/>
          <p:cNvSpPr>
            <a:spLocks noChangeArrowheads="1"/>
          </p:cNvSpPr>
          <p:nvPr/>
        </p:nvSpPr>
        <p:spPr bwMode="auto">
          <a:xfrm>
            <a:off x="4886325" y="3352800"/>
            <a:ext cx="495300" cy="496888"/>
          </a:xfrm>
          <a:prstGeom prst="rightArrow">
            <a:avLst>
              <a:gd name="adj1" fmla="val 34185"/>
              <a:gd name="adj2" fmla="val 68954"/>
            </a:avLst>
          </a:prstGeom>
          <a:gradFill rotWithShape="0">
            <a:gsLst>
              <a:gs pos="0">
                <a:srgbClr val="FFFFFF"/>
              </a:gs>
              <a:gs pos="100000">
                <a:srgbClr val="00FF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US" altLang="en-US"/>
          </a:p>
        </p:txBody>
      </p:sp>
      <p:sp>
        <p:nvSpPr>
          <p:cNvPr id="8204" name="Rectangle 23"/>
          <p:cNvSpPr>
            <a:spLocks noChangeArrowheads="1"/>
          </p:cNvSpPr>
          <p:nvPr/>
        </p:nvSpPr>
        <p:spPr bwMode="auto">
          <a:xfrm>
            <a:off x="9086850" y="3505200"/>
            <a:ext cx="1200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600">
                <a:latin typeface="Modern"/>
              </a:rPr>
              <a:t>STEMI</a:t>
            </a:r>
          </a:p>
        </p:txBody>
      </p:sp>
      <p:sp>
        <p:nvSpPr>
          <p:cNvPr id="8205" name="AutoShape 24"/>
          <p:cNvSpPr>
            <a:spLocks noChangeArrowheads="1"/>
          </p:cNvSpPr>
          <p:nvPr/>
        </p:nvSpPr>
        <p:spPr bwMode="auto">
          <a:xfrm rot="51764">
            <a:off x="8658225" y="3429000"/>
            <a:ext cx="288925" cy="496888"/>
          </a:xfrm>
          <a:prstGeom prst="rightArrow">
            <a:avLst>
              <a:gd name="adj1" fmla="val 50000"/>
              <a:gd name="adj2" fmla="val 25454"/>
            </a:avLst>
          </a:prstGeom>
          <a:gradFill rotWithShape="0">
            <a:gsLst>
              <a:gs pos="0">
                <a:srgbClr val="FFFFFF"/>
              </a:gs>
              <a:gs pos="100000">
                <a:srgbClr val="FF33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US" altLang="en-US"/>
          </a:p>
        </p:txBody>
      </p:sp>
      <p:sp>
        <p:nvSpPr>
          <p:cNvPr id="8206" name="Rectangle 25"/>
          <p:cNvSpPr>
            <a:spLocks noChangeArrowheads="1"/>
          </p:cNvSpPr>
          <p:nvPr/>
        </p:nvSpPr>
        <p:spPr bwMode="auto">
          <a:xfrm>
            <a:off x="685800" y="4419600"/>
            <a:ext cx="15224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600">
                <a:latin typeface="Modern"/>
              </a:rPr>
              <a:t>Clinically silent</a:t>
            </a:r>
          </a:p>
        </p:txBody>
      </p:sp>
      <p:sp>
        <p:nvSpPr>
          <p:cNvPr id="8207" name="Line 26"/>
          <p:cNvSpPr>
            <a:spLocks noChangeShapeType="1"/>
          </p:cNvSpPr>
          <p:nvPr/>
        </p:nvSpPr>
        <p:spPr bwMode="auto">
          <a:xfrm>
            <a:off x="6257925" y="1779588"/>
            <a:ext cx="0" cy="5078412"/>
          </a:xfrm>
          <a:prstGeom prst="line">
            <a:avLst/>
          </a:prstGeom>
          <a:noFill/>
          <a:ln w="12700">
            <a:solidFill>
              <a:schemeClr val="tx2"/>
            </a:solidFill>
            <a:prstDash val="lgDash"/>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8208" name="AutoShape 27"/>
          <p:cNvSpPr>
            <a:spLocks noChangeArrowheads="1"/>
          </p:cNvSpPr>
          <p:nvPr/>
        </p:nvSpPr>
        <p:spPr bwMode="auto">
          <a:xfrm rot="-2520000">
            <a:off x="7800975" y="4419600"/>
            <a:ext cx="560388" cy="674688"/>
          </a:xfrm>
          <a:prstGeom prst="downArrow">
            <a:avLst>
              <a:gd name="adj1" fmla="val 50000"/>
              <a:gd name="adj2" fmla="val 34475"/>
            </a:avLst>
          </a:prstGeom>
          <a:gradFill rotWithShape="0">
            <a:gsLst>
              <a:gs pos="0">
                <a:srgbClr val="FFFFFF"/>
              </a:gs>
              <a:gs pos="100000">
                <a:srgbClr val="FF33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US" altLang="en-US"/>
          </a:p>
        </p:txBody>
      </p:sp>
      <p:sp>
        <p:nvSpPr>
          <p:cNvPr id="8209" name="Rectangle 28"/>
          <p:cNvSpPr>
            <a:spLocks noChangeArrowheads="1"/>
          </p:cNvSpPr>
          <p:nvPr/>
        </p:nvSpPr>
        <p:spPr bwMode="auto">
          <a:xfrm>
            <a:off x="8739188" y="4953000"/>
            <a:ext cx="1547812"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600">
                <a:latin typeface="Modern"/>
              </a:rPr>
              <a:t>Cardiovascular</a:t>
            </a:r>
            <a:br>
              <a:rPr lang="en-US" altLang="en-US" sz="1600">
                <a:latin typeface="Modern"/>
              </a:rPr>
            </a:br>
            <a:r>
              <a:rPr lang="en-US" altLang="en-US" sz="1600">
                <a:latin typeface="Modern"/>
              </a:rPr>
              <a:t>death</a:t>
            </a:r>
          </a:p>
        </p:txBody>
      </p:sp>
      <p:sp>
        <p:nvSpPr>
          <p:cNvPr id="8210" name="AutoShape 29"/>
          <p:cNvSpPr>
            <a:spLocks noChangeArrowheads="1"/>
          </p:cNvSpPr>
          <p:nvPr/>
        </p:nvSpPr>
        <p:spPr bwMode="auto">
          <a:xfrm rot="-555266">
            <a:off x="4114800" y="4343400"/>
            <a:ext cx="592138" cy="593725"/>
          </a:xfrm>
          <a:prstGeom prst="downArrow">
            <a:avLst>
              <a:gd name="adj1" fmla="val 50000"/>
              <a:gd name="adj2" fmla="val 28711"/>
            </a:avLst>
          </a:prstGeom>
          <a:gradFill rotWithShape="0">
            <a:gsLst>
              <a:gs pos="0">
                <a:srgbClr val="FFFFFF"/>
              </a:gs>
              <a:gs pos="100000">
                <a:srgbClr val="FF33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US" altLang="en-US"/>
          </a:p>
        </p:txBody>
      </p:sp>
      <p:sp>
        <p:nvSpPr>
          <p:cNvPr id="8211" name="Rectangle 30"/>
          <p:cNvSpPr>
            <a:spLocks noChangeArrowheads="1"/>
          </p:cNvSpPr>
          <p:nvPr/>
        </p:nvSpPr>
        <p:spPr bwMode="auto">
          <a:xfrm>
            <a:off x="1200150" y="5486400"/>
            <a:ext cx="15271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600">
                <a:latin typeface="Modern"/>
              </a:rPr>
              <a:t>Increasing age</a:t>
            </a:r>
          </a:p>
        </p:txBody>
      </p:sp>
      <p:sp>
        <p:nvSpPr>
          <p:cNvPr id="8212" name="Rectangle 31"/>
          <p:cNvSpPr>
            <a:spLocks noChangeArrowheads="1"/>
          </p:cNvSpPr>
          <p:nvPr/>
        </p:nvSpPr>
        <p:spPr bwMode="auto">
          <a:xfrm>
            <a:off x="4200525" y="4876800"/>
            <a:ext cx="1435100"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600">
                <a:latin typeface="Modern"/>
              </a:rPr>
              <a:t>Stable angina</a:t>
            </a:r>
          </a:p>
          <a:p>
            <a:endParaRPr lang="en-US" altLang="en-US" sz="1600">
              <a:latin typeface="Modern"/>
            </a:endParaRPr>
          </a:p>
        </p:txBody>
      </p:sp>
      <p:sp>
        <p:nvSpPr>
          <p:cNvPr id="8213" name="AutoShape 32"/>
          <p:cNvSpPr>
            <a:spLocks noChangeArrowheads="1"/>
          </p:cNvSpPr>
          <p:nvPr/>
        </p:nvSpPr>
        <p:spPr bwMode="auto">
          <a:xfrm rot="787140">
            <a:off x="5229225" y="4419600"/>
            <a:ext cx="592138" cy="512763"/>
          </a:xfrm>
          <a:prstGeom prst="downArrow">
            <a:avLst>
              <a:gd name="adj1" fmla="val 50000"/>
              <a:gd name="adj2" fmla="val 25454"/>
            </a:avLst>
          </a:prstGeom>
          <a:gradFill rotWithShape="0">
            <a:gsLst>
              <a:gs pos="0">
                <a:srgbClr val="FFFFFF"/>
              </a:gs>
              <a:gs pos="100000">
                <a:srgbClr val="FF33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US" altLang="en-US"/>
          </a:p>
        </p:txBody>
      </p:sp>
      <p:sp>
        <p:nvSpPr>
          <p:cNvPr id="8214" name="AutoShape 33"/>
          <p:cNvSpPr>
            <a:spLocks noChangeArrowheads="1"/>
          </p:cNvSpPr>
          <p:nvPr/>
        </p:nvSpPr>
        <p:spPr bwMode="auto">
          <a:xfrm>
            <a:off x="6686550" y="3429000"/>
            <a:ext cx="465138" cy="423863"/>
          </a:xfrm>
          <a:prstGeom prst="rightArrow">
            <a:avLst>
              <a:gd name="adj1" fmla="val 50000"/>
              <a:gd name="adj2" fmla="val 50190"/>
            </a:avLst>
          </a:prstGeom>
          <a:gradFill rotWithShape="0">
            <a:gsLst>
              <a:gs pos="0">
                <a:srgbClr val="FFFFFF"/>
              </a:gs>
              <a:gs pos="100000">
                <a:srgbClr val="00FF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US" altLang="en-US"/>
          </a:p>
        </p:txBody>
      </p:sp>
      <p:sp>
        <p:nvSpPr>
          <p:cNvPr id="8215" name="AutoShape 34"/>
          <p:cNvSpPr>
            <a:spLocks noChangeArrowheads="1"/>
          </p:cNvSpPr>
          <p:nvPr/>
        </p:nvSpPr>
        <p:spPr bwMode="auto">
          <a:xfrm>
            <a:off x="6257925" y="3429000"/>
            <a:ext cx="461963" cy="423863"/>
          </a:xfrm>
          <a:prstGeom prst="leftArrow">
            <a:avLst>
              <a:gd name="adj1" fmla="val 50000"/>
              <a:gd name="adj2" fmla="val 49978"/>
            </a:avLst>
          </a:prstGeom>
          <a:gradFill rotWithShape="0">
            <a:gsLst>
              <a:gs pos="0">
                <a:srgbClr val="00FFFF"/>
              </a:gs>
              <a:gs pos="100000">
                <a:srgbClr val="FFFF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US" altLang="en-US"/>
          </a:p>
        </p:txBody>
      </p:sp>
      <p:sp>
        <p:nvSpPr>
          <p:cNvPr id="8216" name="Rectangle 35"/>
          <p:cNvSpPr>
            <a:spLocks noChangeArrowheads="1"/>
          </p:cNvSpPr>
          <p:nvPr/>
        </p:nvSpPr>
        <p:spPr bwMode="auto">
          <a:xfrm>
            <a:off x="800100" y="67818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US" altLang="en-US"/>
          </a:p>
        </p:txBody>
      </p:sp>
      <p:sp>
        <p:nvSpPr>
          <p:cNvPr id="8217" name="AutoShape 36"/>
          <p:cNvSpPr>
            <a:spLocks noChangeArrowheads="1"/>
          </p:cNvSpPr>
          <p:nvPr/>
        </p:nvSpPr>
        <p:spPr bwMode="auto">
          <a:xfrm rot="2640000">
            <a:off x="8229600" y="2438400"/>
            <a:ext cx="428625" cy="457200"/>
          </a:xfrm>
          <a:prstGeom prst="upArrow">
            <a:avLst>
              <a:gd name="adj1" fmla="val 50000"/>
              <a:gd name="adj2" fmla="val 30489"/>
            </a:avLst>
          </a:prstGeom>
          <a:gradFill rotWithShape="0">
            <a:gsLst>
              <a:gs pos="0">
                <a:srgbClr val="FFFFFF"/>
              </a:gs>
              <a:gs pos="100000">
                <a:srgbClr val="FF33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lvl1pPr defTabSz="762000">
              <a:defRPr sz="2400">
                <a:solidFill>
                  <a:schemeClr val="tx1"/>
                </a:solidFill>
                <a:latin typeface="Times New Roman" pitchFamily="18" charset="0"/>
              </a:defRPr>
            </a:lvl1pPr>
            <a:lvl2pPr marL="742950" indent="-285750" defTabSz="762000">
              <a:defRPr sz="2400">
                <a:solidFill>
                  <a:schemeClr val="tx1"/>
                </a:solidFill>
                <a:latin typeface="Times New Roman" pitchFamily="18" charset="0"/>
              </a:defRPr>
            </a:lvl2pPr>
            <a:lvl3pPr marL="1143000" indent="-228600" defTabSz="762000">
              <a:defRPr sz="2400">
                <a:solidFill>
                  <a:schemeClr val="tx1"/>
                </a:solidFill>
                <a:latin typeface="Times New Roman" pitchFamily="18" charset="0"/>
              </a:defRPr>
            </a:lvl3pPr>
            <a:lvl4pPr marL="1600200" indent="-228600" defTabSz="762000">
              <a:defRPr sz="2400">
                <a:solidFill>
                  <a:schemeClr val="tx1"/>
                </a:solidFill>
                <a:latin typeface="Times New Roman" pitchFamily="18" charset="0"/>
              </a:defRPr>
            </a:lvl4pPr>
            <a:lvl5pPr marL="2057400" indent="-228600" defTabSz="762000">
              <a:defRPr sz="2400">
                <a:solidFill>
                  <a:schemeClr val="tx1"/>
                </a:solidFill>
                <a:latin typeface="Times New Roman" pitchFamily="18" charset="0"/>
              </a:defRPr>
            </a:lvl5pPr>
            <a:lvl6pPr marL="2514600" indent="-228600" defTabSz="762000" eaLnBrk="0" fontAlgn="base" hangingPunct="0">
              <a:spcBef>
                <a:spcPct val="0"/>
              </a:spcBef>
              <a:spcAft>
                <a:spcPct val="0"/>
              </a:spcAft>
              <a:defRPr sz="2400">
                <a:solidFill>
                  <a:schemeClr val="tx1"/>
                </a:solidFill>
                <a:latin typeface="Times New Roman" pitchFamily="18" charset="0"/>
              </a:defRPr>
            </a:lvl6pPr>
            <a:lvl7pPr marL="2971800" indent="-228600" defTabSz="762000" eaLnBrk="0" fontAlgn="base" hangingPunct="0">
              <a:spcBef>
                <a:spcPct val="0"/>
              </a:spcBef>
              <a:spcAft>
                <a:spcPct val="0"/>
              </a:spcAft>
              <a:defRPr sz="2400">
                <a:solidFill>
                  <a:schemeClr val="tx1"/>
                </a:solidFill>
                <a:latin typeface="Times New Roman" pitchFamily="18" charset="0"/>
              </a:defRPr>
            </a:lvl7pPr>
            <a:lvl8pPr marL="3429000" indent="-228600" defTabSz="762000" eaLnBrk="0" fontAlgn="base" hangingPunct="0">
              <a:spcBef>
                <a:spcPct val="0"/>
              </a:spcBef>
              <a:spcAft>
                <a:spcPct val="0"/>
              </a:spcAft>
              <a:defRPr sz="2400">
                <a:solidFill>
                  <a:schemeClr val="tx1"/>
                </a:solidFill>
                <a:latin typeface="Times New Roman" pitchFamily="18" charset="0"/>
              </a:defRPr>
            </a:lvl8pPr>
            <a:lvl9pPr marL="3886200" indent="-2286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US" altLang="en-US"/>
          </a:p>
        </p:txBody>
      </p:sp>
      <p:sp>
        <p:nvSpPr>
          <p:cNvPr id="8218" name="Rectangle 37"/>
          <p:cNvSpPr>
            <a:spLocks noChangeArrowheads="1"/>
          </p:cNvSpPr>
          <p:nvPr/>
        </p:nvSpPr>
        <p:spPr bwMode="auto">
          <a:xfrm>
            <a:off x="8572500" y="2133600"/>
            <a:ext cx="13716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600">
                <a:latin typeface="Modern"/>
              </a:rPr>
              <a:t>Unstable</a:t>
            </a:r>
          </a:p>
          <a:p>
            <a:pPr algn="r"/>
            <a:r>
              <a:rPr lang="en-US" altLang="en-US" sz="1600">
                <a:latin typeface="Modern"/>
              </a:rPr>
              <a:t>Angina</a:t>
            </a:r>
          </a:p>
          <a:p>
            <a:pPr algn="r"/>
            <a:r>
              <a:rPr lang="en-US" altLang="en-US" sz="1600">
                <a:latin typeface="Modern"/>
              </a:rPr>
              <a:t>NSTEMI</a:t>
            </a:r>
          </a:p>
        </p:txBody>
      </p:sp>
      <p:sp>
        <p:nvSpPr>
          <p:cNvPr id="180262" name="Rectangle 38"/>
          <p:cNvSpPr>
            <a:spLocks noChangeArrowheads="1"/>
          </p:cNvSpPr>
          <p:nvPr/>
        </p:nvSpPr>
        <p:spPr bwMode="auto">
          <a:xfrm>
            <a:off x="8915400" y="1752600"/>
            <a:ext cx="1128713" cy="339725"/>
          </a:xfrm>
          <a:prstGeom prst="rect">
            <a:avLst/>
          </a:prstGeom>
          <a:noFill/>
          <a:ln w="9525">
            <a:noFill/>
            <a:miter lim="800000"/>
            <a:headEnd/>
            <a:tailEnd/>
          </a:ln>
          <a:effectLst/>
        </p:spPr>
        <p:txBody>
          <a:bodyPr lIns="92075" tIns="46038" rIns="92075" bIns="46038">
            <a:spAutoFit/>
          </a:bodyPr>
          <a:lstStyle/>
          <a:p>
            <a:pPr defTabSz="762000" fontAlgn="auto">
              <a:spcBef>
                <a:spcPts val="0"/>
              </a:spcBef>
              <a:spcAft>
                <a:spcPts val="0"/>
              </a:spcAft>
              <a:defRPr/>
            </a:pPr>
            <a:r>
              <a:rPr lang="en-US" sz="1600" dirty="0">
                <a:effectLst>
                  <a:outerShdw blurRad="38100" dist="38100" dir="2700000" algn="tl">
                    <a:srgbClr val="FFFFFF"/>
                  </a:outerShdw>
                </a:effectLst>
                <a:latin typeface="Modern" pitchFamily="34" charset="0"/>
              </a:rPr>
              <a:t>ACS</a:t>
            </a:r>
          </a:p>
        </p:txBody>
      </p:sp>
      <p:sp>
        <p:nvSpPr>
          <p:cNvPr id="8220" name="AutoShape 39"/>
          <p:cNvSpPr>
            <a:spLocks noChangeArrowheads="1"/>
          </p:cNvSpPr>
          <p:nvPr/>
        </p:nvSpPr>
        <p:spPr bwMode="auto">
          <a:xfrm>
            <a:off x="857250" y="5257800"/>
            <a:ext cx="5265738" cy="285750"/>
          </a:xfrm>
          <a:prstGeom prst="rightArrow">
            <a:avLst>
              <a:gd name="adj1" fmla="val 50000"/>
              <a:gd name="adj2" fmla="val 409506"/>
            </a:avLst>
          </a:prstGeom>
          <a:solidFill>
            <a:schemeClr val="tx2"/>
          </a:solidFill>
          <a:ln w="9525">
            <a:solidFill>
              <a:schemeClr val="tx1"/>
            </a:solidFill>
            <a:miter lim="800000"/>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NZ" altLang="en-US">
              <a:latin typeface="Calibri" pitchFamily="34" charset="0"/>
            </a:endParaRPr>
          </a:p>
        </p:txBody>
      </p:sp>
      <p:sp>
        <p:nvSpPr>
          <p:cNvPr id="8221" name="Line 4"/>
          <p:cNvSpPr>
            <a:spLocks noChangeShapeType="1"/>
          </p:cNvSpPr>
          <p:nvPr/>
        </p:nvSpPr>
        <p:spPr bwMode="auto">
          <a:xfrm>
            <a:off x="0" y="1428750"/>
            <a:ext cx="10287000" cy="0"/>
          </a:xfrm>
          <a:prstGeom prst="line">
            <a:avLst/>
          </a:prstGeom>
          <a:noFill/>
          <a:ln w="101600" cmpd="thickThin">
            <a:solidFill>
              <a:srgbClr val="FF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0"/>
            <a:ext cx="10287000" cy="779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 Box 3"/>
          <p:cNvSpPr txBox="1">
            <a:spLocks noChangeArrowheads="1"/>
          </p:cNvSpPr>
          <p:nvPr/>
        </p:nvSpPr>
        <p:spPr bwMode="auto">
          <a:xfrm>
            <a:off x="174625" y="71438"/>
            <a:ext cx="6700838" cy="552450"/>
          </a:xfrm>
          <a:prstGeom prst="rect">
            <a:avLst/>
          </a:prstGeom>
          <a:solidFill>
            <a:srgbClr val="000000"/>
          </a:solidFill>
          <a:ln w="19050">
            <a:solidFill>
              <a:srgbClr val="FFFFFF"/>
            </a:solidFill>
            <a:miter lim="800000"/>
            <a:headEnd/>
            <a:tailEnd/>
          </a:ln>
        </p:spPr>
        <p:txBody>
          <a:bodyPr wrap="none"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NZ" altLang="en-US" sz="3200" b="1">
                <a:solidFill>
                  <a:srgbClr val="FFFFFF"/>
                </a:solidFill>
                <a:latin typeface="Arial" pitchFamily="34" charset="0"/>
              </a:rPr>
              <a:t>Severe coronary artery narrowing</a:t>
            </a:r>
            <a:endParaRPr lang="en-US" altLang="en-US" sz="3200" b="1">
              <a:solidFill>
                <a:srgbClr val="FFFFFF"/>
              </a:solidFill>
              <a:latin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500"/>
            <a:ext cx="10287000" cy="679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 Box 3"/>
          <p:cNvSpPr txBox="1">
            <a:spLocks noChangeArrowheads="1"/>
          </p:cNvSpPr>
          <p:nvPr/>
        </p:nvSpPr>
        <p:spPr bwMode="auto">
          <a:xfrm>
            <a:off x="144463" y="4044950"/>
            <a:ext cx="5430837" cy="1039813"/>
          </a:xfrm>
          <a:prstGeom prst="rect">
            <a:avLst/>
          </a:prstGeom>
          <a:solidFill>
            <a:srgbClr val="000000"/>
          </a:solidFill>
          <a:ln w="19050">
            <a:solidFill>
              <a:srgbClr val="FFFFFF"/>
            </a:solidFill>
            <a:miter lim="800000"/>
            <a:headEnd/>
            <a:tailEnd/>
          </a:ln>
        </p:spPr>
        <p:txBody>
          <a:bodyPr wrap="none" b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NZ" altLang="en-US" sz="3200" b="1">
                <a:solidFill>
                  <a:srgbClr val="FFFFFF"/>
                </a:solidFill>
                <a:latin typeface="Arial" pitchFamily="34" charset="0"/>
              </a:rPr>
              <a:t>Magnified cross section of </a:t>
            </a:r>
          </a:p>
          <a:p>
            <a:r>
              <a:rPr lang="en-NZ" altLang="en-US" sz="3200" b="1">
                <a:solidFill>
                  <a:srgbClr val="FFFFFF"/>
                </a:solidFill>
                <a:latin typeface="Arial" pitchFamily="34" charset="0"/>
              </a:rPr>
              <a:t>blocked coronary artery</a:t>
            </a:r>
            <a:endParaRPr lang="en-US" altLang="en-US" sz="3200" b="1">
              <a:solidFill>
                <a:srgbClr val="FFFFFF"/>
              </a:solidFill>
              <a:latin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28625"/>
            <a:ext cx="10287000" cy="771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03188" y="6350"/>
            <a:ext cx="2651125" cy="830263"/>
          </a:xfrm>
          <a:prstGeom prst="rect">
            <a:avLst/>
          </a:prstGeom>
          <a:noFill/>
        </p:spPr>
        <p:txBody>
          <a:bodyPr wrap="none">
            <a:spAutoFit/>
          </a:bodyPr>
          <a:lstStyle/>
          <a:p>
            <a:pPr>
              <a:defRPr/>
            </a:pPr>
            <a:r>
              <a:rPr lang="en-NZ" sz="4800" dirty="0">
                <a:solidFill>
                  <a:srgbClr val="FFFFFF"/>
                </a:solidFill>
                <a:latin typeface="+mj-lt"/>
              </a:rPr>
              <a:t>The Past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D1BB7DF-66C0-4B14-8D42-988F0DB81FC8}" type="slidenum">
              <a:rPr lang="en-US" altLang="en-US" sz="1400"/>
              <a:pPr/>
              <a:t>9</a:t>
            </a:fld>
            <a:endParaRPr lang="en-US" altLang="en-US" sz="1400"/>
          </a:p>
        </p:txBody>
      </p:sp>
      <p:pic>
        <p:nvPicPr>
          <p:cNvPr id="1229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050" y="-19050"/>
            <a:ext cx="8990013" cy="605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Text Box 3"/>
          <p:cNvSpPr txBox="1">
            <a:spLocks noChangeArrowheads="1"/>
          </p:cNvSpPr>
          <p:nvPr/>
        </p:nvSpPr>
        <p:spPr bwMode="auto">
          <a:xfrm>
            <a:off x="282575" y="6021388"/>
            <a:ext cx="96408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AU" altLang="en-US" sz="1200">
                <a:latin typeface="Arial" pitchFamily="34" charset="0"/>
              </a:rPr>
              <a:t>Source: 	Blakely T, Tobias M, Robson B, Ajwani S, Bonne M, Woodward A. Widening ethnic mortality disparities in New Zealand 1981-99. </a:t>
            </a:r>
            <a:r>
              <a:rPr lang="en-AU" altLang="en-US" sz="1200" i="1">
                <a:latin typeface="Arial" pitchFamily="34" charset="0"/>
              </a:rPr>
              <a:t>Soc Sci Med</a:t>
            </a:r>
            <a:r>
              <a:rPr lang="en-AU" altLang="en-US" sz="1200">
                <a:latin typeface="Arial" pitchFamily="34" charset="0"/>
              </a:rPr>
              <a:t> 2005;61(10):2233-2251.</a:t>
            </a:r>
          </a:p>
          <a:p>
            <a:pPr eaLnBrk="1" hangingPunct="1">
              <a:spcBef>
                <a:spcPct val="50000"/>
              </a:spcBef>
            </a:pPr>
            <a:r>
              <a:rPr lang="en-AU" altLang="en-US" sz="1200">
                <a:latin typeface="Arial" pitchFamily="34" charset="0"/>
              </a:rPr>
              <a:t>Updated in: 	Blakely T. "Social injustice is killing people on a grand scale". </a:t>
            </a:r>
            <a:r>
              <a:rPr lang="en-AU" altLang="en-US" sz="1200" i="1">
                <a:latin typeface="Arial" pitchFamily="34" charset="0"/>
              </a:rPr>
              <a:t>N Z Med J</a:t>
            </a:r>
            <a:r>
              <a:rPr lang="en-AU" altLang="en-US" sz="1200">
                <a:latin typeface="Arial" pitchFamily="34" charset="0"/>
              </a:rPr>
              <a:t> 2008;121(1281):7-11.</a:t>
            </a:r>
            <a:endParaRPr lang="en-GB" altLang="en-US" sz="1400">
              <a:latin typeface="Arial" pitchFamily="34" charset="0"/>
            </a:endParaRPr>
          </a:p>
        </p:txBody>
      </p:sp>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9.3"/>
</p:tagLst>
</file>

<file path=ppt/theme/theme1.xml><?xml version="1.0" encoding="utf-8"?>
<a:theme xmlns:a="http://schemas.openxmlformats.org/drawingml/2006/main" name="DOMpresentation">
  <a:themeElements>
    <a:clrScheme name="">
      <a:dk1>
        <a:srgbClr val="808080"/>
      </a:dk1>
      <a:lt1>
        <a:srgbClr val="FFFF00"/>
      </a:lt1>
      <a:dk2>
        <a:srgbClr val="000066"/>
      </a:dk2>
      <a:lt2>
        <a:srgbClr val="FFFF00"/>
      </a:lt2>
      <a:accent1>
        <a:srgbClr val="00CC99"/>
      </a:accent1>
      <a:accent2>
        <a:srgbClr val="3333CC"/>
      </a:accent2>
      <a:accent3>
        <a:srgbClr val="AAAAB8"/>
      </a:accent3>
      <a:accent4>
        <a:srgbClr val="DADA00"/>
      </a:accent4>
      <a:accent5>
        <a:srgbClr val="AAE2CA"/>
      </a:accent5>
      <a:accent6>
        <a:srgbClr val="2D2DB9"/>
      </a:accent6>
      <a:hlink>
        <a:srgbClr val="CCCCFF"/>
      </a:hlink>
      <a:folHlink>
        <a:srgbClr val="B2B2B2"/>
      </a:folHlink>
    </a:clrScheme>
    <a:fontScheme name="DOM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OM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OM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OM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OM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OM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OM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OM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3283</TotalTime>
  <Words>1927</Words>
  <Application>Microsoft Office PowerPoint</Application>
  <PresentationFormat>35mm Slides</PresentationFormat>
  <Paragraphs>380</Paragraphs>
  <Slides>43</Slides>
  <Notes>18</Notes>
  <HiddenSlides>0</HiddenSlides>
  <MMClips>0</MMClips>
  <ScaleCrop>false</ScaleCrop>
  <HeadingPairs>
    <vt:vector size="10" baseType="variant">
      <vt:variant>
        <vt:lpstr>Fonts Used</vt:lpstr>
      </vt:variant>
      <vt:variant>
        <vt:i4>9</vt:i4>
      </vt:variant>
      <vt:variant>
        <vt:lpstr>Theme</vt:lpstr>
      </vt:variant>
      <vt:variant>
        <vt:i4>3</vt:i4>
      </vt:variant>
      <vt:variant>
        <vt:lpstr>Links</vt:lpstr>
      </vt:variant>
      <vt:variant>
        <vt:i4>1</vt:i4>
      </vt:variant>
      <vt:variant>
        <vt:lpstr>Embedded OLE Servers</vt:lpstr>
      </vt:variant>
      <vt:variant>
        <vt:i4>3</vt:i4>
      </vt:variant>
      <vt:variant>
        <vt:lpstr>Slide Titles</vt:lpstr>
      </vt:variant>
      <vt:variant>
        <vt:i4>43</vt:i4>
      </vt:variant>
    </vt:vector>
  </HeadingPairs>
  <TitlesOfParts>
    <vt:vector size="59" baseType="lpstr">
      <vt:lpstr>Times New Roman</vt:lpstr>
      <vt:lpstr>Arial</vt:lpstr>
      <vt:lpstr>Calibri</vt:lpstr>
      <vt:lpstr>Modern</vt:lpstr>
      <vt:lpstr>Comic Sans MS</vt:lpstr>
      <vt:lpstr>Century Gothic</vt:lpstr>
      <vt:lpstr>MS PGothic</vt:lpstr>
      <vt:lpstr>Wingdings</vt:lpstr>
      <vt:lpstr>Black Chancery</vt:lpstr>
      <vt:lpstr>DOMpresentation</vt:lpstr>
      <vt:lpstr>Office Theme</vt:lpstr>
      <vt:lpstr>Default Design</vt:lpstr>
      <vt:lpstr>C:\Documents and Settings\NhfUser\My Documents\CV risk charts 2009.pdf</vt:lpstr>
      <vt:lpstr>Chart</vt:lpstr>
      <vt:lpstr>Microsoft Excel Chart</vt:lpstr>
      <vt:lpstr>Microsoft Word Document</vt:lpstr>
      <vt:lpstr>PowerPoint Presentation</vt:lpstr>
      <vt:lpstr>Primary Care the Keystone to Heart Health Improvement </vt:lpstr>
      <vt:lpstr>The Heart Health Continuum also The Lifecourse Journey </vt:lpstr>
      <vt:lpstr>The Heart Health Continuum also The Lifecourse Journey </vt:lpstr>
      <vt:lpstr>Atherosclerotic plaque progression</vt:lpstr>
      <vt:lpstr>PowerPoint Presentation</vt:lpstr>
      <vt:lpstr>PowerPoint Presentation</vt:lpstr>
      <vt:lpstr>PowerPoint Presentation</vt:lpstr>
      <vt:lpstr>PowerPoint Presentation</vt:lpstr>
      <vt:lpstr>PowerPoint Presentation</vt:lpstr>
      <vt:lpstr>Explaining the fall in coronary heart disease deaths in England &amp; Wales 1981-2000 </vt:lpstr>
      <vt:lpstr>Trends in adult obesity prevalence</vt:lpstr>
      <vt:lpstr>PowerPoint Presentation</vt:lpstr>
      <vt:lpstr>PowerPoint Presentation</vt:lpstr>
      <vt:lpstr>Rates for Selected Causes 2009 Age standardised death rates per 100,000  </vt:lpstr>
      <vt:lpstr>Death Rates by Ethnicity Age Standardised Death Rates per 100,000 for Selected Causes</vt:lpstr>
      <vt:lpstr>PowerPoint Presentation</vt:lpstr>
      <vt:lpstr>PowerPoint Presentation</vt:lpstr>
      <vt:lpstr>IHD Mortality in NZ Trends and Projections</vt:lpstr>
      <vt:lpstr>PowerPoint Presentation</vt:lpstr>
      <vt:lpstr>PowerPoint Presentation</vt:lpstr>
      <vt:lpstr>An increasing burden for Māori  Annualised CHD mortality count for Māori  men and women, 35 – 74 years, 1981 – 2015</vt:lpstr>
      <vt:lpstr>The Heart Health Continuum also The Lifecourse Journey </vt:lpstr>
      <vt:lpstr>Why bother about CVD in primary care?</vt:lpstr>
      <vt:lpstr>Assessment of absolute CV risk What to measure and record</vt:lpstr>
      <vt:lpstr>What does a Risk  Assessment Involve?</vt:lpstr>
      <vt:lpstr>PowerPoint Presentation</vt:lpstr>
      <vt:lpstr>PowerPoint Presentation</vt:lpstr>
      <vt:lpstr>APCSC: glucose and the risks of stroke, CHD, CV death</vt:lpstr>
      <vt:lpstr>PowerPoint Presentation</vt:lpstr>
      <vt:lpstr>Intervention for high absolute risk </vt:lpstr>
      <vt:lpstr>Combined effect of 3 drugs (or 2 drugs &amp; smoking cessation) that each lower CVD by approximately 25%</vt:lpstr>
      <vt:lpstr>CV Risk Guideline Update August 2013</vt:lpstr>
      <vt:lpstr>A New National Health Target</vt:lpstr>
      <vt:lpstr>PowerPoint Presentation</vt:lpstr>
      <vt:lpstr>PowerPoint Presentation</vt:lpstr>
      <vt:lpstr>PowerPoint Presentation</vt:lpstr>
      <vt:lpstr>PowerPoint Presentation</vt:lpstr>
      <vt:lpstr>Leaders in Cardiovascular Risk Assessment Factors Determining Success</vt:lpstr>
      <vt:lpstr>PowerPoint Presentation</vt:lpstr>
      <vt:lpstr>PowerPoint Presentation</vt:lpstr>
      <vt:lpstr>PowerPoint Presentation</vt:lpstr>
      <vt:lpstr>PowerPoint Presentation</vt:lpstr>
    </vt:vector>
  </TitlesOfParts>
  <Company>UNIVERSITY OF AUCKLAND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Heart Failure 2000</dc:title>
  <dc:creator>PC#B 16433</dc:creator>
  <cp:lastModifiedBy>Shipleys Show Server</cp:lastModifiedBy>
  <cp:revision>398</cp:revision>
  <cp:lastPrinted>2004-04-24T22:39:42Z</cp:lastPrinted>
  <dcterms:created xsi:type="dcterms:W3CDTF">1999-05-05T00:51:18Z</dcterms:created>
  <dcterms:modified xsi:type="dcterms:W3CDTF">2013-08-15T19:57:50Z</dcterms:modified>
</cp:coreProperties>
</file>