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7" r:id="rId2"/>
  </p:sldMasterIdLst>
  <p:notesMasterIdLst>
    <p:notesMasterId r:id="rId36"/>
  </p:notesMasterIdLst>
  <p:sldIdLst>
    <p:sldId id="404" r:id="rId3"/>
    <p:sldId id="334" r:id="rId4"/>
    <p:sldId id="363" r:id="rId5"/>
    <p:sldId id="371" r:id="rId6"/>
    <p:sldId id="391" r:id="rId7"/>
    <p:sldId id="392" r:id="rId8"/>
    <p:sldId id="382" r:id="rId9"/>
    <p:sldId id="383" r:id="rId10"/>
    <p:sldId id="400" r:id="rId11"/>
    <p:sldId id="384" r:id="rId12"/>
    <p:sldId id="401" r:id="rId13"/>
    <p:sldId id="368" r:id="rId14"/>
    <p:sldId id="397" r:id="rId15"/>
    <p:sldId id="398" r:id="rId16"/>
    <p:sldId id="325" r:id="rId17"/>
    <p:sldId id="337" r:id="rId18"/>
    <p:sldId id="402" r:id="rId19"/>
    <p:sldId id="284" r:id="rId20"/>
    <p:sldId id="355" r:id="rId21"/>
    <p:sldId id="301" r:id="rId22"/>
    <p:sldId id="308" r:id="rId23"/>
    <p:sldId id="296" r:id="rId24"/>
    <p:sldId id="403" r:id="rId25"/>
    <p:sldId id="299" r:id="rId26"/>
    <p:sldId id="326" r:id="rId27"/>
    <p:sldId id="357" r:id="rId28"/>
    <p:sldId id="303" r:id="rId29"/>
    <p:sldId id="352" r:id="rId30"/>
    <p:sldId id="317" r:id="rId31"/>
    <p:sldId id="336" r:id="rId32"/>
    <p:sldId id="362" r:id="rId33"/>
    <p:sldId id="293" r:id="rId34"/>
    <p:sldId id="269" r:id="rId35"/>
  </p:sldIdLst>
  <p:sldSz cx="9144000" cy="6858000" type="screen4x3"/>
  <p:notesSz cx="6794500" cy="9931400"/>
  <p:custDataLst>
    <p:tags r:id="rId37"/>
  </p:custDataLst>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alkerG"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67676"/>
    <a:srgbClr val="7DB300"/>
    <a:srgbClr val="4D4D4D"/>
    <a:srgbClr val="C0C0C0"/>
    <a:srgbClr val="D60D47"/>
    <a:srgbClr val="A1E600"/>
    <a:srgbClr val="FFD919"/>
    <a:srgbClr val="9AC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96" autoAdjust="0"/>
    <p:restoredTop sz="93381" autoAdjust="0"/>
  </p:normalViewPr>
  <p:slideViewPr>
    <p:cSldViewPr>
      <p:cViewPr varScale="1">
        <p:scale>
          <a:sx n="120" d="100"/>
          <a:sy n="120" d="100"/>
        </p:scale>
        <p:origin x="-1374" y="-108"/>
      </p:cViewPr>
      <p:guideLst>
        <p:guide orient="horz" pos="2160"/>
        <p:guide orient="horz" pos="1253"/>
        <p:guide pos="295"/>
        <p:guide pos="2880"/>
      </p:guideLst>
    </p:cSldViewPr>
  </p:slideViewPr>
  <p:notesTextViewPr>
    <p:cViewPr>
      <p:scale>
        <a:sx n="100" d="100"/>
        <a:sy n="100" d="100"/>
      </p:scale>
      <p:origin x="0" y="0"/>
    </p:cViewPr>
  </p:notesTextViewPr>
  <p:sorterViewPr>
    <p:cViewPr>
      <p:scale>
        <a:sx n="50" d="100"/>
        <a:sy n="50" d="100"/>
      </p:scale>
      <p:origin x="0" y="0"/>
    </p:cViewPr>
  </p:sorterViewPr>
  <p:notesViewPr>
    <p:cSldViewPr>
      <p:cViewPr>
        <p:scale>
          <a:sx n="100" d="100"/>
          <a:sy n="100" d="100"/>
        </p:scale>
        <p:origin x="-1656" y="-72"/>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defTabSz="955675" eaLnBrk="0" hangingPunct="0">
              <a:defRPr sz="1200"/>
            </a:lvl1pPr>
          </a:lstStyle>
          <a:p>
            <a:endParaRPr lang="en-GB" altLang="en-US"/>
          </a:p>
        </p:txBody>
      </p:sp>
      <p:sp>
        <p:nvSpPr>
          <p:cNvPr id="38915" name="Rectangle 3"/>
          <p:cNvSpPr>
            <a:spLocks noGrp="1" noChangeArrowheads="1"/>
          </p:cNvSpPr>
          <p:nvPr>
            <p:ph type="dt" idx="1"/>
          </p:nvPr>
        </p:nvSpPr>
        <p:spPr bwMode="auto">
          <a:xfrm>
            <a:off x="3849688" y="0"/>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lvl1pPr algn="r" defTabSz="955675" eaLnBrk="0" hangingPunct="0">
              <a:defRPr sz="1200"/>
            </a:lvl1pPr>
          </a:lstStyle>
          <a:p>
            <a:fld id="{74EAE2F4-A5E4-4D65-B40C-309D060955C3}" type="datetimeFigureOut">
              <a:rPr lang="en-GB" altLang="en-US"/>
              <a:pPr/>
              <a:t>16/08/2013</a:t>
            </a:fld>
            <a:endParaRPr lang="en-GB" altLang="en-US"/>
          </a:p>
        </p:txBody>
      </p:sp>
      <p:sp>
        <p:nvSpPr>
          <p:cNvPr id="38916" name="Rectangle 4"/>
          <p:cNvSpPr>
            <a:spLocks noGrp="1" noRot="1" noChangeAspect="1" noChangeArrowheads="1" noTextEdit="1"/>
          </p:cNvSpPr>
          <p:nvPr>
            <p:ph type="sldImg" idx="2"/>
          </p:nvPr>
        </p:nvSpPr>
        <p:spPr bwMode="auto">
          <a:xfrm>
            <a:off x="914400" y="744538"/>
            <a:ext cx="4965700"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8917" name="Rectangle 5"/>
          <p:cNvSpPr>
            <a:spLocks noGrp="1" noChangeArrowheads="1"/>
          </p:cNvSpPr>
          <p:nvPr>
            <p:ph type="body" sz="quarter" idx="3"/>
          </p:nvPr>
        </p:nvSpPr>
        <p:spPr bwMode="auto">
          <a:xfrm>
            <a:off x="679450" y="4718050"/>
            <a:ext cx="5435600" cy="4468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38918" name="Rectangle 6"/>
          <p:cNvSpPr>
            <a:spLocks noGrp="1" noChangeArrowheads="1"/>
          </p:cNvSpPr>
          <p:nvPr>
            <p:ph type="ftr" sz="quarter" idx="4"/>
          </p:nvPr>
        </p:nvSpPr>
        <p:spPr bwMode="auto">
          <a:xfrm>
            <a:off x="0" y="9432925"/>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defTabSz="955675" eaLnBrk="0" hangingPunct="0">
              <a:defRPr sz="1200"/>
            </a:lvl1pPr>
          </a:lstStyle>
          <a:p>
            <a:endParaRPr lang="en-GB" altLang="en-US"/>
          </a:p>
        </p:txBody>
      </p:sp>
      <p:sp>
        <p:nvSpPr>
          <p:cNvPr id="38919" name="Rectangle 7"/>
          <p:cNvSpPr>
            <a:spLocks noGrp="1" noChangeArrowheads="1"/>
          </p:cNvSpPr>
          <p:nvPr>
            <p:ph type="sldNum" sz="quarter" idx="5"/>
          </p:nvPr>
        </p:nvSpPr>
        <p:spPr bwMode="auto">
          <a:xfrm>
            <a:off x="3849688" y="9432925"/>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6" tIns="47783" rIns="95566" bIns="47783" numCol="1" anchor="b" anchorCtr="0" compatLnSpc="1">
            <a:prstTxWarp prst="textNoShape">
              <a:avLst/>
            </a:prstTxWarp>
          </a:bodyPr>
          <a:lstStyle>
            <a:lvl1pPr algn="r" defTabSz="955675" eaLnBrk="0" hangingPunct="0">
              <a:defRPr sz="1200"/>
            </a:lvl1pPr>
          </a:lstStyle>
          <a:p>
            <a:fld id="{A7257F28-DF84-4EAB-A6D8-F557028FC270}" type="slidenum">
              <a:rPr lang="en-GB" altLang="en-US"/>
              <a:pPr/>
              <a:t>‹#›</a:t>
            </a:fld>
            <a:endParaRPr lang="en-GB" altLang="en-US"/>
          </a:p>
        </p:txBody>
      </p:sp>
    </p:spTree>
    <p:extLst>
      <p:ext uri="{BB962C8B-B14F-4D97-AF65-F5344CB8AC3E}">
        <p14:creationId xmlns:p14="http://schemas.microsoft.com/office/powerpoint/2010/main" val="27514851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新細明體" pitchFamily="18" charset="-120"/>
        <a:cs typeface="+mn-cs"/>
      </a:defRPr>
    </a:lvl1pPr>
    <a:lvl2pPr marL="457200" algn="l" rtl="0" fontAlgn="base">
      <a:spcBef>
        <a:spcPct val="30000"/>
      </a:spcBef>
      <a:spcAft>
        <a:spcPct val="0"/>
      </a:spcAft>
      <a:defRPr sz="1200" kern="1200">
        <a:solidFill>
          <a:schemeClr val="tx1"/>
        </a:solidFill>
        <a:latin typeface="Calibri" pitchFamily="34" charset="0"/>
        <a:ea typeface="新細明體" pitchFamily="18" charset="-120"/>
        <a:cs typeface="+mn-cs"/>
      </a:defRPr>
    </a:lvl2pPr>
    <a:lvl3pPr marL="914400" algn="l" rtl="0" fontAlgn="base">
      <a:spcBef>
        <a:spcPct val="30000"/>
      </a:spcBef>
      <a:spcAft>
        <a:spcPct val="0"/>
      </a:spcAft>
      <a:defRPr sz="1200" kern="1200">
        <a:solidFill>
          <a:schemeClr val="tx1"/>
        </a:solidFill>
        <a:latin typeface="Calibri" pitchFamily="34" charset="0"/>
        <a:ea typeface="新細明體" pitchFamily="18" charset="-120"/>
        <a:cs typeface="+mn-cs"/>
      </a:defRPr>
    </a:lvl3pPr>
    <a:lvl4pPr marL="1371600" algn="l" rtl="0" fontAlgn="base">
      <a:spcBef>
        <a:spcPct val="30000"/>
      </a:spcBef>
      <a:spcAft>
        <a:spcPct val="0"/>
      </a:spcAft>
      <a:defRPr sz="1200" kern="1200">
        <a:solidFill>
          <a:schemeClr val="tx1"/>
        </a:solidFill>
        <a:latin typeface="Calibri" pitchFamily="34" charset="0"/>
        <a:ea typeface="新細明體" pitchFamily="18" charset="-120"/>
        <a:cs typeface="+mn-cs"/>
      </a:defRPr>
    </a:lvl4pPr>
    <a:lvl5pPr marL="1828800" algn="l" rtl="0" fontAlgn="base">
      <a:spcBef>
        <a:spcPct val="30000"/>
      </a:spcBef>
      <a:spcAft>
        <a:spcPct val="0"/>
      </a:spcAft>
      <a:defRPr sz="1200" kern="1200">
        <a:solidFill>
          <a:schemeClr val="tx1"/>
        </a:solidFill>
        <a:latin typeface="Calibri" pitchFamily="34"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xfrm>
            <a:off x="949325" y="501650"/>
            <a:ext cx="4965700" cy="3724275"/>
          </a:xfrm>
          <a:ln/>
        </p:spPr>
      </p:sp>
      <p:sp>
        <p:nvSpPr>
          <p:cNvPr id="160771" name="Rectangle 3"/>
          <p:cNvSpPr>
            <a:spLocks noGrp="1" noChangeArrowheads="1"/>
          </p:cNvSpPr>
          <p:nvPr>
            <p:ph type="body" idx="1"/>
          </p:nvPr>
        </p:nvSpPr>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xfrm>
            <a:off x="679450" y="4718050"/>
            <a:ext cx="5435600" cy="5432425"/>
          </a:xfrm>
        </p:spPr>
        <p:txBody>
          <a:bodyPr/>
          <a:lstStyle/>
          <a:p>
            <a:pPr marL="180975" indent="-180975"/>
            <a:r>
              <a:rPr lang="en-NZ" altLang="en-US" sz="1000" b="1">
                <a:solidFill>
                  <a:srgbClr val="D60D47"/>
                </a:solidFill>
              </a:rPr>
              <a:t>Key points </a:t>
            </a:r>
          </a:p>
          <a:p>
            <a:pPr marL="180975" indent="-180975">
              <a:buFontTx/>
              <a:buChar char="•"/>
            </a:pPr>
            <a:endParaRPr lang="en-NZ" altLang="en-US" sz="1000" b="1"/>
          </a:p>
          <a:p>
            <a:pPr marL="180975" indent="-180975">
              <a:buClr>
                <a:srgbClr val="D60D47"/>
              </a:buClr>
              <a:buSzPct val="120000"/>
              <a:buFontTx/>
              <a:buChar char="•"/>
            </a:pPr>
            <a:r>
              <a:rPr lang="en-NZ" altLang="en-US" sz="1000"/>
              <a:t>Some practitioners find a framework allows them to think about fitness for work.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t>Firstly </a:t>
            </a:r>
            <a:r>
              <a:rPr lang="en-NZ" altLang="en-US" sz="1000">
                <a:solidFill>
                  <a:srgbClr val="D60D47"/>
                </a:solidFill>
              </a:rPr>
              <a:t>ABILITY</a:t>
            </a:r>
            <a:r>
              <a:rPr lang="en-NZ" altLang="en-US" sz="1000"/>
              <a:t>: the activities the patient can do at the present time. This simply means what actions/activities are safe? Consider the type of injury and what it means for activity.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t>The consider </a:t>
            </a:r>
            <a:r>
              <a:rPr lang="en-NZ" altLang="en-US" sz="1000">
                <a:solidFill>
                  <a:srgbClr val="D60D47"/>
                </a:solidFill>
              </a:rPr>
              <a:t>TOLERANCE</a:t>
            </a:r>
            <a:r>
              <a:rPr lang="en-NZ" altLang="en-US" sz="1000"/>
              <a:t>: Just because a patient might have the ability to perform an activity, that does not mean the patient will tolerate the work. In the early stages of injury we are often talking about pain and/or fatigue. However, we need to be careful attributing limitations on duration of activity to low tolerance. Deconditioning and fear avoidance lower the patient’s perception of work tolerance but the medical recommendation would not necessarily be restrictive.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solidFill>
                  <a:srgbClr val="D60D47"/>
                </a:solidFill>
              </a:rPr>
              <a:t>RISK</a:t>
            </a:r>
            <a:r>
              <a:rPr lang="en-NZ" altLang="en-US" sz="1000"/>
              <a:t>: </a:t>
            </a:r>
            <a:r>
              <a:rPr lang="en-NZ" altLang="en-US" sz="1000" i="1"/>
              <a:t>This component of the assessment is generally straightforward. </a:t>
            </a:r>
            <a:r>
              <a:rPr lang="en-GB" altLang="en-US" sz="1000"/>
              <a:t>If a patient’s presence in the workplace will significantly endanger the safety of themselves or others, then the GP must put the work setting and public interest first. Don’t be too risk averse: </a:t>
            </a:r>
            <a:r>
              <a:rPr lang="en-NZ" altLang="en-US" sz="900">
                <a:solidFill>
                  <a:srgbClr val="D60D47"/>
                </a:solidFill>
              </a:rPr>
              <a:t>From Darlow B et al (Univ of Otago, Wgtn). European Journal of Pain, 2012 Jan; 16(1): 3-17, a review of 17 studies from 8 countries  “…</a:t>
            </a:r>
            <a:r>
              <a:rPr lang="en-GB" altLang="en-US" sz="900">
                <a:solidFill>
                  <a:srgbClr val="D60D47"/>
                </a:solidFill>
              </a:rPr>
              <a:t>There is moderate evidence that HCP fear avoidance beliefs are associated with reported sick leave prescription and that a biomedical orientation is not associated with the number of sickness certificates issued for LBP…”.</a:t>
            </a:r>
          </a:p>
          <a:p>
            <a:pPr marL="180975" indent="-180975"/>
            <a:endParaRPr lang="en-NZ" altLang="en-US" sz="1000"/>
          </a:p>
          <a:p>
            <a:pPr marL="180975" indent="-180975">
              <a:buClr>
                <a:srgbClr val="D60D47"/>
              </a:buClr>
              <a:buSzPct val="120000"/>
              <a:buFontTx/>
              <a:buChar char="•"/>
            </a:pPr>
            <a:r>
              <a:rPr lang="en-NZ" altLang="en-US" sz="1000"/>
              <a:t>Patient preferences or motivation are important too, and may signal a barrier to rehabilitation. Remember patients are not always the best judge of safe activity.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t>An example of this might be the motivated worker who can not persuade their supervisor to overcome a barrier such as the absence of suitable alternative duties. In this case it would be wrong to certify the person unfit for work because doing so might close the door on any return to work efforts that another party (e.g. case manager) might make.</a:t>
            </a:r>
            <a:endParaRPr lang="en-GB" altLang="en-US" sz="10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xfrm>
            <a:off x="588963" y="4533900"/>
            <a:ext cx="6134100" cy="5397500"/>
          </a:xfrm>
        </p:spPr>
        <p:txBody>
          <a:bodyPr/>
          <a:lstStyle/>
          <a:p>
            <a:pPr marL="180975" indent="-180975">
              <a:lnSpc>
                <a:spcPct val="70000"/>
              </a:lnSpc>
            </a:pPr>
            <a:r>
              <a:rPr lang="en-NZ" altLang="en-US" b="1">
                <a:solidFill>
                  <a:srgbClr val="D60D47"/>
                </a:solidFill>
              </a:rPr>
              <a:t>Key points </a:t>
            </a:r>
            <a:endParaRPr lang="en-GB" altLang="en-US" b="1">
              <a:solidFill>
                <a:srgbClr val="D60D47"/>
              </a:solidFill>
            </a:endParaRPr>
          </a:p>
          <a:p>
            <a:pPr marL="180975" indent="-180975">
              <a:lnSpc>
                <a:spcPct val="70000"/>
              </a:lnSpc>
            </a:pPr>
            <a:endParaRPr lang="en-GB" altLang="en-US" b="1"/>
          </a:p>
          <a:p>
            <a:pPr marL="180975" indent="-180975">
              <a:lnSpc>
                <a:spcPct val="70000"/>
              </a:lnSpc>
              <a:buClr>
                <a:srgbClr val="D60D47"/>
              </a:buClr>
              <a:buSzPct val="120000"/>
              <a:buFontTx/>
              <a:buChar char="•"/>
            </a:pPr>
            <a:r>
              <a:rPr lang="en-GB" altLang="en-US" sz="1100"/>
              <a:t>Patients need to have confidence in their GP in order to confide in him/her. The quality of the relationship is important and is dependent on trust and a shared understanding. </a:t>
            </a:r>
            <a:r>
              <a:rPr lang="en-US" altLang="en-US" sz="1100"/>
              <a:t>Conflict may arise in situations where the GP’s opinion on FFW is at odds with that of the patient’s. In such cases, the GP needs negotiation strategies for presenting such an opinion in such a way that minimises strain on the doctor-patient relationship, and at the same time benefiting the patient's overall health. </a:t>
            </a:r>
          </a:p>
          <a:p>
            <a:pPr marL="180975" indent="-180975">
              <a:lnSpc>
                <a:spcPct val="70000"/>
              </a:lnSpc>
              <a:buClr>
                <a:srgbClr val="D60D47"/>
              </a:buClr>
              <a:buSzPct val="120000"/>
            </a:pPr>
            <a:endParaRPr lang="en-US" altLang="en-US" sz="1100"/>
          </a:p>
          <a:p>
            <a:pPr marL="180975" indent="-180975">
              <a:lnSpc>
                <a:spcPct val="70000"/>
              </a:lnSpc>
              <a:buClr>
                <a:srgbClr val="D60D47"/>
              </a:buClr>
              <a:buSzPct val="120000"/>
              <a:buFontTx/>
              <a:buChar char="•"/>
            </a:pPr>
            <a:r>
              <a:rPr lang="en-US" altLang="en-US" sz="1100"/>
              <a:t>It is important for the GP to communicate that they are  first of all an advocate for their patient and that an appropriate early return to work will be in the patient’s best interests. A discussion about the objectives of ACC can be helpful (financial comp, treatment and rehab costs, encourages an employer’s interest in prevention, and rehabiilitation). It is important to focus on medical criteria. Non-medical factors may enter discussions but patients should be encouraged to re-direct such concerns as appropriate (e.g. non-cooperation from an employer should be addressed by the employee in the workplace in the first instance vis supervisor or HR).</a:t>
            </a:r>
          </a:p>
          <a:p>
            <a:pPr marL="180975" indent="-180975">
              <a:lnSpc>
                <a:spcPct val="70000"/>
              </a:lnSpc>
              <a:buClr>
                <a:srgbClr val="D60D47"/>
              </a:buClr>
              <a:buSzPct val="120000"/>
            </a:pPr>
            <a:endParaRPr lang="en-US" altLang="en-US" sz="1100"/>
          </a:p>
          <a:p>
            <a:pPr marL="180975" indent="-180975">
              <a:lnSpc>
                <a:spcPct val="70000"/>
              </a:lnSpc>
              <a:buClr>
                <a:srgbClr val="D60D47"/>
              </a:buClr>
              <a:buSzPct val="120000"/>
              <a:buFontTx/>
              <a:buChar char="•"/>
            </a:pPr>
            <a:r>
              <a:rPr lang="en-NZ" altLang="zh-TW" sz="1100"/>
              <a:t>Diagnostic uncertainty – We need to be transparent about our uncertainties and whether or not it is practical to make a decision on certification with or without further information. Ultimately this is a judgement call and that needs to be communicated to the patient.</a:t>
            </a:r>
          </a:p>
          <a:p>
            <a:pPr marL="180975" indent="-180975">
              <a:lnSpc>
                <a:spcPct val="70000"/>
              </a:lnSpc>
              <a:buClr>
                <a:srgbClr val="D60D47"/>
              </a:buClr>
              <a:buSzPct val="120000"/>
              <a:buFontTx/>
              <a:buChar char="•"/>
            </a:pPr>
            <a:endParaRPr lang="en-NZ" altLang="zh-TW" sz="1100"/>
          </a:p>
          <a:p>
            <a:pPr marL="180975" indent="-180975">
              <a:lnSpc>
                <a:spcPct val="70000"/>
              </a:lnSpc>
              <a:buClr>
                <a:srgbClr val="D60D47"/>
              </a:buClr>
              <a:buSzPct val="120000"/>
              <a:buFontTx/>
              <a:buChar char="•"/>
            </a:pPr>
            <a:r>
              <a:rPr lang="en-NZ" altLang="zh-TW" sz="1100"/>
              <a:t>Difficult judgements about fitness for work – </a:t>
            </a:r>
            <a:r>
              <a:rPr lang="en-GB" altLang="en-US" sz="1100"/>
              <a:t>Sometimes it is not easy to make a judgement about someone's ability to return to work, so do not be afraid to say you are unsure at the present time. Explore with your patients what they see as a reasonable plan for returning to work.</a:t>
            </a:r>
            <a:endParaRPr lang="en-US" altLang="en-US" sz="1100"/>
          </a:p>
          <a:p>
            <a:pPr marL="180975" indent="-180975">
              <a:lnSpc>
                <a:spcPct val="70000"/>
              </a:lnSpc>
              <a:buClr>
                <a:srgbClr val="D60D47"/>
              </a:buClr>
              <a:buSzPct val="120000"/>
              <a:buFontTx/>
              <a:buChar char="•"/>
            </a:pPr>
            <a:endParaRPr lang="en-GB" altLang="en-US" sz="1100"/>
          </a:p>
          <a:p>
            <a:pPr marL="180975" indent="-180975">
              <a:lnSpc>
                <a:spcPct val="70000"/>
              </a:lnSpc>
              <a:buClr>
                <a:srgbClr val="D60D47"/>
              </a:buClr>
              <a:buSzPct val="120000"/>
              <a:buFontTx/>
              <a:buChar char="•"/>
            </a:pPr>
            <a:r>
              <a:rPr lang="en-GB" altLang="en-US" sz="1100"/>
              <a:t>Patient advocacy –  </a:t>
            </a:r>
            <a:r>
              <a:rPr lang="en-NZ" altLang="en-US" sz="1100"/>
              <a:t>GPs, by supporting patient desires and expectations, may believe that they are acting in their patients’ best interests but when long-term unemployment could result then they may not be truly acting in patients best interests. Ref: Swartling M, BMC Fam Pract 2007; 8: 44.</a:t>
            </a:r>
          </a:p>
          <a:p>
            <a:pPr marL="180975" indent="-180975">
              <a:lnSpc>
                <a:spcPct val="70000"/>
              </a:lnSpc>
              <a:buClr>
                <a:srgbClr val="D60D47"/>
              </a:buClr>
              <a:buSzPct val="120000"/>
              <a:buFontTx/>
              <a:buChar char="•"/>
            </a:pPr>
            <a:endParaRPr lang="en-GB" altLang="en-US" sz="1100"/>
          </a:p>
          <a:p>
            <a:pPr marL="180975" indent="-180975">
              <a:lnSpc>
                <a:spcPct val="70000"/>
              </a:lnSpc>
              <a:buClr>
                <a:srgbClr val="D60D47"/>
              </a:buClr>
              <a:buSzPct val="120000"/>
              <a:buFontTx/>
              <a:buChar char="•"/>
            </a:pPr>
            <a:r>
              <a:rPr lang="en-NZ" altLang="en-US" sz="1100"/>
              <a:t>There are clearly risks of paternalism. There are duties to the community (i.e. cost that need to be considered, controversial management may invite unnecessary conflict). Doctors to need to appreciate the risks of uncompromising patient advocacy and develop appropriate communication strategies to deal with looming conflict.  Ref: </a:t>
            </a:r>
            <a:r>
              <a:rPr lang="en-GB" altLang="en-US" sz="1100"/>
              <a:t>J Med Ethics 2002;28:37–40 </a:t>
            </a:r>
            <a:r>
              <a:rPr lang="en-NZ" altLang="en-US" sz="1100"/>
              <a:t>The ethical basis of certification differs from the therapeutic doctor-patient relationship. Ethical issues here relate to unclear expectations from the requesting agency, role conflict, and role confusion. There are no easy answers for the GP. Factual information in medical certificates can enhance fairness and help preserve the therapeutic doctor-patient relationship.</a:t>
            </a:r>
          </a:p>
          <a:p>
            <a:pPr marL="180975" indent="-180975">
              <a:lnSpc>
                <a:spcPct val="70000"/>
              </a:lnSpc>
            </a:pPr>
            <a:endParaRPr lang="en-NZ" altLang="en-US" sz="1000">
              <a:solidFill>
                <a:srgbClr val="D60D47"/>
              </a:solidFill>
            </a:endParaRPr>
          </a:p>
          <a:p>
            <a:pPr marL="180975" indent="-180975">
              <a:lnSpc>
                <a:spcPct val="70000"/>
              </a:lnSpc>
            </a:pPr>
            <a:r>
              <a:rPr lang="en-NZ" altLang="en-US" sz="1000">
                <a:solidFill>
                  <a:srgbClr val="D60D47"/>
                </a:solidFill>
              </a:rPr>
              <a:t>Ref: Toon PD. Ethical aspects of medical certification by general practitioners. Br J Gen Pract, Nov 1992.</a:t>
            </a:r>
            <a:endParaRPr lang="en-GB" altLang="en-US" sz="1000">
              <a:solidFill>
                <a:srgbClr val="D60D47"/>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xfrm>
            <a:off x="444500" y="4879975"/>
            <a:ext cx="6219825" cy="5051425"/>
          </a:xfrm>
        </p:spPr>
        <p:txBody>
          <a:bodyPr/>
          <a:lstStyle/>
          <a:p>
            <a:pPr marL="180975" indent="-180975">
              <a:lnSpc>
                <a:spcPct val="80000"/>
              </a:lnSpc>
            </a:pPr>
            <a:r>
              <a:rPr lang="en-NZ" altLang="en-US" b="1">
                <a:solidFill>
                  <a:srgbClr val="D60D47"/>
                </a:solidFill>
              </a:rPr>
              <a:t>Key points </a:t>
            </a:r>
          </a:p>
          <a:p>
            <a:pPr marL="180975" indent="-180975">
              <a:lnSpc>
                <a:spcPct val="80000"/>
              </a:lnSpc>
            </a:pPr>
            <a:endParaRPr lang="en-GB" altLang="en-US" b="1">
              <a:solidFill>
                <a:srgbClr val="D60D47"/>
              </a:solidFill>
            </a:endParaRPr>
          </a:p>
          <a:p>
            <a:pPr marL="180975" indent="-180975">
              <a:lnSpc>
                <a:spcPct val="80000"/>
              </a:lnSpc>
              <a:buClr>
                <a:srgbClr val="D60D47"/>
              </a:buClr>
              <a:buSzPct val="120000"/>
              <a:buFontTx/>
              <a:buChar char="•"/>
            </a:pPr>
            <a:r>
              <a:rPr lang="en-GB" altLang="en-US"/>
              <a:t>Lack of occupational health expertise often affects GPs’ confidence in certifying. Remember the key task is safe level of activities. You may find it helpful to understand what your patient does at work, but this is not essential for your role. </a:t>
            </a:r>
          </a:p>
          <a:p>
            <a:pPr marL="180975" indent="-180975">
              <a:lnSpc>
                <a:spcPct val="80000"/>
              </a:lnSpc>
              <a:buClr>
                <a:srgbClr val="D60D47"/>
              </a:buClr>
              <a:buSzPct val="120000"/>
              <a:buFontTx/>
              <a:buChar char="•"/>
            </a:pPr>
            <a:endParaRPr lang="en-GB" altLang="en-US"/>
          </a:p>
          <a:p>
            <a:pPr marL="180975" indent="-180975">
              <a:lnSpc>
                <a:spcPct val="80000"/>
              </a:lnSpc>
              <a:buClr>
                <a:srgbClr val="D60D47"/>
              </a:buClr>
              <a:buSzPct val="120000"/>
              <a:buFontTx/>
              <a:buChar char="•"/>
            </a:pPr>
            <a:r>
              <a:rPr lang="en-GB" altLang="en-US"/>
              <a:t>Non-medical factors can predominate. Be wary of certifying to protect social/ financial stress. </a:t>
            </a:r>
          </a:p>
          <a:p>
            <a:pPr marL="180975" indent="-180975">
              <a:lnSpc>
                <a:spcPct val="80000"/>
              </a:lnSpc>
              <a:buClr>
                <a:srgbClr val="D60D47"/>
              </a:buClr>
              <a:buSzPct val="120000"/>
              <a:buFontTx/>
              <a:buChar char="•"/>
            </a:pPr>
            <a:endParaRPr lang="en-GB" altLang="en-US"/>
          </a:p>
          <a:p>
            <a:pPr marL="180975" indent="-180975">
              <a:lnSpc>
                <a:spcPct val="80000"/>
              </a:lnSpc>
              <a:buClr>
                <a:srgbClr val="D60D47"/>
              </a:buClr>
              <a:buSzPct val="120000"/>
              <a:buFontTx/>
              <a:buChar char="•"/>
            </a:pPr>
            <a:r>
              <a:rPr lang="en-GB" altLang="en-US"/>
              <a:t>Communication with the case manager is important.</a:t>
            </a:r>
          </a:p>
          <a:p>
            <a:pPr marL="180975" indent="-180975">
              <a:lnSpc>
                <a:spcPct val="80000"/>
              </a:lnSpc>
              <a:buClr>
                <a:srgbClr val="D60D47"/>
              </a:buClr>
              <a:buSzPct val="120000"/>
              <a:buFontTx/>
              <a:buChar char="•"/>
            </a:pPr>
            <a:endParaRPr lang="en-GB" altLang="en-US"/>
          </a:p>
          <a:p>
            <a:pPr marL="180975" indent="-180975">
              <a:lnSpc>
                <a:spcPct val="80000"/>
              </a:lnSpc>
              <a:buClr>
                <a:srgbClr val="D60D47"/>
              </a:buClr>
              <a:buSzPct val="120000"/>
              <a:buFontTx/>
              <a:buChar char="•"/>
            </a:pPr>
            <a:r>
              <a:rPr lang="en-US" altLang="en-US"/>
              <a:t>Pressure from patients – It is important to empathise, but GPs do need do the job they are being asked to do (paid by a 3</a:t>
            </a:r>
            <a:r>
              <a:rPr lang="en-US" altLang="en-US" baseline="30000"/>
              <a:t>rd</a:t>
            </a:r>
            <a:r>
              <a:rPr lang="en-US" altLang="en-US"/>
              <a:t> party to do a specific task) and attempt to be a “true advocate” by communicating the risks and benefits of their advice and certification.</a:t>
            </a:r>
            <a:endParaRPr lang="en-NZ" altLang="en-US"/>
          </a:p>
          <a:p>
            <a:pPr marL="180975" indent="-180975">
              <a:lnSpc>
                <a:spcPct val="80000"/>
              </a:lnSpc>
              <a:buClr>
                <a:srgbClr val="D60D47"/>
              </a:buClr>
              <a:buSzPct val="120000"/>
              <a:buFontTx/>
              <a:buChar char="•"/>
            </a:pPr>
            <a:endParaRPr lang="en-NZ" altLang="en-US"/>
          </a:p>
          <a:p>
            <a:pPr marL="180975" indent="-180975">
              <a:lnSpc>
                <a:spcPct val="80000"/>
              </a:lnSpc>
              <a:buClr>
                <a:srgbClr val="D60D47"/>
              </a:buClr>
              <a:buSzPct val="120000"/>
              <a:buFontTx/>
              <a:buChar char="•"/>
            </a:pPr>
            <a:r>
              <a:rPr lang="en-GB" altLang="en-US"/>
              <a:t>“There’s no light duties, Doctor“ –  If someone visits a GP and asks for a medical certificate to support their truck license, the GP does not need to know whether that person has access to a truck. In the same way, the presence or absence of suitable work is irrelevant to the certification process. Your main role is to identify safe activities. It is then up to the vocational rehab provider, ACC and employer to put your certificate into action. </a:t>
            </a:r>
          </a:p>
          <a:p>
            <a:pPr marL="180975" indent="-180975">
              <a:lnSpc>
                <a:spcPct val="80000"/>
              </a:lnSpc>
              <a:buClr>
                <a:srgbClr val="D60D47"/>
              </a:buClr>
              <a:buSzPct val="120000"/>
              <a:buFontTx/>
              <a:buChar char="•"/>
            </a:pPr>
            <a:endParaRPr lang="en-GB" altLang="en-US"/>
          </a:p>
          <a:p>
            <a:pPr marL="180975" indent="-180975">
              <a:lnSpc>
                <a:spcPct val="80000"/>
              </a:lnSpc>
              <a:buClr>
                <a:srgbClr val="D60D47"/>
              </a:buClr>
              <a:buSzPct val="120000"/>
              <a:buFontTx/>
              <a:buChar char="•"/>
            </a:pPr>
            <a:r>
              <a:rPr lang="en-GB" altLang="en-US"/>
              <a:t>Patients do not lose income if you certify according to fitness. If the patient can’t do the job they had before their accident, they may still have other work options, so it’s important to indicate whether they have a capacity for work. Marking that they have some capacity (ie. are fit for selected part-time or alternative work) enables ACC to negotiate with all parties for the patient to return to other available duties (within the medical limitations imposed by the injury). This doesn’t mean a stop to their weekly compensation payments.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a:xfrm>
            <a:off x="679450" y="4889500"/>
            <a:ext cx="5435600" cy="4468813"/>
          </a:xfrm>
        </p:spPr>
        <p:txBody>
          <a:bodyPr/>
          <a:lstStyle/>
          <a:p>
            <a:pPr marL="180975" indent="-180975"/>
            <a:r>
              <a:rPr lang="en-NZ" altLang="en-US" b="1">
                <a:solidFill>
                  <a:srgbClr val="D60D47"/>
                </a:solidFill>
              </a:rPr>
              <a:t>Key points</a:t>
            </a:r>
          </a:p>
          <a:p>
            <a:pPr marL="180975" indent="-180975"/>
            <a:endParaRPr lang="en-NZ" altLang="en-US" b="1">
              <a:solidFill>
                <a:srgbClr val="D60D47"/>
              </a:solidFill>
            </a:endParaRPr>
          </a:p>
          <a:p>
            <a:pPr marL="180975" indent="-180975">
              <a:buClr>
                <a:srgbClr val="D60D47"/>
              </a:buClr>
              <a:buSzPct val="120000"/>
              <a:buFontTx/>
              <a:buChar char="•"/>
            </a:pPr>
            <a:r>
              <a:rPr lang="en-NZ" altLang="en-US"/>
              <a:t>The knowledge, attitudes, and behaviour of each player is important. Good return to work outcomes require this team of people to work together, facilitate return to work, and not pose as barriers individually, or collectively.</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When working in a team, participants need to respect the skills and contributions of other members. Teams work best when there is good communication and when the patient and team members understand the roles and responsibilities for rehabilitation that each member brings to the process.</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Clearly it’s not all about the GP and how you write certificates, but there will be many times when how you certify AND what advice you give, makes a difference.</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The GP is not the main player, but is often an important player. Individual patient attitudes and employer attitudes are generally more important than any GP attitude, but it is important that the GP is not a barrier to return to work.</a:t>
            </a:r>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xfrm>
            <a:off x="698500" y="4818063"/>
            <a:ext cx="5435600" cy="4468812"/>
          </a:xfrm>
        </p:spPr>
        <p:txBody>
          <a:bodyPr/>
          <a:lstStyle/>
          <a:p>
            <a:pPr marL="180975" indent="-180975">
              <a:lnSpc>
                <a:spcPct val="140000"/>
              </a:lnSpc>
            </a:pPr>
            <a:r>
              <a:rPr lang="en-NZ" altLang="en-US" b="1">
                <a:solidFill>
                  <a:srgbClr val="D60D47"/>
                </a:solidFill>
              </a:rPr>
              <a:t>Key points</a:t>
            </a:r>
            <a:r>
              <a:rPr lang="en-NZ" altLang="zh-TW" b="1" i="1"/>
              <a:t> </a:t>
            </a:r>
          </a:p>
          <a:p>
            <a:pPr marL="180975" indent="-180975">
              <a:lnSpc>
                <a:spcPct val="140000"/>
              </a:lnSpc>
            </a:pPr>
            <a:endParaRPr lang="en-NZ" altLang="zh-TW" b="1" i="1"/>
          </a:p>
          <a:p>
            <a:pPr marL="180975" indent="-180975">
              <a:lnSpc>
                <a:spcPct val="140000"/>
              </a:lnSpc>
              <a:buClr>
                <a:srgbClr val="D60D47"/>
              </a:buClr>
              <a:buSzPct val="120000"/>
              <a:buFontTx/>
              <a:buChar char="•"/>
            </a:pPr>
            <a:r>
              <a:rPr lang="en-NZ" altLang="zh-TW"/>
              <a:t>When completing the eACC18, you can turn your knowledge of the barriers and flags to rehabilitation into recommendations.</a:t>
            </a:r>
          </a:p>
          <a:p>
            <a:pPr marL="180975" indent="-180975">
              <a:lnSpc>
                <a:spcPct val="140000"/>
              </a:lnSpc>
              <a:buClr>
                <a:srgbClr val="D60D47"/>
              </a:buClr>
              <a:buSzPct val="120000"/>
            </a:pPr>
            <a:r>
              <a:rPr lang="en-NZ" altLang="zh-TW"/>
              <a:t> </a:t>
            </a:r>
          </a:p>
          <a:p>
            <a:pPr marL="180975" indent="-180975">
              <a:lnSpc>
                <a:spcPct val="140000"/>
              </a:lnSpc>
              <a:buClr>
                <a:srgbClr val="D60D47"/>
              </a:buClr>
              <a:buSzPct val="120000"/>
              <a:buFontTx/>
              <a:buChar char="•"/>
            </a:pPr>
            <a:r>
              <a:rPr lang="en-NZ" altLang="zh-TW"/>
              <a:t>ACC has some new services for you to trigger, which may assist your patients.</a:t>
            </a:r>
          </a:p>
          <a:p>
            <a:pPr marL="180975" indent="-180975">
              <a:lnSpc>
                <a:spcPct val="140000"/>
              </a:lnSpc>
              <a:buClr>
                <a:srgbClr val="D60D47"/>
              </a:buClr>
              <a:buSzPct val="120000"/>
              <a:buFontTx/>
              <a:buChar char="•"/>
            </a:pPr>
            <a:endParaRPr lang="en-NZ" altLang="zh-TW"/>
          </a:p>
          <a:p>
            <a:pPr marL="180975" indent="-180975">
              <a:lnSpc>
                <a:spcPct val="140000"/>
              </a:lnSpc>
              <a:buClr>
                <a:srgbClr val="D60D47"/>
              </a:buClr>
              <a:buSzPct val="120000"/>
              <a:buFontTx/>
              <a:buChar char="•"/>
            </a:pPr>
            <a:r>
              <a:rPr lang="en-NZ" altLang="zh-TW"/>
              <a:t>Remember the greater the flags and barriers, the more urgent and important is the need for intervention.  </a:t>
            </a:r>
          </a:p>
          <a:p>
            <a:pPr marL="180975" indent="-180975">
              <a:lnSpc>
                <a:spcPct val="140000"/>
              </a:lnSpc>
              <a:buClr>
                <a:srgbClr val="D60D47"/>
              </a:buClr>
              <a:buSzPct val="120000"/>
              <a:buFontTx/>
              <a:buChar char="•"/>
            </a:pPr>
            <a:endParaRPr lang="en-NZ" altLang="zh-TW"/>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a:xfrm>
            <a:off x="660400" y="4818063"/>
            <a:ext cx="5435600" cy="4468812"/>
          </a:xfrm>
        </p:spPr>
        <p:txBody>
          <a:bodyPr/>
          <a:lstStyle/>
          <a:p>
            <a:pPr marL="180975" indent="-180975">
              <a:lnSpc>
                <a:spcPct val="140000"/>
              </a:lnSpc>
            </a:pPr>
            <a:r>
              <a:rPr lang="en-NZ" altLang="en-US" b="1">
                <a:solidFill>
                  <a:srgbClr val="D60D47"/>
                </a:solidFill>
              </a:rPr>
              <a:t>Key points</a:t>
            </a:r>
            <a:r>
              <a:rPr lang="en-NZ" altLang="zh-TW" b="1" i="1"/>
              <a:t> </a:t>
            </a:r>
          </a:p>
          <a:p>
            <a:pPr marL="180975" indent="-180975">
              <a:lnSpc>
                <a:spcPct val="140000"/>
              </a:lnSpc>
            </a:pPr>
            <a:endParaRPr lang="en-NZ" altLang="zh-TW" b="1" i="1"/>
          </a:p>
          <a:p>
            <a:pPr marL="180975" indent="-180975">
              <a:buClr>
                <a:srgbClr val="D60D47"/>
              </a:buClr>
              <a:buSzPct val="120000"/>
              <a:buFontTx/>
              <a:buChar char="•"/>
            </a:pPr>
            <a:r>
              <a:rPr lang="en-NZ" altLang="en-US"/>
              <a:t>The new eACC 18 has better functions for guiding fitness for work.</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There is a new box where you can tick “Return to work assistance required”.</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If you tick “yes”, you can chose between vocational rehabilitation (Stay at Work and Clinical Review of Fitness for Work). </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We will now look at these in a bit more detail. </a:t>
            </a:r>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xfrm>
            <a:off x="679450" y="4802188"/>
            <a:ext cx="5670550" cy="5213350"/>
          </a:xfrm>
        </p:spPr>
        <p:txBody>
          <a:bodyPr/>
          <a:lstStyle/>
          <a:p>
            <a:pPr marL="180975" indent="-180975">
              <a:lnSpc>
                <a:spcPct val="130000"/>
              </a:lnSpc>
            </a:pPr>
            <a:r>
              <a:rPr lang="en-NZ" altLang="en-US" b="1">
                <a:solidFill>
                  <a:srgbClr val="D60D47"/>
                </a:solidFill>
              </a:rPr>
              <a:t>Key points</a:t>
            </a:r>
            <a:r>
              <a:rPr lang="en-US" altLang="zh-TW" b="1"/>
              <a:t> </a:t>
            </a:r>
          </a:p>
          <a:p>
            <a:pPr marL="180975" indent="-180975">
              <a:lnSpc>
                <a:spcPct val="130000"/>
              </a:lnSpc>
            </a:pPr>
            <a:r>
              <a:rPr lang="en-US" altLang="zh-TW" b="1"/>
              <a:t>Remember the framework:</a:t>
            </a:r>
          </a:p>
          <a:p>
            <a:pPr marL="180975" indent="-180975">
              <a:lnSpc>
                <a:spcPct val="130000"/>
              </a:lnSpc>
              <a:buClr>
                <a:srgbClr val="D60D47"/>
              </a:buClr>
              <a:buSzPct val="120000"/>
              <a:buFontTx/>
              <a:buChar char="•"/>
            </a:pPr>
            <a:r>
              <a:rPr lang="en-US" altLang="zh-TW"/>
              <a:t>Clinical assessment.</a:t>
            </a:r>
          </a:p>
          <a:p>
            <a:pPr marL="180975" indent="-180975">
              <a:lnSpc>
                <a:spcPct val="130000"/>
              </a:lnSpc>
              <a:buClr>
                <a:srgbClr val="D60D47"/>
              </a:buClr>
              <a:buSzPct val="120000"/>
              <a:buFontTx/>
              <a:buChar char="•"/>
            </a:pPr>
            <a:r>
              <a:rPr lang="en-US" altLang="zh-TW"/>
              <a:t>Apply ABILITY/TOLERANCE/RISK considerations.</a:t>
            </a:r>
          </a:p>
          <a:p>
            <a:pPr marL="180975" indent="-180975">
              <a:lnSpc>
                <a:spcPct val="130000"/>
              </a:lnSpc>
              <a:buClr>
                <a:srgbClr val="D60D47"/>
              </a:buClr>
              <a:buSzPct val="120000"/>
              <a:buFontTx/>
              <a:buChar char="•"/>
            </a:pPr>
            <a:r>
              <a:rPr lang="en-US" altLang="zh-TW"/>
              <a:t>Form your preliminary certification plan in your own mind.</a:t>
            </a:r>
          </a:p>
          <a:p>
            <a:pPr marL="180975" indent="-180975">
              <a:lnSpc>
                <a:spcPct val="130000"/>
              </a:lnSpc>
              <a:buClr>
                <a:srgbClr val="D60D47"/>
              </a:buClr>
              <a:buSzPct val="120000"/>
              <a:buFontTx/>
              <a:buChar char="•"/>
            </a:pPr>
            <a:r>
              <a:rPr lang="en-US" altLang="zh-TW"/>
              <a:t>Inform your patient of your preliminary certification plan. </a:t>
            </a:r>
          </a:p>
          <a:p>
            <a:pPr marL="180975" indent="-180975">
              <a:lnSpc>
                <a:spcPct val="130000"/>
              </a:lnSpc>
              <a:buClr>
                <a:srgbClr val="D60D47"/>
              </a:buClr>
              <a:buSzPct val="120000"/>
              <a:buFontTx/>
              <a:buChar char="•"/>
            </a:pPr>
            <a:r>
              <a:rPr lang="en-US" altLang="zh-TW"/>
              <a:t>Evaluate your patient’s response to your preliminary certification plan. </a:t>
            </a:r>
          </a:p>
          <a:p>
            <a:pPr marL="180975" indent="-180975">
              <a:lnSpc>
                <a:spcPct val="130000"/>
              </a:lnSpc>
              <a:buClr>
                <a:srgbClr val="D60D47"/>
              </a:buClr>
              <a:buSzPct val="120000"/>
              <a:buFontTx/>
              <a:buChar char="•"/>
            </a:pPr>
            <a:r>
              <a:rPr lang="en-US" altLang="zh-TW"/>
              <a:t>Decision: certification and other management (may involve negotiation).</a:t>
            </a:r>
          </a:p>
          <a:p>
            <a:pPr marL="180975" indent="-180975">
              <a:lnSpc>
                <a:spcPct val="130000"/>
              </a:lnSpc>
            </a:pPr>
            <a:endParaRPr lang="en-NZ" altLang="en-US" sz="700" b="1">
              <a:solidFill>
                <a:srgbClr val="D60D47"/>
              </a:solidFill>
            </a:endParaRPr>
          </a:p>
          <a:p>
            <a:pPr marL="180975" indent="-180975">
              <a:lnSpc>
                <a:spcPct val="130000"/>
              </a:lnSpc>
            </a:pPr>
            <a:r>
              <a:rPr lang="en-NZ" altLang="en-US" b="1"/>
              <a:t>Assume Clinical Assessment did not uncover any surprises</a:t>
            </a:r>
          </a:p>
          <a:p>
            <a:pPr marL="180975" indent="-180975"/>
            <a:endParaRPr lang="en-NZ" altLang="en-US" sz="800" b="1"/>
          </a:p>
          <a:p>
            <a:pPr marL="180975" indent="-180975"/>
            <a:r>
              <a:rPr lang="en-NZ" altLang="en-US" b="1">
                <a:solidFill>
                  <a:srgbClr val="D60D47"/>
                </a:solidFill>
              </a:rPr>
              <a:t>Ability</a:t>
            </a:r>
            <a:r>
              <a:rPr lang="en-NZ" altLang="en-US" b="1"/>
              <a:t>:</a:t>
            </a:r>
            <a:r>
              <a:rPr lang="en-NZ" altLang="en-US"/>
              <a:t> It is not clear that Anna has a safe means of travel available to her. Extra supports from her own resources or via ACC may be necessary. There would be no trouble with her ability to do the work.</a:t>
            </a:r>
          </a:p>
          <a:p>
            <a:pPr marL="180975" indent="-180975"/>
            <a:r>
              <a:rPr lang="en-NZ" altLang="en-US" b="1">
                <a:solidFill>
                  <a:srgbClr val="D60D47"/>
                </a:solidFill>
              </a:rPr>
              <a:t>Tolerance</a:t>
            </a:r>
            <a:r>
              <a:rPr lang="en-NZ" altLang="en-US" b="1"/>
              <a:t>:</a:t>
            </a:r>
            <a:r>
              <a:rPr lang="en-NZ" altLang="en-US"/>
              <a:t> Pain does not appear to be a significant issue for Anna but may be a problem if elevation at work, as necessary, can not be readily achieved. Tolerance is probably dependent on the workplace +/- ACC supporting appropriate workplace accommodation – some comfortable adaption to allow leg elevation. Even then, it may not prove tolerable, based on patient flexibility and workplace ergonomics.</a:t>
            </a:r>
          </a:p>
          <a:p>
            <a:pPr marL="180975" indent="-180975"/>
            <a:r>
              <a:rPr lang="en-NZ" altLang="en-US" b="1">
                <a:solidFill>
                  <a:srgbClr val="D60D47"/>
                </a:solidFill>
              </a:rPr>
              <a:t>Risk</a:t>
            </a:r>
            <a:r>
              <a:rPr lang="en-NZ" altLang="en-US" b="1"/>
              <a:t>:</a:t>
            </a:r>
            <a:r>
              <a:rPr lang="en-NZ" altLang="en-US"/>
              <a:t> There are no obvious risks, unless ability and tolerance issues are not well addressed in the situation where a return to work is undertaken.</a:t>
            </a:r>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xfrm>
            <a:off x="679450" y="4856163"/>
            <a:ext cx="5435600" cy="4468812"/>
          </a:xfrm>
        </p:spPr>
        <p:txBody>
          <a:bodyPr/>
          <a:lstStyle/>
          <a:p>
            <a:pPr marL="180975" indent="-180975"/>
            <a:r>
              <a:rPr lang="en-NZ" altLang="en-US" b="1">
                <a:solidFill>
                  <a:srgbClr val="D60D47"/>
                </a:solidFill>
              </a:rPr>
              <a:t>Key points</a:t>
            </a:r>
            <a:endParaRPr lang="en-NZ" altLang="en-US"/>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Anna is asking for another certificate in an off hand way : you could just fill it out but let’s consider the clinical need (GP thinks: preliminary certification plan: work capacity potentially full-time, but dependent on transport and workplace accommodations).</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Prelim certification plan conversation: (This will be dependent on Anna’s responses to questioning). It should be possible for you to return to work but it’s a matter of you being comfortable there and resting and elevating your leg as you need to when sitting. Is this something you think you could manage and work your normal hours? (A negotiation may then follow re suitable work hours per day).</a:t>
            </a:r>
          </a:p>
          <a:p>
            <a:pPr marL="180975" indent="-180975"/>
            <a:endParaRPr lang="en-NZ"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a:xfrm>
            <a:off x="698500" y="4889500"/>
            <a:ext cx="5435600" cy="1804988"/>
          </a:xfrm>
        </p:spPr>
        <p:txBody>
          <a:bodyPr/>
          <a:lstStyle/>
          <a:p>
            <a:pPr marL="180975" indent="-180975"/>
            <a:r>
              <a:rPr lang="en-NZ" altLang="en-US" b="1">
                <a:solidFill>
                  <a:srgbClr val="D60D47"/>
                </a:solidFill>
              </a:rPr>
              <a:t>Key points</a:t>
            </a:r>
            <a:endParaRPr lang="en-NZ" altLang="en-US"/>
          </a:p>
          <a:p>
            <a:pPr marL="180975" indent="-180975"/>
            <a:endParaRPr lang="en-GB" altLang="en-US"/>
          </a:p>
          <a:p>
            <a:pPr marL="180975" indent="-180975"/>
            <a:r>
              <a:rPr lang="en-GB" altLang="en-US"/>
              <a:t>How do you respond?</a:t>
            </a:r>
          </a:p>
          <a:p>
            <a:pPr marL="180975" indent="-180975">
              <a:buClr>
                <a:srgbClr val="D60D47"/>
              </a:buClr>
              <a:buSzPct val="120000"/>
              <a:buFontTx/>
              <a:buChar char="•"/>
            </a:pPr>
            <a:r>
              <a:rPr lang="en-GB" altLang="en-US"/>
              <a:t>Provide certificate for 1 more week off work. </a:t>
            </a:r>
          </a:p>
          <a:p>
            <a:pPr marL="180975" indent="-180975">
              <a:buClr>
                <a:srgbClr val="D60D47"/>
              </a:buClr>
              <a:buSzPct val="120000"/>
              <a:buFontTx/>
              <a:buChar char="•"/>
            </a:pPr>
            <a:r>
              <a:rPr lang="en-GB" altLang="en-US"/>
              <a:t>Provide certificate for 2 days off work and then review.</a:t>
            </a:r>
          </a:p>
          <a:p>
            <a:pPr marL="180975" indent="-180975">
              <a:buClr>
                <a:srgbClr val="D60D47"/>
              </a:buClr>
              <a:buSzPct val="120000"/>
              <a:buFontTx/>
              <a:buChar char="•"/>
            </a:pPr>
            <a:r>
              <a:rPr lang="en-GB" altLang="en-US"/>
              <a:t>Provide a certificate for a full clearance for work.</a:t>
            </a:r>
          </a:p>
          <a:p>
            <a:pPr marL="180975" indent="-180975">
              <a:buClr>
                <a:srgbClr val="D60D47"/>
              </a:buClr>
              <a:buSzPct val="120000"/>
              <a:buFontTx/>
              <a:buChar char="•"/>
            </a:pPr>
            <a:r>
              <a:rPr lang="en-GB" altLang="en-US"/>
              <a:t>Provide a certificate with provisos. </a:t>
            </a:r>
          </a:p>
          <a:p>
            <a:pPr marL="180975" indent="-180975">
              <a:lnSpc>
                <a:spcPct val="130000"/>
              </a:lnSpc>
              <a:buClr>
                <a:srgbClr val="D60D47"/>
              </a:buClr>
              <a:buSzPct val="120000"/>
              <a:buFontTx/>
              <a:buChar char="•"/>
            </a:pPr>
            <a:endParaRPr lang="en-US" altLang="zh-TW"/>
          </a:p>
          <a:p>
            <a:pPr marL="180975" indent="-180975">
              <a:lnSpc>
                <a:spcPct val="130000"/>
              </a:lnSpc>
            </a:pPr>
            <a:endParaRPr lang="en-US" altLang="zh-TW"/>
          </a:p>
        </p:txBody>
      </p:sp>
      <p:sp>
        <p:nvSpPr>
          <p:cNvPr id="217092" name="Text Box 4"/>
          <p:cNvSpPr txBox="1">
            <a:spLocks noChangeArrowheads="1"/>
          </p:cNvSpPr>
          <p:nvPr/>
        </p:nvSpPr>
        <p:spPr bwMode="auto">
          <a:xfrm>
            <a:off x="733425" y="6765925"/>
            <a:ext cx="5543550" cy="1081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30000"/>
              </a:lnSpc>
              <a:spcBef>
                <a:spcPct val="30000"/>
              </a:spcBef>
            </a:pPr>
            <a:r>
              <a:rPr kumimoji="0" lang="en-US" altLang="zh-TW" sz="1200">
                <a:latin typeface="Calibri" pitchFamily="34" charset="0"/>
              </a:rPr>
              <a:t>For Anna, the best option is a certificate with defined restrictions. This allows ACC to use your restrictions to guide the employer. If there are any risks to the safe implementation of these restrictions, ACC can commissions a SAW provider.  </a:t>
            </a:r>
          </a:p>
          <a:p>
            <a:pPr>
              <a:spcBef>
                <a:spcPct val="50000"/>
              </a:spcBef>
            </a:pPr>
            <a:endParaRPr lang="en-GB" altLang="en-US"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xfrm>
            <a:off x="949325" y="788988"/>
            <a:ext cx="4965700" cy="3724275"/>
          </a:xfrm>
          <a:ln/>
        </p:spPr>
      </p:sp>
      <p:sp>
        <p:nvSpPr>
          <p:cNvPr id="97283" name="Rectangle 3"/>
          <p:cNvSpPr>
            <a:spLocks noGrp="1" noChangeArrowheads="1"/>
          </p:cNvSpPr>
          <p:nvPr>
            <p:ph type="body" idx="1"/>
          </p:nvPr>
        </p:nvSpPr>
        <p:spPr/>
        <p:txBody>
          <a:bodyPr/>
          <a:lstStyle/>
          <a:p>
            <a:pPr marL="180975" indent="-180975">
              <a:lnSpc>
                <a:spcPct val="130000"/>
              </a:lnSpc>
              <a:buClr>
                <a:srgbClr val="D60D47"/>
              </a:buClr>
              <a:buSzPct val="120000"/>
            </a:pPr>
            <a:r>
              <a:rPr lang="en-US" altLang="zh-TW" b="1">
                <a:solidFill>
                  <a:srgbClr val="D60D47"/>
                </a:solidFill>
              </a:rPr>
              <a:t>Key points</a:t>
            </a:r>
          </a:p>
          <a:p>
            <a:pPr marL="180975" indent="-180975">
              <a:lnSpc>
                <a:spcPct val="130000"/>
              </a:lnSpc>
              <a:buClr>
                <a:srgbClr val="D60D47"/>
              </a:buClr>
              <a:buSzPct val="120000"/>
            </a:pPr>
            <a:endParaRPr lang="en-US" altLang="zh-TW" b="1">
              <a:solidFill>
                <a:srgbClr val="D60D47"/>
              </a:solidFill>
            </a:endParaRPr>
          </a:p>
          <a:p>
            <a:pPr marL="180975" indent="-180975">
              <a:lnSpc>
                <a:spcPct val="140000"/>
              </a:lnSpc>
              <a:buClr>
                <a:srgbClr val="D60D47"/>
              </a:buClr>
              <a:buSzPct val="120000"/>
              <a:buFontTx/>
              <a:buChar char="•"/>
            </a:pPr>
            <a:r>
              <a:rPr lang="en-US" altLang="zh-TW"/>
              <a:t>Certification provides both an opportunity and challenge.</a:t>
            </a:r>
          </a:p>
          <a:p>
            <a:pPr marL="180975" indent="-180975">
              <a:lnSpc>
                <a:spcPct val="140000"/>
              </a:lnSpc>
              <a:buClr>
                <a:srgbClr val="D60D47"/>
              </a:buClr>
              <a:buSzPct val="120000"/>
              <a:buFontTx/>
              <a:buChar char="•"/>
            </a:pPr>
            <a:r>
              <a:rPr lang="en-GB" altLang="en-US"/>
              <a:t>Work, in general, is good for health. </a:t>
            </a:r>
            <a:endParaRPr lang="en-US" altLang="en-US"/>
          </a:p>
          <a:p>
            <a:pPr marL="180975" indent="-180975">
              <a:lnSpc>
                <a:spcPct val="140000"/>
              </a:lnSpc>
              <a:buClr>
                <a:srgbClr val="D60D47"/>
              </a:buClr>
              <a:buSzPct val="120000"/>
              <a:buFontTx/>
              <a:buChar char="•"/>
            </a:pPr>
            <a:r>
              <a:rPr lang="en-US" altLang="en-US"/>
              <a:t>Certified absence can lead to disability and health problems.</a:t>
            </a:r>
          </a:p>
          <a:p>
            <a:pPr marL="180975" indent="-180975">
              <a:lnSpc>
                <a:spcPct val="140000"/>
              </a:lnSpc>
              <a:buClr>
                <a:srgbClr val="D60D47"/>
              </a:buClr>
              <a:buSzPct val="120000"/>
              <a:buFontTx/>
              <a:buChar char="•"/>
            </a:pPr>
            <a:r>
              <a:rPr lang="en-NZ" altLang="zh-TW"/>
              <a:t>Conversations with your patients make all the difference.</a:t>
            </a:r>
          </a:p>
          <a:p>
            <a:pPr marL="180975" indent="-180975">
              <a:lnSpc>
                <a:spcPct val="140000"/>
              </a:lnSpc>
              <a:buClr>
                <a:srgbClr val="D60D47"/>
              </a:buClr>
              <a:buSzPct val="120000"/>
              <a:buFontTx/>
              <a:buChar char="•"/>
            </a:pPr>
            <a:r>
              <a:rPr lang="en-NZ" altLang="zh-TW"/>
              <a:t>Understand the clinical implications of the “flags”.</a:t>
            </a:r>
          </a:p>
          <a:p>
            <a:pPr marL="180975" indent="-180975">
              <a:lnSpc>
                <a:spcPct val="140000"/>
              </a:lnSpc>
              <a:buClr>
                <a:srgbClr val="D60D47"/>
              </a:buClr>
              <a:buSzPct val="120000"/>
              <a:buFontTx/>
              <a:buChar char="•"/>
            </a:pPr>
            <a:r>
              <a:rPr lang="en-NZ" altLang="zh-TW"/>
              <a:t>ACC has resources and services your patient could  benefit from as they recover from injury.</a:t>
            </a:r>
          </a:p>
          <a:p>
            <a:pPr marL="180975" indent="-180975">
              <a:lnSpc>
                <a:spcPct val="140000"/>
              </a:lnSpc>
              <a:buClr>
                <a:srgbClr val="D60D47"/>
              </a:buClr>
              <a:buSzPct val="120000"/>
              <a:buFontTx/>
              <a:buChar char="•"/>
            </a:pPr>
            <a:r>
              <a:rPr lang="en-NZ" altLang="zh-TW"/>
              <a:t>Take ownership of this shift in your practice.</a:t>
            </a:r>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Rot="1" noChangeAspect="1" noChangeArrowheads="1" noTextEdit="1"/>
          </p:cNvSpPr>
          <p:nvPr>
            <p:ph type="sldImg"/>
          </p:nvPr>
        </p:nvSpPr>
        <p:spPr>
          <a:ln/>
        </p:spPr>
      </p:sp>
      <p:sp>
        <p:nvSpPr>
          <p:cNvPr id="260099" name="Rectangle 3"/>
          <p:cNvSpPr>
            <a:spLocks noGrp="1" noChangeArrowheads="1"/>
          </p:cNvSpPr>
          <p:nvPr>
            <p:ph type="body" idx="1"/>
          </p:nvPr>
        </p:nvSpPr>
        <p:spPr>
          <a:xfrm>
            <a:off x="906463" y="4718050"/>
            <a:ext cx="4981575" cy="4470400"/>
          </a:xfrm>
        </p:spPr>
        <p:txBody>
          <a:bodyPr/>
          <a:lstStyle/>
          <a:p>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Rot="1" noChangeAspect="1" noChangeArrowheads="1" noTextEdit="1"/>
          </p:cNvSpPr>
          <p:nvPr>
            <p:ph type="sldImg"/>
          </p:nvPr>
        </p:nvSpPr>
        <p:spPr>
          <a:ln/>
        </p:spPr>
      </p:sp>
      <p:sp>
        <p:nvSpPr>
          <p:cNvPr id="246787" name="Rectangle 3"/>
          <p:cNvSpPr>
            <a:spLocks noGrp="1" noChangeArrowheads="1"/>
          </p:cNvSpPr>
          <p:nvPr>
            <p:ph type="body" idx="1"/>
          </p:nvPr>
        </p:nvSpPr>
        <p:spPr>
          <a:xfrm>
            <a:off x="679450" y="4716463"/>
            <a:ext cx="5435600" cy="4470400"/>
          </a:xfrm>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xfrm>
            <a:off x="679450" y="4889500"/>
            <a:ext cx="5435600" cy="4468813"/>
          </a:xfrm>
        </p:spPr>
        <p:txBody>
          <a:bodyPr/>
          <a:lstStyle/>
          <a:p>
            <a:pPr marL="180975" indent="-180975">
              <a:lnSpc>
                <a:spcPct val="80000"/>
              </a:lnSpc>
            </a:pPr>
            <a:r>
              <a:rPr lang="en-NZ" altLang="en-US" b="1">
                <a:solidFill>
                  <a:srgbClr val="D60D47"/>
                </a:solidFill>
              </a:rPr>
              <a:t>Key points </a:t>
            </a:r>
          </a:p>
          <a:p>
            <a:pPr marL="180975" indent="-180975">
              <a:lnSpc>
                <a:spcPct val="80000"/>
              </a:lnSpc>
            </a:pPr>
            <a:endParaRPr lang="en-NZ" altLang="en-US">
              <a:solidFill>
                <a:srgbClr val="D60D47"/>
              </a:solidFill>
            </a:endParaRPr>
          </a:p>
          <a:p>
            <a:pPr marL="180975" indent="-180975">
              <a:lnSpc>
                <a:spcPct val="80000"/>
              </a:lnSpc>
              <a:buClr>
                <a:srgbClr val="D60D47"/>
              </a:buClr>
              <a:buSzPct val="120000"/>
              <a:buFontTx/>
              <a:buChar char="•"/>
            </a:pPr>
            <a:r>
              <a:rPr lang="en-NZ" altLang="en-US">
                <a:solidFill>
                  <a:srgbClr val="000000"/>
                </a:solidFill>
              </a:rPr>
              <a:t>We are increasingly aware from various strands of research that participation in work is a healthy social activity.</a:t>
            </a:r>
          </a:p>
          <a:p>
            <a:pPr marL="180975" indent="-180975">
              <a:lnSpc>
                <a:spcPct val="80000"/>
              </a:lnSpc>
              <a:buClr>
                <a:srgbClr val="D60D47"/>
              </a:buClr>
              <a:buSzPct val="120000"/>
              <a:buFontTx/>
              <a:buChar char="•"/>
            </a:pPr>
            <a:endParaRPr lang="en-NZ" altLang="en-US">
              <a:solidFill>
                <a:srgbClr val="000000"/>
              </a:solidFill>
            </a:endParaRPr>
          </a:p>
          <a:p>
            <a:pPr marL="180975" indent="-180975">
              <a:lnSpc>
                <a:spcPct val="80000"/>
              </a:lnSpc>
              <a:buClr>
                <a:srgbClr val="D60D47"/>
              </a:buClr>
              <a:buSzPct val="120000"/>
              <a:buFontTx/>
              <a:buChar char="•"/>
            </a:pPr>
            <a:r>
              <a:rPr lang="en-NZ" altLang="en-US">
                <a:solidFill>
                  <a:srgbClr val="000000"/>
                </a:solidFill>
              </a:rPr>
              <a:t>We now know that being out of work is independently associated with poorer health – in other words, is harmful. </a:t>
            </a:r>
          </a:p>
          <a:p>
            <a:pPr marL="180975" indent="-180975">
              <a:lnSpc>
                <a:spcPct val="80000"/>
              </a:lnSpc>
              <a:buClr>
                <a:srgbClr val="D60D47"/>
              </a:buClr>
              <a:buSzPct val="120000"/>
              <a:buFontTx/>
              <a:buChar char="•"/>
            </a:pPr>
            <a:endParaRPr lang="en-NZ" altLang="en-US">
              <a:solidFill>
                <a:srgbClr val="000000"/>
              </a:solidFill>
            </a:endParaRPr>
          </a:p>
          <a:p>
            <a:pPr marL="180975" indent="-180975">
              <a:lnSpc>
                <a:spcPct val="80000"/>
              </a:lnSpc>
              <a:buClr>
                <a:srgbClr val="D60D47"/>
              </a:buClr>
              <a:buSzPct val="120000"/>
              <a:buFontTx/>
              <a:buChar char="•"/>
            </a:pPr>
            <a:r>
              <a:rPr lang="en-NZ" altLang="en-US">
                <a:solidFill>
                  <a:srgbClr val="000000"/>
                </a:solidFill>
              </a:rPr>
              <a:t>Medical practitioners are looked to, to provide guidance on how much time OFF work a patient needs to recover. </a:t>
            </a:r>
          </a:p>
          <a:p>
            <a:pPr marL="180975" indent="-180975">
              <a:lnSpc>
                <a:spcPct val="80000"/>
              </a:lnSpc>
              <a:buClr>
                <a:srgbClr val="D60D47"/>
              </a:buClr>
              <a:buSzPct val="120000"/>
              <a:buFontTx/>
              <a:buChar char="•"/>
            </a:pPr>
            <a:endParaRPr lang="en-NZ" altLang="en-US">
              <a:solidFill>
                <a:srgbClr val="000000"/>
              </a:solidFill>
            </a:endParaRPr>
          </a:p>
          <a:p>
            <a:pPr marL="180975" indent="-180975">
              <a:lnSpc>
                <a:spcPct val="80000"/>
              </a:lnSpc>
              <a:buClr>
                <a:srgbClr val="D60D47"/>
              </a:buClr>
              <a:buSzPct val="120000"/>
              <a:buFontTx/>
              <a:buChar char="•"/>
            </a:pPr>
            <a:r>
              <a:rPr lang="en-NZ" altLang="en-US">
                <a:solidFill>
                  <a:srgbClr val="000000"/>
                </a:solidFill>
              </a:rPr>
              <a:t>YET, evidence suggests clinicians’ low interest in certifying can contribute to patients staying away from work longer than necessary and risk losing their links to employment.  </a:t>
            </a:r>
          </a:p>
          <a:p>
            <a:pPr marL="180975" indent="-180975">
              <a:lnSpc>
                <a:spcPct val="80000"/>
              </a:lnSpc>
              <a:buClr>
                <a:srgbClr val="D60D47"/>
              </a:buClr>
              <a:buSzPct val="120000"/>
              <a:buFontTx/>
              <a:buChar char="•"/>
            </a:pPr>
            <a:endParaRPr lang="en-GB" altLang="en-US">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a:xfrm>
            <a:off x="679450" y="4889500"/>
            <a:ext cx="5813425" cy="5213350"/>
          </a:xfrm>
        </p:spPr>
        <p:txBody>
          <a:bodyPr/>
          <a:lstStyle/>
          <a:p>
            <a:pPr marL="180975" indent="-180975"/>
            <a:r>
              <a:rPr lang="en-NZ" altLang="en-US" sz="1000" b="1">
                <a:solidFill>
                  <a:srgbClr val="D60D47"/>
                </a:solidFill>
              </a:rPr>
              <a:t>Key points</a:t>
            </a:r>
          </a:p>
          <a:p>
            <a:pPr marL="180975" indent="-180975"/>
            <a:endParaRPr lang="en-NZ" altLang="en-US" sz="1000" b="1">
              <a:solidFill>
                <a:srgbClr val="D60D47"/>
              </a:solidFill>
            </a:endParaRPr>
          </a:p>
          <a:p>
            <a:pPr marL="180975" indent="-180975">
              <a:buClr>
                <a:srgbClr val="D60D47"/>
              </a:buClr>
              <a:buSzPct val="120000"/>
              <a:buFontTx/>
              <a:buChar char="•"/>
            </a:pPr>
            <a:r>
              <a:rPr lang="en-NZ" altLang="en-US" sz="1000"/>
              <a:t>Today, our New Zealand approach to fitness for work is influenced by a wealth of epidemiological work which has been done in the UK, North America and Scandinavia.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t>In 2008, Dame Carol Black oversaw the publication of an important UK review of the health of the working population. The document “Working for a Healthier Tomorrow” was the culmination of three years work involving extensive epidemiological research and community engagement. </a:t>
            </a:r>
          </a:p>
          <a:p>
            <a:pPr marL="180975" indent="-180975">
              <a:buClr>
                <a:srgbClr val="D60D47"/>
              </a:buClr>
              <a:buSzPct val="120000"/>
              <a:buFontTx/>
              <a:buChar char="•"/>
            </a:pPr>
            <a:endParaRPr lang="en-NZ" altLang="en-US" sz="1000"/>
          </a:p>
          <a:p>
            <a:pPr marL="180975" indent="-180975">
              <a:buClr>
                <a:srgbClr val="D60D47"/>
              </a:buClr>
              <a:buSzPct val="120000"/>
              <a:buFontTx/>
              <a:buChar char="•"/>
            </a:pPr>
            <a:r>
              <a:rPr lang="en-NZ" altLang="en-US" sz="1000"/>
              <a:t>Gordon Waddell and Kim Burton reviewed the literature on the association of work and health, summarising the evidence:</a:t>
            </a:r>
          </a:p>
          <a:p>
            <a:pPr marL="609600" lvl="1" indent="-152400">
              <a:buClr>
                <a:srgbClr val="D60D47"/>
              </a:buClr>
              <a:buSzPct val="120000"/>
              <a:buFont typeface="Calibri" pitchFamily="34" charset="0"/>
              <a:buChar char="–"/>
            </a:pPr>
            <a:r>
              <a:rPr lang="en-NZ" altLang="en-US" sz="1000"/>
              <a:t>A strong positive association between unemployment and increased mortality and morbidity from a range of causes. </a:t>
            </a:r>
          </a:p>
          <a:p>
            <a:pPr marL="609600" lvl="1" indent="-152400">
              <a:buClr>
                <a:srgbClr val="D60D47"/>
              </a:buClr>
              <a:buSzPct val="120000"/>
              <a:buFont typeface="Calibri" pitchFamily="34" charset="0"/>
              <a:buChar char="–"/>
            </a:pPr>
            <a:r>
              <a:rPr lang="en-NZ" altLang="en-US" sz="1000"/>
              <a:t>Strong evidence that unemployment has a causal or contributory effect on these outcomes. </a:t>
            </a:r>
          </a:p>
          <a:p>
            <a:pPr marL="609600" lvl="1" indent="-152400">
              <a:buClr>
                <a:srgbClr val="D60D47"/>
              </a:buClr>
              <a:buSzPct val="120000"/>
              <a:buFont typeface="Calibri" pitchFamily="34" charset="0"/>
              <a:buChar char="–"/>
            </a:pPr>
            <a:r>
              <a:rPr lang="en-NZ" altLang="en-US" sz="1000"/>
              <a:t>Strong evidence of unemployment having a detrimental effect on mental health.</a:t>
            </a:r>
          </a:p>
          <a:p>
            <a:pPr marL="609600" lvl="1" indent="-152400">
              <a:buClr>
                <a:srgbClr val="D60D47"/>
              </a:buClr>
              <a:buSzPct val="120000"/>
              <a:buFont typeface="Calibri" pitchFamily="34" charset="0"/>
              <a:buChar char="–"/>
            </a:pPr>
            <a:r>
              <a:rPr lang="en-NZ" altLang="en-US" sz="1000"/>
              <a:t>These effects may be mitigated by secure social and personal supports. The more vulnerable a community, the more severe the effects of unemployment – a phenomena also noted by Sir Michael Marmot in several pieces of work noting stark differences in morbidity and mortality across socio-economic groups. </a:t>
            </a:r>
          </a:p>
          <a:p>
            <a:pPr marL="180975" indent="-180975"/>
            <a:endParaRPr lang="en-NZ" altLang="en-US" sz="1000" b="1">
              <a:solidFill>
                <a:srgbClr val="000000"/>
              </a:solidFill>
            </a:endParaRPr>
          </a:p>
          <a:p>
            <a:pPr marL="180975" indent="-180975">
              <a:buClr>
                <a:srgbClr val="D60D47"/>
              </a:buClr>
              <a:buSzPct val="120000"/>
              <a:buFontTx/>
              <a:buChar char="•"/>
            </a:pPr>
            <a:r>
              <a:rPr lang="en-NZ" altLang="en-US">
                <a:solidFill>
                  <a:srgbClr val="000000"/>
                </a:solidFill>
              </a:rPr>
              <a:t>It is not just the individual affected by long-term worklessness - There is strong evidence of transgenerational effect on health and wellbeing. </a:t>
            </a:r>
          </a:p>
          <a:p>
            <a:pPr marL="180975" indent="-180975"/>
            <a:endParaRPr lang="en-GB" altLang="en-US" sz="1000" b="1">
              <a:solidFill>
                <a:srgbClr val="000000"/>
              </a:solidFill>
            </a:endParaRPr>
          </a:p>
          <a:p>
            <a:pPr marL="180975" indent="-180975"/>
            <a:r>
              <a:rPr lang="en-GB" altLang="en-US" sz="900" b="1">
                <a:solidFill>
                  <a:srgbClr val="D60D47"/>
                </a:solidFill>
              </a:rPr>
              <a:t>References </a:t>
            </a:r>
          </a:p>
          <a:p>
            <a:pPr marL="180975" indent="-180975"/>
            <a:r>
              <a:rPr lang="en-GB" altLang="en-US" sz="900" b="1">
                <a:solidFill>
                  <a:srgbClr val="D60D47"/>
                </a:solidFill>
              </a:rPr>
              <a:t>Waddell G, Burton K. </a:t>
            </a:r>
            <a:r>
              <a:rPr lang="en-GB" altLang="en-US" sz="900" b="1" i="1">
                <a:solidFill>
                  <a:srgbClr val="D60D47"/>
                </a:solidFill>
              </a:rPr>
              <a:t>Is work good for your health and well-being?</a:t>
            </a:r>
            <a:r>
              <a:rPr lang="en-GB" altLang="en-US" sz="900" b="1">
                <a:solidFill>
                  <a:srgbClr val="D60D47"/>
                </a:solidFill>
              </a:rPr>
              <a:t> TSO, London: 2006.</a:t>
            </a:r>
          </a:p>
          <a:p>
            <a:pPr marL="180975" indent="-180975"/>
            <a:endParaRPr lang="en-NZ" altLang="en-US" sz="900" b="1">
              <a:solidFill>
                <a:srgbClr val="D60D47"/>
              </a:solidFill>
            </a:endParaRPr>
          </a:p>
          <a:p>
            <a:pPr marL="180975" indent="-180975"/>
            <a:r>
              <a:rPr lang="en-NZ" altLang="en-US" sz="600" b="1">
                <a:solidFill>
                  <a:srgbClr val="7DB300"/>
                </a:solidFill>
              </a:rPr>
              <a:t>Burgess, S., Propper, C. and Rigg, J. (2004 )</a:t>
            </a:r>
          </a:p>
          <a:p>
            <a:pPr marL="180975" indent="-180975"/>
            <a:r>
              <a:rPr lang="en-GB" altLang="en-US" sz="600" b="1">
                <a:solidFill>
                  <a:srgbClr val="7DB300"/>
                </a:solidFill>
              </a:rPr>
              <a:t>Households Below Average Income (HBAI)</a:t>
            </a:r>
            <a:r>
              <a:rPr lang="en-GB" altLang="en-US" sz="600" b="1" i="1">
                <a:solidFill>
                  <a:srgbClr val="7DB300"/>
                </a:solidFill>
              </a:rPr>
              <a:t> </a:t>
            </a:r>
            <a:r>
              <a:rPr lang="en-GB" altLang="en-US" sz="600" b="1">
                <a:solidFill>
                  <a:srgbClr val="7DB300"/>
                </a:solidFill>
              </a:rPr>
              <a:t>A9 /95-200/06 </a:t>
            </a:r>
          </a:p>
          <a:p>
            <a:pPr marL="180975" indent="-180975"/>
            <a:endParaRPr lang="en-NZ" altLang="en-US" sz="600" b="1">
              <a:solidFill>
                <a:srgbClr val="7DB3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xfrm>
            <a:off x="679450" y="4879975"/>
            <a:ext cx="5435600" cy="4468813"/>
          </a:xfrm>
        </p:spPr>
        <p:txBody>
          <a:bodyPr/>
          <a:lstStyle/>
          <a:p>
            <a:pPr marL="180975" indent="-180975"/>
            <a:r>
              <a:rPr lang="en-NZ" altLang="en-US" b="1">
                <a:solidFill>
                  <a:srgbClr val="D60D47"/>
                </a:solidFill>
              </a:rPr>
              <a:t>Key points</a:t>
            </a:r>
          </a:p>
          <a:p>
            <a:pPr marL="180975" indent="-180975"/>
            <a:endParaRPr lang="en-NZ" altLang="en-US"/>
          </a:p>
          <a:p>
            <a:pPr marL="180975" indent="-180975">
              <a:buClr>
                <a:srgbClr val="D60D47"/>
              </a:buClr>
              <a:buSzPct val="120000"/>
              <a:buFontTx/>
              <a:buChar char="•"/>
            </a:pPr>
            <a:r>
              <a:rPr lang="en-NZ" altLang="en-US"/>
              <a:t>The link between work and health is mediated through the positive effects of participation, links to the community, and the ability to be autonomous and make economic decisions.</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The psychological construct of self-worth is reinforced through these rewards and provides a protective effect through enhanced self-care and social resilience.</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Conversely, extended periods “outside” employment promote a sense of isolation, poor self-worth, restricted choices, decreased self-care and a raised likelihood of individuals experiencing stress and mental health problems. </a:t>
            </a:r>
          </a:p>
          <a:p>
            <a:pPr marL="180975" indent="-180975">
              <a:buFontTx/>
              <a:buChar char="•"/>
            </a:pPr>
            <a:endParaRPr lang="en-NZ" altLang="en-US"/>
          </a:p>
          <a:p>
            <a:pPr marL="180975" indent="-180975">
              <a:buFontTx/>
              <a:buChar char="•"/>
            </a:pPr>
            <a:endParaRPr lang="en-NZ" altLang="en-US"/>
          </a:p>
          <a:p>
            <a:pPr marL="180975" indent="-180975"/>
            <a:endParaRPr lang="en-NZ" altLang="en-US"/>
          </a:p>
          <a:p>
            <a:pPr marL="180975" indent="-180975"/>
            <a:endParaRPr lang="en-NZ" altLang="en-US"/>
          </a:p>
          <a:p>
            <a:pPr marL="180975" indent="-180975"/>
            <a:r>
              <a:rPr lang="en-NZ" altLang="en-US" sz="1000" b="1">
                <a:solidFill>
                  <a:srgbClr val="D60D47"/>
                </a:solidFill>
              </a:rPr>
              <a:t>References </a:t>
            </a:r>
          </a:p>
          <a:p>
            <a:pPr marL="180975" indent="-180975"/>
            <a:r>
              <a:rPr lang="en-NZ" altLang="en-US" sz="1000">
                <a:solidFill>
                  <a:srgbClr val="D60D47"/>
                </a:solidFill>
              </a:rPr>
              <a:t>Biopsychosocial Medicine an integrated approach to understanding illness. White P. Ed. Oxford Uni Press 2005.</a:t>
            </a:r>
            <a:endParaRPr lang="en-GB" altLang="en-US" sz="1000">
              <a:solidFill>
                <a:srgbClr val="D60D47"/>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a:xfrm>
            <a:off x="679450" y="4889500"/>
            <a:ext cx="5435600" cy="4468813"/>
          </a:xfrm>
        </p:spPr>
        <p:txBody>
          <a:bodyPr/>
          <a:lstStyle/>
          <a:p>
            <a:pPr>
              <a:lnSpc>
                <a:spcPct val="90000"/>
              </a:lnSpc>
              <a:buClr>
                <a:schemeClr val="bg1"/>
              </a:buClr>
            </a:pPr>
            <a:r>
              <a:rPr lang="en-NZ" altLang="ja-JP" b="1">
                <a:solidFill>
                  <a:srgbClr val="D60D47"/>
                </a:solidFill>
              </a:rPr>
              <a:t>Key points </a:t>
            </a:r>
          </a:p>
          <a:p>
            <a:pPr>
              <a:lnSpc>
                <a:spcPct val="90000"/>
              </a:lnSpc>
              <a:buClr>
                <a:schemeClr val="bg1"/>
              </a:buClr>
            </a:pPr>
            <a:endParaRPr lang="en-NZ" altLang="ja-JP" b="1">
              <a:solidFill>
                <a:srgbClr val="D60D47"/>
              </a:solidFill>
            </a:endParaRPr>
          </a:p>
          <a:p>
            <a:pPr>
              <a:lnSpc>
                <a:spcPct val="90000"/>
              </a:lnSpc>
              <a:buClr>
                <a:schemeClr val="bg1"/>
              </a:buClr>
            </a:pPr>
            <a:r>
              <a:rPr lang="en-NZ" altLang="ja-JP"/>
              <a:t>Workplace factors are sometimes called “blue flags” and include things about the work, work interpersonal factors and the employment context. Theses impact on the person’s experience of being off work with their injury or illness. These are known to be very potent influencers of health outcome and job retention. </a:t>
            </a:r>
          </a:p>
          <a:p>
            <a:pPr>
              <a:lnSpc>
                <a:spcPct val="90000"/>
              </a:lnSpc>
              <a:buClr>
                <a:schemeClr val="bg1"/>
              </a:buClr>
              <a:buFontTx/>
              <a:buChar char="•"/>
            </a:pPr>
            <a:endParaRPr lang="en-NZ" altLang="ja-JP"/>
          </a:p>
          <a:p>
            <a:pPr>
              <a:lnSpc>
                <a:spcPct val="90000"/>
              </a:lnSpc>
              <a:buClr>
                <a:schemeClr val="bg1"/>
              </a:buClr>
            </a:pPr>
            <a:r>
              <a:rPr lang="en-NZ" altLang="ja-JP"/>
              <a:t>For example: </a:t>
            </a:r>
          </a:p>
          <a:p>
            <a:pPr>
              <a:lnSpc>
                <a:spcPct val="90000"/>
              </a:lnSpc>
              <a:buClr>
                <a:srgbClr val="D60D47"/>
              </a:buClr>
              <a:buSzPct val="120000"/>
              <a:buFontTx/>
              <a:buChar char="•"/>
            </a:pPr>
            <a:r>
              <a:rPr lang="en-NZ" altLang="ja-JP"/>
              <a:t>   Unsupportive supervisor. </a:t>
            </a:r>
          </a:p>
          <a:p>
            <a:pPr>
              <a:lnSpc>
                <a:spcPct val="90000"/>
              </a:lnSpc>
              <a:buClr>
                <a:srgbClr val="D60D47"/>
              </a:buClr>
              <a:buSzPct val="120000"/>
              <a:buFontTx/>
              <a:buChar char="•"/>
            </a:pPr>
            <a:r>
              <a:rPr lang="en-NZ" altLang="ja-JP"/>
              <a:t>   Employer has no processes for managing return to work.  </a:t>
            </a:r>
          </a:p>
          <a:p>
            <a:pPr>
              <a:lnSpc>
                <a:spcPct val="90000"/>
              </a:lnSpc>
              <a:buClr>
                <a:srgbClr val="D60D47"/>
              </a:buClr>
              <a:buSzPct val="120000"/>
              <a:buFontTx/>
              <a:buChar char="•"/>
            </a:pPr>
            <a:r>
              <a:rPr lang="en-NZ" altLang="ja-JP"/>
              <a:t>   Worker’s sense of low autonomy in work. </a:t>
            </a:r>
          </a:p>
          <a:p>
            <a:pPr>
              <a:lnSpc>
                <a:spcPct val="90000"/>
              </a:lnSpc>
              <a:buClr>
                <a:schemeClr val="bg1"/>
              </a:buClr>
            </a:pPr>
            <a:endParaRPr lang="en-NZ" altLang="ja-JP"/>
          </a:p>
          <a:p>
            <a:pPr>
              <a:lnSpc>
                <a:spcPct val="90000"/>
              </a:lnSpc>
              <a:buClr>
                <a:schemeClr val="bg1"/>
              </a:buClr>
            </a:pPr>
            <a:r>
              <a:rPr lang="en-NZ" altLang="ja-JP"/>
              <a:t>These flags alert us to the need for clear communication from the GP about safe level and type of activity during recovery and very active links with the workplace during recovery and return to work – usually an OT or Occ physio alongside the patient and liaison with you and the employer.</a:t>
            </a:r>
          </a:p>
          <a:p>
            <a:pPr>
              <a:lnSpc>
                <a:spcPct val="90000"/>
              </a:lnSpc>
              <a:buClr>
                <a:schemeClr val="bg1"/>
              </a:buClr>
            </a:pPr>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xfrm>
            <a:off x="660400" y="4865688"/>
            <a:ext cx="5435600" cy="5213350"/>
          </a:xfrm>
        </p:spPr>
        <p:txBody>
          <a:bodyPr/>
          <a:lstStyle/>
          <a:p>
            <a:pPr marL="180975" indent="-180975">
              <a:lnSpc>
                <a:spcPct val="90000"/>
              </a:lnSpc>
            </a:pPr>
            <a:r>
              <a:rPr lang="en-NZ" altLang="en-US" b="1">
                <a:solidFill>
                  <a:srgbClr val="D60D47"/>
                </a:solidFill>
              </a:rPr>
              <a:t>Key points </a:t>
            </a:r>
          </a:p>
          <a:p>
            <a:pPr marL="180975" indent="-180975">
              <a:lnSpc>
                <a:spcPct val="90000"/>
              </a:lnSpc>
            </a:pPr>
            <a:endParaRPr lang="en-NZ" altLang="en-US" b="1">
              <a:solidFill>
                <a:srgbClr val="D60D47"/>
              </a:solidFill>
            </a:endParaRPr>
          </a:p>
          <a:p>
            <a:pPr marL="180975" indent="-180975">
              <a:lnSpc>
                <a:spcPct val="80000"/>
              </a:lnSpc>
              <a:buClr>
                <a:srgbClr val="D60D47"/>
              </a:buClr>
              <a:buSzPct val="120000"/>
              <a:buFontTx/>
              <a:buChar char="•"/>
            </a:pPr>
            <a:r>
              <a:rPr lang="en-GB" altLang="en-US"/>
              <a:t>Employees are your patients. Delays in rehabilitation </a:t>
            </a:r>
            <a:r>
              <a:rPr lang="en-NZ" altLang="en-US"/>
              <a:t>affect long-term rehab outcomes. Prolonged absence from work can lead to deconditioning, run risks of unemployment and there can be complications from additional psychosocial factors.  </a:t>
            </a:r>
          </a:p>
          <a:p>
            <a:pPr marL="180975" indent="-180975">
              <a:lnSpc>
                <a:spcPct val="80000"/>
              </a:lnSpc>
              <a:buClr>
                <a:srgbClr val="D60D47"/>
              </a:buClr>
              <a:buSzPct val="120000"/>
            </a:pPr>
            <a:endParaRPr lang="en-NZ" altLang="en-US"/>
          </a:p>
          <a:p>
            <a:pPr marL="180975" indent="-180975">
              <a:lnSpc>
                <a:spcPct val="80000"/>
              </a:lnSpc>
              <a:buClr>
                <a:srgbClr val="D60D47"/>
              </a:buClr>
              <a:buSzPct val="120000"/>
              <a:buFontTx/>
              <a:buChar char="•"/>
            </a:pPr>
            <a:r>
              <a:rPr lang="en-NZ" altLang="en-US"/>
              <a:t>Employer perspective – The case for the economic cost of loss of an employee has not until recently had much research attention. As part of Dame Carol Black’s review, a further raft of study has been commissioned to numerate the actual cost of disengaging an employee, recruiting and training a new employee with loss of production, legal costs, etc. Early literature review confirms the hypothesis that even for the employer delays in rehab have an immediate tangible economic cost.  </a:t>
            </a:r>
          </a:p>
          <a:p>
            <a:pPr marL="180975" indent="-180975">
              <a:lnSpc>
                <a:spcPct val="80000"/>
              </a:lnSpc>
              <a:buClr>
                <a:srgbClr val="D60D47"/>
              </a:buClr>
              <a:buSzPct val="120000"/>
              <a:buFontTx/>
              <a:buChar char="•"/>
            </a:pPr>
            <a:endParaRPr lang="en-NZ" altLang="en-US"/>
          </a:p>
          <a:p>
            <a:pPr marL="180975" indent="-180975">
              <a:lnSpc>
                <a:spcPct val="80000"/>
              </a:lnSpc>
              <a:buClr>
                <a:srgbClr val="D60D47"/>
              </a:buClr>
              <a:buSzPct val="120000"/>
              <a:buFontTx/>
              <a:buChar char="•"/>
            </a:pPr>
            <a:r>
              <a:rPr lang="en-US" altLang="en-US"/>
              <a:t>NZ economy</a:t>
            </a:r>
            <a:r>
              <a:rPr lang="en-GB" altLang="en-US"/>
              <a:t> –</a:t>
            </a:r>
            <a:r>
              <a:rPr lang="en-NZ" altLang="en-US"/>
              <a:t> Dame Carol’s review also identified enormous economic loss associated with delayed rehab and disability. The review identified that 7% of the working population as workless and the health costs and loss to productivity is estimated as £130 billion per year. </a:t>
            </a:r>
          </a:p>
          <a:p>
            <a:pPr marL="180975" indent="-180975">
              <a:lnSpc>
                <a:spcPct val="80000"/>
              </a:lnSpc>
              <a:buClr>
                <a:srgbClr val="D60D47"/>
              </a:buClr>
              <a:buSzPct val="120000"/>
              <a:buFontTx/>
              <a:buChar char="•"/>
            </a:pPr>
            <a:endParaRPr lang="en-NZ" altLang="en-US"/>
          </a:p>
          <a:p>
            <a:pPr marL="180975" indent="-180975">
              <a:lnSpc>
                <a:spcPct val="90000"/>
              </a:lnSpc>
            </a:pPr>
            <a:r>
              <a:rPr lang="en-NZ" altLang="en-US" sz="1000" b="1">
                <a:solidFill>
                  <a:srgbClr val="D60D47"/>
                </a:solidFill>
              </a:rPr>
              <a:t>References </a:t>
            </a:r>
          </a:p>
          <a:p>
            <a:pPr marL="180975" indent="-180975">
              <a:lnSpc>
                <a:spcPct val="90000"/>
              </a:lnSpc>
            </a:pPr>
            <a:r>
              <a:rPr lang="en-GB" altLang="en-US" sz="1000">
                <a:solidFill>
                  <a:srgbClr val="D60D47"/>
                </a:solidFill>
              </a:rPr>
              <a:t>Durand M-J, Loisel P. Therapeutic return to work: Rehabilitation in the workplace. </a:t>
            </a:r>
            <a:r>
              <a:rPr lang="en-GB" altLang="en-US" sz="1000" i="1">
                <a:solidFill>
                  <a:srgbClr val="D60D47"/>
                </a:solidFill>
              </a:rPr>
              <a:t>Work: Journal of Prevention, Assessment &amp; Rehabilitation. Vol 17(1) 2001, 57-64.</a:t>
            </a:r>
            <a:r>
              <a:rPr lang="en-GB" altLang="en-US" sz="1000">
                <a:solidFill>
                  <a:srgbClr val="D60D47"/>
                </a:solidFill>
              </a:rPr>
              <a:t> 2001</a:t>
            </a:r>
          </a:p>
          <a:p>
            <a:pPr marL="180975" indent="-180975">
              <a:lnSpc>
                <a:spcPct val="90000"/>
              </a:lnSpc>
            </a:pPr>
            <a:r>
              <a:rPr lang="en-NZ" altLang="en-US" sz="1000">
                <a:solidFill>
                  <a:srgbClr val="D60D47"/>
                </a:solidFill>
              </a:rPr>
              <a:t>Cheadle et al A JPH 1994, anxiety </a:t>
            </a:r>
          </a:p>
          <a:p>
            <a:pPr marL="180975" indent="-180975">
              <a:lnSpc>
                <a:spcPct val="90000"/>
              </a:lnSpc>
            </a:pPr>
            <a:r>
              <a:rPr lang="en-NZ" altLang="en-US" sz="1000">
                <a:solidFill>
                  <a:srgbClr val="D60D47"/>
                </a:solidFill>
              </a:rPr>
              <a:t>Padgett M et al Work 1993fear of re-injury</a:t>
            </a:r>
          </a:p>
          <a:p>
            <a:pPr marL="180975" indent="-180975">
              <a:lnSpc>
                <a:spcPct val="90000"/>
              </a:lnSpc>
            </a:pPr>
            <a:r>
              <a:rPr lang="en-NZ" altLang="en-US" sz="1000">
                <a:solidFill>
                  <a:srgbClr val="D60D47"/>
                </a:solidFill>
              </a:rPr>
              <a:t>Waddell  G et al, Pain 1993 </a:t>
            </a:r>
          </a:p>
          <a:p>
            <a:pPr marL="180975" indent="-180975">
              <a:lnSpc>
                <a:spcPct val="90000"/>
              </a:lnSpc>
            </a:pPr>
            <a:r>
              <a:rPr lang="en-NZ" altLang="en-US" sz="1000">
                <a:solidFill>
                  <a:srgbClr val="D60D47"/>
                </a:solidFill>
              </a:rPr>
              <a:t>and problems with self esteem ( Barab-Ettipio BJ &amp; Centono EJ Work 3 1985)</a:t>
            </a:r>
          </a:p>
          <a:p>
            <a:pPr marL="180975" indent="-180975">
              <a:lnSpc>
                <a:spcPct val="90000"/>
              </a:lnSpc>
            </a:pPr>
            <a:r>
              <a:rPr lang="en-GB" altLang="en-US" sz="1000">
                <a:solidFill>
                  <a:srgbClr val="D60D47"/>
                </a:solidFill>
              </a:rPr>
              <a:t>Christine Roberts-Yates Employers' perceptions of claims/injury management and rehabilitation in South Australia Asia Pacific Journal of Human Resources 44</a:t>
            </a:r>
            <a:endParaRPr lang="en-NZ" altLang="en-US" sz="1000">
              <a:solidFill>
                <a:srgbClr val="D60D47"/>
              </a:solidFill>
            </a:endParaRPr>
          </a:p>
          <a:p>
            <a:pPr marL="180975" indent="-180975">
              <a:lnSpc>
                <a:spcPct val="90000"/>
              </a:lnSpc>
            </a:pPr>
            <a:endParaRPr lang="en-GB" altLang="en-US" sz="1000">
              <a:solidFill>
                <a:srgbClr val="D60D47"/>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xfrm>
            <a:off x="679450" y="4879975"/>
            <a:ext cx="5435600" cy="4468813"/>
          </a:xfrm>
        </p:spPr>
        <p:txBody>
          <a:bodyPr/>
          <a:lstStyle/>
          <a:p>
            <a:pPr marL="180975" indent="-180975"/>
            <a:r>
              <a:rPr lang="en-NZ" altLang="en-US" b="1">
                <a:solidFill>
                  <a:srgbClr val="D60D47"/>
                </a:solidFill>
              </a:rPr>
              <a:t>Key points </a:t>
            </a:r>
            <a:endParaRPr lang="en-GB" altLang="en-US" b="1">
              <a:solidFill>
                <a:srgbClr val="D60D47"/>
              </a:solidFill>
            </a:endParaRPr>
          </a:p>
          <a:p>
            <a:pPr marL="180975" indent="-180975"/>
            <a:endParaRPr lang="en-NZ" altLang="en-US" b="1">
              <a:solidFill>
                <a:srgbClr val="D60D47"/>
              </a:solidFill>
            </a:endParaRPr>
          </a:p>
          <a:p>
            <a:pPr marL="180975" indent="-180975">
              <a:buClr>
                <a:srgbClr val="D60D47"/>
              </a:buClr>
              <a:buSzPct val="120000"/>
              <a:buFontTx/>
              <a:buChar char="•"/>
            </a:pPr>
            <a:r>
              <a:rPr lang="en-NZ" altLang="en-US"/>
              <a:t>In summary, faced with a patient in front of us, we are still stuck on the old paradigm.</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We default to a non-clinical approach to the certificate and the option that doesn’t require clinical judgement yet if medical practitioners do not take up this challenge, who will? </a:t>
            </a:r>
          </a:p>
          <a:p>
            <a:pPr marL="180975" indent="-180975">
              <a:buClr>
                <a:srgbClr val="D60D47"/>
              </a:buClr>
              <a:buSzPct val="120000"/>
              <a:buFontTx/>
              <a:buChar char="•"/>
            </a:pPr>
            <a:endParaRPr lang="en-NZ" altLang="en-US"/>
          </a:p>
          <a:p>
            <a:pPr marL="180975" indent="-180975">
              <a:buClr>
                <a:srgbClr val="D60D47"/>
              </a:buClr>
              <a:buSzPct val="120000"/>
              <a:buFontTx/>
              <a:buChar char="•"/>
            </a:pPr>
            <a:r>
              <a:rPr lang="en-NZ" altLang="en-US"/>
              <a:t>It’s just too costly to continue with this paradigm.</a:t>
            </a:r>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Rectangle 3"/>
          <p:cNvSpPr>
            <a:spLocks noGrp="1" noChangeArrowheads="1"/>
          </p:cNvSpPr>
          <p:nvPr>
            <p:ph type="subTitle" idx="1"/>
          </p:nvPr>
        </p:nvSpPr>
        <p:spPr>
          <a:xfrm>
            <a:off x="2463800" y="1195388"/>
            <a:ext cx="6400800" cy="504825"/>
          </a:xfrm>
        </p:spPr>
        <p:txBody>
          <a:bodyPr/>
          <a:lstStyle>
            <a:lvl1pPr marL="0" indent="0" algn="r">
              <a:buFontTx/>
              <a:buNone/>
              <a:defRPr sz="2400" i="1" smtClean="0">
                <a:solidFill>
                  <a:schemeClr val="bg1"/>
                </a:solidFill>
              </a:defRPr>
            </a:lvl1pPr>
          </a:lstStyle>
          <a:p>
            <a:pPr lvl="0"/>
            <a:r>
              <a:rPr lang="en-US" altLang="zh-TW" noProof="0" smtClean="0"/>
              <a:t>Click to edit Master subtitle style</a:t>
            </a:r>
          </a:p>
        </p:txBody>
      </p:sp>
      <p:sp>
        <p:nvSpPr>
          <p:cNvPr id="15366" name="Rectangle 2"/>
          <p:cNvSpPr>
            <a:spLocks noGrp="1" noChangeArrowheads="1"/>
          </p:cNvSpPr>
          <p:nvPr>
            <p:ph type="ctrTitle"/>
          </p:nvPr>
        </p:nvSpPr>
        <p:spPr>
          <a:xfrm>
            <a:off x="1116013" y="260350"/>
            <a:ext cx="7772400" cy="792163"/>
          </a:xfrm>
        </p:spPr>
        <p:txBody>
          <a:bodyPr/>
          <a:lstStyle>
            <a:lvl1pPr algn="r">
              <a:defRPr sz="3200" smtClean="0"/>
            </a:lvl1pPr>
          </a:lstStyle>
          <a:p>
            <a:pPr lvl="0"/>
            <a:r>
              <a:rPr lang="en-US" altLang="zh-TW" noProof="0" smtClean="0"/>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2049076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0"/>
            <a:ext cx="60198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914198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570788" cy="549275"/>
          </a:xfrm>
        </p:spPr>
        <p:txBody>
          <a:bodyPr/>
          <a:lstStyle/>
          <a:p>
            <a:r>
              <a:rPr lang="en-US" smtClean="0"/>
              <a:t>Click to edit Master title style</a:t>
            </a:r>
            <a:endParaRPr lang="en-NZ"/>
          </a:p>
        </p:txBody>
      </p:sp>
      <p:sp>
        <p:nvSpPr>
          <p:cNvPr id="3" name="Text Placeholder 2"/>
          <p:cNvSpPr>
            <a:spLocks noGrp="1"/>
          </p:cNvSpPr>
          <p:nvPr>
            <p:ph type="body" sz="half" idx="1"/>
          </p:nvPr>
        </p:nvSpPr>
        <p:spPr>
          <a:xfrm>
            <a:off x="457200" y="908050"/>
            <a:ext cx="8229600" cy="25320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57200" y="3592513"/>
            <a:ext cx="8229600" cy="2533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679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570788" cy="54927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908050"/>
            <a:ext cx="8229600" cy="5218113"/>
          </a:xfrm>
        </p:spPr>
        <p:txBody>
          <a:bodyPr/>
          <a:lstStyle/>
          <a:p>
            <a:endParaRPr lang="en-US"/>
          </a:p>
        </p:txBody>
      </p:sp>
    </p:spTree>
    <p:extLst>
      <p:ext uri="{BB962C8B-B14F-4D97-AF65-F5344CB8AC3E}">
        <p14:creationId xmlns:p14="http://schemas.microsoft.com/office/powerpoint/2010/main" val="1492722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35226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087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77328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6041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21251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71630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454531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52977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07836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246871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00885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274638"/>
            <a:ext cx="20764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769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65687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408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908050"/>
            <a:ext cx="4038600" cy="521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000684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Tree>
    <p:extLst>
      <p:ext uri="{BB962C8B-B14F-4D97-AF65-F5344CB8AC3E}">
        <p14:creationId xmlns:p14="http://schemas.microsoft.com/office/powerpoint/2010/main" val="3296903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Tree>
    <p:extLst>
      <p:ext uri="{BB962C8B-B14F-4D97-AF65-F5344CB8AC3E}">
        <p14:creationId xmlns:p14="http://schemas.microsoft.com/office/powerpoint/2010/main" val="2922266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26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6777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NZ"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87998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908050"/>
            <a:ext cx="8229600" cy="521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7" name="Rectangle 6"/>
          <p:cNvSpPr/>
          <p:nvPr/>
        </p:nvSpPr>
        <p:spPr>
          <a:xfrm>
            <a:off x="0" y="0"/>
            <a:ext cx="9144000" cy="7556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NZ"/>
          </a:p>
        </p:txBody>
      </p:sp>
      <p:sp>
        <p:nvSpPr>
          <p:cNvPr id="8" name="Round Same Side Corner Rectangle 7"/>
          <p:cNvSpPr/>
          <p:nvPr/>
        </p:nvSpPr>
        <p:spPr>
          <a:xfrm rot="10800000">
            <a:off x="423863" y="-41275"/>
            <a:ext cx="7737475" cy="641350"/>
          </a:xfrm>
          <a:prstGeom prst="round2SameRect">
            <a:avLst/>
          </a:prstGeom>
          <a:solidFill>
            <a:schemeClr val="bg2"/>
          </a:solidFill>
          <a:ln w="635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NZ"/>
          </a:p>
        </p:txBody>
      </p:sp>
      <p:sp>
        <p:nvSpPr>
          <p:cNvPr id="1030" name="Rectangle 2"/>
          <p:cNvSpPr>
            <a:spLocks noGrp="1" noChangeArrowheads="1"/>
          </p:cNvSpPr>
          <p:nvPr>
            <p:ph type="title"/>
          </p:nvPr>
        </p:nvSpPr>
        <p:spPr bwMode="auto">
          <a:xfrm>
            <a:off x="457200" y="0"/>
            <a:ext cx="757078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Tree>
  </p:cSld>
  <p:clrMap bg1="lt1" tx1="dk1" bg2="lt2" tx2="dk2" accent1="accent1" accent2="accent2" accent3="accent3" accent4="accent4" accent5="accent5" accent6="accent6" hlink="hlink" folHlink="folHlink"/>
  <p:sldLayoutIdLst>
    <p:sldLayoutId id="2147483664" r:id="rId1"/>
    <p:sldLayoutId id="2147483675" r:id="rId2"/>
    <p:sldLayoutId id="2147483674" r:id="rId3"/>
    <p:sldLayoutId id="2147483673" r:id="rId4"/>
    <p:sldLayoutId id="2147483672" r:id="rId5"/>
    <p:sldLayoutId id="2147483671" r:id="rId6"/>
    <p:sldLayoutId id="2147483670" r:id="rId7"/>
    <p:sldLayoutId id="2147483669" r:id="rId8"/>
    <p:sldLayoutId id="2147483668" r:id="rId9"/>
    <p:sldLayoutId id="2147483667" r:id="rId10"/>
    <p:sldLayoutId id="2147483666" r:id="rId11"/>
    <p:sldLayoutId id="2147483665" r:id="rId12"/>
    <p:sldLayoutId id="2147483676" r:id="rId13"/>
  </p:sldLayoutIdLst>
  <p:txStyles>
    <p:titleStyle>
      <a:lvl1pPr algn="l" rtl="0" eaLnBrk="0" fontAlgn="base" hangingPunct="0">
        <a:spcBef>
          <a:spcPct val="0"/>
        </a:spcBef>
        <a:spcAft>
          <a:spcPct val="0"/>
        </a:spcAft>
        <a:defRPr kumimoji="1" sz="2400" b="1">
          <a:solidFill>
            <a:schemeClr val="bg1"/>
          </a:solidFill>
          <a:latin typeface="+mj-lt"/>
          <a:ea typeface="+mj-ea"/>
          <a:cs typeface="+mj-cs"/>
        </a:defRPr>
      </a:lvl1pPr>
      <a:lvl2pPr algn="l" rtl="0" eaLnBrk="0" fontAlgn="base" hangingPunct="0">
        <a:spcBef>
          <a:spcPct val="0"/>
        </a:spcBef>
        <a:spcAft>
          <a:spcPct val="0"/>
        </a:spcAft>
        <a:defRPr kumimoji="1" sz="2400" b="1">
          <a:solidFill>
            <a:schemeClr val="bg1"/>
          </a:solidFill>
          <a:latin typeface="Arial" charset="0"/>
          <a:ea typeface="新細明體" charset="-120"/>
        </a:defRPr>
      </a:lvl2pPr>
      <a:lvl3pPr algn="l" rtl="0" eaLnBrk="0" fontAlgn="base" hangingPunct="0">
        <a:spcBef>
          <a:spcPct val="0"/>
        </a:spcBef>
        <a:spcAft>
          <a:spcPct val="0"/>
        </a:spcAft>
        <a:defRPr kumimoji="1" sz="2400" b="1">
          <a:solidFill>
            <a:schemeClr val="bg1"/>
          </a:solidFill>
          <a:latin typeface="Arial" charset="0"/>
          <a:ea typeface="新細明體" charset="-120"/>
        </a:defRPr>
      </a:lvl3pPr>
      <a:lvl4pPr algn="l" rtl="0" eaLnBrk="0" fontAlgn="base" hangingPunct="0">
        <a:spcBef>
          <a:spcPct val="0"/>
        </a:spcBef>
        <a:spcAft>
          <a:spcPct val="0"/>
        </a:spcAft>
        <a:defRPr kumimoji="1" sz="2400" b="1">
          <a:solidFill>
            <a:schemeClr val="bg1"/>
          </a:solidFill>
          <a:latin typeface="Arial" charset="0"/>
          <a:ea typeface="新細明體" charset="-120"/>
        </a:defRPr>
      </a:lvl4pPr>
      <a:lvl5pPr algn="l" rtl="0" eaLnBrk="0" fontAlgn="base" hangingPunct="0">
        <a:spcBef>
          <a:spcPct val="0"/>
        </a:spcBef>
        <a:spcAft>
          <a:spcPct val="0"/>
        </a:spcAft>
        <a:defRPr kumimoji="1" sz="2400" b="1">
          <a:solidFill>
            <a:schemeClr val="bg1"/>
          </a:solidFill>
          <a:latin typeface="Arial" charset="0"/>
          <a:ea typeface="新細明體" charset="-120"/>
        </a:defRPr>
      </a:lvl5pPr>
      <a:lvl6pPr marL="457200" algn="l" rtl="0" fontAlgn="base">
        <a:spcBef>
          <a:spcPct val="0"/>
        </a:spcBef>
        <a:spcAft>
          <a:spcPct val="0"/>
        </a:spcAft>
        <a:defRPr kumimoji="1" sz="2400" b="1">
          <a:solidFill>
            <a:schemeClr val="bg1"/>
          </a:solidFill>
          <a:latin typeface="Arial" charset="0"/>
          <a:ea typeface="新細明體" charset="-120"/>
        </a:defRPr>
      </a:lvl6pPr>
      <a:lvl7pPr marL="914400" algn="l" rtl="0" fontAlgn="base">
        <a:spcBef>
          <a:spcPct val="0"/>
        </a:spcBef>
        <a:spcAft>
          <a:spcPct val="0"/>
        </a:spcAft>
        <a:defRPr kumimoji="1" sz="2400" b="1">
          <a:solidFill>
            <a:schemeClr val="bg1"/>
          </a:solidFill>
          <a:latin typeface="Arial" charset="0"/>
          <a:ea typeface="新細明體" charset="-120"/>
        </a:defRPr>
      </a:lvl7pPr>
      <a:lvl8pPr marL="1371600" algn="l" rtl="0" fontAlgn="base">
        <a:spcBef>
          <a:spcPct val="0"/>
        </a:spcBef>
        <a:spcAft>
          <a:spcPct val="0"/>
        </a:spcAft>
        <a:defRPr kumimoji="1" sz="2400" b="1">
          <a:solidFill>
            <a:schemeClr val="bg1"/>
          </a:solidFill>
          <a:latin typeface="Arial" charset="0"/>
          <a:ea typeface="新細明體" charset="-120"/>
        </a:defRPr>
      </a:lvl8pPr>
      <a:lvl9pPr marL="1828800" algn="l" rtl="0" fontAlgn="base">
        <a:spcBef>
          <a:spcPct val="0"/>
        </a:spcBef>
        <a:spcAft>
          <a:spcPct val="0"/>
        </a:spcAft>
        <a:defRPr kumimoji="1" sz="2400" b="1">
          <a:solidFill>
            <a:schemeClr val="bg1"/>
          </a:solidFill>
          <a:latin typeface="Arial" charset="0"/>
          <a:ea typeface="新細明體" charset="-120"/>
        </a:defRPr>
      </a:lvl9pPr>
    </p:titleStyle>
    <p:bodyStyle>
      <a:lvl1pPr marL="342900" indent="-342900" algn="l" rtl="0" eaLnBrk="0" fontAlgn="base" hangingPunct="0">
        <a:spcBef>
          <a:spcPct val="20000"/>
        </a:spcBef>
        <a:spcAft>
          <a:spcPct val="0"/>
        </a:spcAft>
        <a:buClr>
          <a:schemeClr val="accent2"/>
        </a:buClr>
        <a:buSzPct val="120000"/>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120000"/>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lr>
          <a:schemeClr val="accent2"/>
        </a:buClr>
        <a:buSzPct val="120000"/>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120000"/>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accent2"/>
        </a:buClr>
        <a:buSzPct val="120000"/>
        <a:buChar char="»"/>
        <a:defRPr kumimoji="1" sz="2000">
          <a:solidFill>
            <a:schemeClr val="tx1"/>
          </a:solidFill>
          <a:latin typeface="+mn-lt"/>
          <a:ea typeface="+mn-ea"/>
        </a:defRPr>
      </a:lvl5pPr>
      <a:lvl6pPr marL="2514600" indent="-228600" algn="l" rtl="0" fontAlgn="base">
        <a:spcBef>
          <a:spcPct val="20000"/>
        </a:spcBef>
        <a:spcAft>
          <a:spcPct val="0"/>
        </a:spcAft>
        <a:buClr>
          <a:schemeClr val="accent2"/>
        </a:buClr>
        <a:buSzPct val="120000"/>
        <a:buChar char="»"/>
        <a:defRPr kumimoji="1" sz="2000">
          <a:solidFill>
            <a:schemeClr val="tx1"/>
          </a:solidFill>
          <a:latin typeface="+mn-lt"/>
          <a:ea typeface="+mn-ea"/>
        </a:defRPr>
      </a:lvl6pPr>
      <a:lvl7pPr marL="2971800" indent="-228600" algn="l" rtl="0" fontAlgn="base">
        <a:spcBef>
          <a:spcPct val="20000"/>
        </a:spcBef>
        <a:spcAft>
          <a:spcPct val="0"/>
        </a:spcAft>
        <a:buClr>
          <a:schemeClr val="accent2"/>
        </a:buClr>
        <a:buSzPct val="120000"/>
        <a:buChar char="»"/>
        <a:defRPr kumimoji="1" sz="2000">
          <a:solidFill>
            <a:schemeClr val="tx1"/>
          </a:solidFill>
          <a:latin typeface="+mn-lt"/>
          <a:ea typeface="+mn-ea"/>
        </a:defRPr>
      </a:lvl7pPr>
      <a:lvl8pPr marL="3429000" indent="-228600" algn="l" rtl="0" fontAlgn="base">
        <a:spcBef>
          <a:spcPct val="20000"/>
        </a:spcBef>
        <a:spcAft>
          <a:spcPct val="0"/>
        </a:spcAft>
        <a:buClr>
          <a:schemeClr val="accent2"/>
        </a:buClr>
        <a:buSzPct val="120000"/>
        <a:buChar char="»"/>
        <a:defRPr kumimoji="1" sz="2000">
          <a:solidFill>
            <a:schemeClr val="tx1"/>
          </a:solidFill>
          <a:latin typeface="+mn-lt"/>
          <a:ea typeface="+mn-ea"/>
        </a:defRPr>
      </a:lvl8pPr>
      <a:lvl9pPr marL="3886200" indent="-228600" algn="l" rtl="0" fontAlgn="base">
        <a:spcBef>
          <a:spcPct val="20000"/>
        </a:spcBef>
        <a:spcAft>
          <a:spcPct val="0"/>
        </a:spcAft>
        <a:buClr>
          <a:schemeClr val="accent2"/>
        </a:buClr>
        <a:buSzPct val="120000"/>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34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33" name="Picture 9"/>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5889625"/>
            <a:ext cx="9144000" cy="96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49122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7"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0.xml"/><Relationship Id="rId6" Type="http://schemas.openxmlformats.org/officeDocument/2006/relationships/image" Target="../media/image7.jpeg"/><Relationship Id="rId5" Type="http://schemas.openxmlformats.org/officeDocument/2006/relationships/image" Target="../media/image6.wmf"/><Relationship Id="rId4" Type="http://schemas.openxmlformats.org/officeDocument/2006/relationships/image" Target="../media/image5.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13.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Rectangle 262"/>
          <p:cNvSpPr>
            <a:spLocks noChangeArrowheads="1"/>
          </p:cNvSpPr>
          <p:nvPr/>
        </p:nvSpPr>
        <p:spPr bwMode="auto">
          <a:xfrm>
            <a:off x="3200400" y="1143000"/>
            <a:ext cx="545147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20000"/>
              </a:spcBef>
              <a:defRPr sz="3200">
                <a:solidFill>
                  <a:schemeClr val="tx1"/>
                </a:solidFill>
                <a:latin typeface="Arial" pitchFamily="34" charset="0"/>
              </a:defRPr>
            </a:lvl1pPr>
            <a:lvl2pPr marL="742950" indent="-285750" algn="ctr">
              <a:spcBef>
                <a:spcPct val="20000"/>
              </a:spcBef>
              <a:defRPr sz="2800">
                <a:solidFill>
                  <a:schemeClr val="tx1"/>
                </a:solidFill>
                <a:latin typeface="Arial" pitchFamily="34" charset="0"/>
              </a:defRPr>
            </a:lvl2pPr>
            <a:lvl3pPr marL="1143000" indent="-228600" algn="ctr">
              <a:spcBef>
                <a:spcPct val="20000"/>
              </a:spcBef>
              <a:defRPr sz="2400">
                <a:solidFill>
                  <a:schemeClr val="tx1"/>
                </a:solidFill>
                <a:latin typeface="Arial" pitchFamily="34" charset="0"/>
              </a:defRPr>
            </a:lvl3pPr>
            <a:lvl4pPr marL="1600200" indent="-228600" algn="ctr">
              <a:spcBef>
                <a:spcPct val="20000"/>
              </a:spcBef>
              <a:defRPr sz="2000">
                <a:solidFill>
                  <a:schemeClr val="tx1"/>
                </a:solidFill>
                <a:latin typeface="Arial" pitchFamily="34" charset="0"/>
              </a:defRPr>
            </a:lvl4pPr>
            <a:lvl5pPr marL="2057400" indent="-228600" algn="ctr">
              <a:spcBef>
                <a:spcPct val="20000"/>
              </a:spcBef>
              <a:defRPr sz="2000">
                <a:solidFill>
                  <a:schemeClr val="tx1"/>
                </a:solidFill>
                <a:latin typeface="Arial" pitchFamily="34" charset="0"/>
              </a:defRPr>
            </a:lvl5pPr>
            <a:lvl6pPr marL="2514600" indent="-228600" algn="ctr" fontAlgn="base">
              <a:spcBef>
                <a:spcPct val="20000"/>
              </a:spcBef>
              <a:spcAft>
                <a:spcPct val="0"/>
              </a:spcAft>
              <a:defRPr sz="2000">
                <a:solidFill>
                  <a:schemeClr val="tx1"/>
                </a:solidFill>
                <a:latin typeface="Arial" pitchFamily="34" charset="0"/>
              </a:defRPr>
            </a:lvl6pPr>
            <a:lvl7pPr marL="2971800" indent="-228600" algn="ctr" fontAlgn="base">
              <a:spcBef>
                <a:spcPct val="20000"/>
              </a:spcBef>
              <a:spcAft>
                <a:spcPct val="0"/>
              </a:spcAft>
              <a:defRPr sz="2000">
                <a:solidFill>
                  <a:schemeClr val="tx1"/>
                </a:solidFill>
                <a:latin typeface="Arial" pitchFamily="34" charset="0"/>
              </a:defRPr>
            </a:lvl7pPr>
            <a:lvl8pPr marL="3429000" indent="-228600" algn="ctr" fontAlgn="base">
              <a:spcBef>
                <a:spcPct val="20000"/>
              </a:spcBef>
              <a:spcAft>
                <a:spcPct val="0"/>
              </a:spcAft>
              <a:defRPr sz="2000">
                <a:solidFill>
                  <a:schemeClr val="tx1"/>
                </a:solidFill>
                <a:latin typeface="Arial" pitchFamily="34" charset="0"/>
              </a:defRPr>
            </a:lvl8pPr>
            <a:lvl9pPr marL="3886200" indent="-228600" algn="ctr" fontAlgn="base">
              <a:spcBef>
                <a:spcPct val="20000"/>
              </a:spcBef>
              <a:spcAft>
                <a:spcPct val="0"/>
              </a:spcAft>
              <a:defRPr sz="2000">
                <a:solidFill>
                  <a:schemeClr val="tx1"/>
                </a:solidFill>
                <a:latin typeface="Arial" pitchFamily="34" charset="0"/>
              </a:defRPr>
            </a:lvl9pPr>
          </a:lstStyle>
          <a:p>
            <a:pPr algn="l">
              <a:lnSpc>
                <a:spcPct val="80000"/>
              </a:lnSpc>
            </a:pPr>
            <a:r>
              <a:rPr kumimoji="0" lang="en-US" altLang="en-US" sz="3400" smtClean="0">
                <a:solidFill>
                  <a:srgbClr val="000000"/>
                </a:solidFill>
              </a:rPr>
              <a:t>Dr Gerard Walker</a:t>
            </a:r>
          </a:p>
          <a:p>
            <a:pPr algn="l">
              <a:lnSpc>
                <a:spcPct val="80000"/>
              </a:lnSpc>
            </a:pPr>
            <a:r>
              <a:rPr kumimoji="0" lang="en-US" altLang="en-US" sz="1900" smtClean="0">
                <a:solidFill>
                  <a:srgbClr val="000000"/>
                </a:solidFill>
              </a:rPr>
              <a:t>Clinical Director</a:t>
            </a:r>
          </a:p>
          <a:p>
            <a:pPr algn="l">
              <a:lnSpc>
                <a:spcPct val="80000"/>
              </a:lnSpc>
            </a:pPr>
            <a:r>
              <a:rPr kumimoji="0" lang="en-US" altLang="en-US" sz="1900" smtClean="0">
                <a:solidFill>
                  <a:srgbClr val="000000"/>
                </a:solidFill>
              </a:rPr>
              <a:t>Accident Compensation Corporation </a:t>
            </a:r>
            <a:br>
              <a:rPr kumimoji="0" lang="en-US" altLang="en-US" sz="1900" smtClean="0">
                <a:solidFill>
                  <a:srgbClr val="000000"/>
                </a:solidFill>
              </a:rPr>
            </a:br>
            <a:endParaRPr kumimoji="0" lang="en-NZ" altLang="en-US" sz="1900" smtClean="0">
              <a:solidFill>
                <a:srgbClr val="000000"/>
              </a:solidFill>
            </a:endParaRPr>
          </a:p>
          <a:p>
            <a:pPr algn="l">
              <a:lnSpc>
                <a:spcPct val="80000"/>
              </a:lnSpc>
            </a:pPr>
            <a:endParaRPr kumimoji="0" lang="en-NZ" altLang="en-US" sz="1200" smtClean="0">
              <a:solidFill>
                <a:srgbClr val="000000"/>
              </a:solidFill>
            </a:endParaRPr>
          </a:p>
        </p:txBody>
      </p:sp>
      <p:pic>
        <p:nvPicPr>
          <p:cNvPr id="51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2688" y="4652963"/>
            <a:ext cx="4527550" cy="28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2" name="Picture 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125538"/>
            <a:ext cx="18319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5" name="Picture 25"/>
          <p:cNvPicPr>
            <a:picLocks noChangeAspect="1" noChangeArrowheads="1"/>
          </p:cNvPicPr>
          <p:nvPr/>
        </p:nvPicPr>
        <p:blipFill>
          <a:blip r:embed="rId4">
            <a:extLst>
              <a:ext uri="{28A0092B-C50C-407E-A947-70E740481C1C}">
                <a14:useLocalDpi xmlns:a14="http://schemas.microsoft.com/office/drawing/2010/main" val="0"/>
              </a:ext>
            </a:extLst>
          </a:blip>
          <a:srcRect r="11203"/>
          <a:stretch>
            <a:fillRect/>
          </a:stretch>
        </p:blipFill>
        <p:spPr bwMode="auto">
          <a:xfrm>
            <a:off x="533400" y="4343400"/>
            <a:ext cx="7620000" cy="709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46" name="Picture 26"/>
          <p:cNvPicPr>
            <a:picLocks noChangeAspect="1" noChangeArrowheads="1"/>
          </p:cNvPicPr>
          <p:nvPr/>
        </p:nvPicPr>
        <p:blipFill>
          <a:blip r:embed="rId5">
            <a:extLst>
              <a:ext uri="{28A0092B-C50C-407E-A947-70E740481C1C}">
                <a14:useLocalDpi xmlns:a14="http://schemas.microsoft.com/office/drawing/2010/main" val="0"/>
              </a:ext>
            </a:extLst>
          </a:blip>
          <a:srcRect r="4803"/>
          <a:stretch>
            <a:fillRect/>
          </a:stretch>
        </p:blipFill>
        <p:spPr bwMode="auto">
          <a:xfrm>
            <a:off x="7918450" y="4667250"/>
            <a:ext cx="69215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48" name="Text Box 28"/>
          <p:cNvSpPr txBox="1">
            <a:spLocks noChangeArrowheads="1"/>
          </p:cNvSpPr>
          <p:nvPr/>
        </p:nvSpPr>
        <p:spPr bwMode="auto">
          <a:xfrm>
            <a:off x="544513" y="4359275"/>
            <a:ext cx="7010400"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0" lang="en-US" altLang="en-US" sz="1900" b="1" smtClean="0">
                <a:solidFill>
                  <a:srgbClr val="669900"/>
                </a:solidFill>
                <a:latin typeface="Century Gothic" pitchFamily="34" charset="0"/>
              </a:rPr>
              <a:t>Making Dependable Decisions – ACC Breakfast Session </a:t>
            </a:r>
          </a:p>
        </p:txBody>
      </p:sp>
      <p:pic>
        <p:nvPicPr>
          <p:cNvPr id="5149" name="Picture 29" descr="ACC_Logo_tric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16288" y="2286000"/>
            <a:ext cx="1484312" cy="1304925"/>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mal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2825" y="1125538"/>
            <a:ext cx="1781175" cy="237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2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p:txBody>
          <a:bodyPr/>
          <a:lstStyle/>
          <a:p>
            <a:r>
              <a:rPr lang="en-NZ" altLang="en-US" smtClean="0"/>
              <a:t>WRGPDI: What is an occupational disease?</a:t>
            </a:r>
            <a:endParaRPr lang="en-GB" altLang="en-US" smtClean="0"/>
          </a:p>
        </p:txBody>
      </p:sp>
      <p:sp>
        <p:nvSpPr>
          <p:cNvPr id="248835" name="Rectangle 3"/>
          <p:cNvSpPr>
            <a:spLocks noGrp="1" noChangeArrowheads="1"/>
          </p:cNvSpPr>
          <p:nvPr>
            <p:ph type="body" idx="1"/>
          </p:nvPr>
        </p:nvSpPr>
        <p:spPr>
          <a:xfrm>
            <a:off x="609600" y="1412875"/>
            <a:ext cx="8534400" cy="5445125"/>
          </a:xfrm>
        </p:spPr>
        <p:txBody>
          <a:bodyPr/>
          <a:lstStyle/>
          <a:p>
            <a:pPr marL="438150" indent="-438150">
              <a:lnSpc>
                <a:spcPct val="80000"/>
              </a:lnSpc>
              <a:buFontTx/>
              <a:buNone/>
            </a:pPr>
            <a:r>
              <a:rPr lang="en-NZ" altLang="en-US" sz="2200" dirty="0" smtClean="0"/>
              <a:t>In order to make a diagnosis of an occupational disease all of the following points need to be satisfied:</a:t>
            </a:r>
          </a:p>
          <a:p>
            <a:pPr marL="438150" indent="-438150">
              <a:lnSpc>
                <a:spcPct val="80000"/>
              </a:lnSpc>
              <a:buFontTx/>
              <a:buNone/>
            </a:pPr>
            <a:endParaRPr lang="en-NZ" altLang="en-US" sz="2200" dirty="0" smtClean="0"/>
          </a:p>
          <a:p>
            <a:pPr marL="438150" indent="-438150">
              <a:lnSpc>
                <a:spcPct val="80000"/>
              </a:lnSpc>
              <a:buFontTx/>
              <a:buAutoNum type="arabicPeriod"/>
            </a:pPr>
            <a:r>
              <a:rPr lang="en-NZ" altLang="en-US" sz="2200" dirty="0" smtClean="0"/>
              <a:t>Their disease should plausibly have an occupational cause</a:t>
            </a:r>
          </a:p>
          <a:p>
            <a:pPr marL="438150" indent="-438150">
              <a:lnSpc>
                <a:spcPct val="80000"/>
              </a:lnSpc>
              <a:buFontTx/>
              <a:buAutoNum type="arabicPeriod"/>
            </a:pPr>
            <a:r>
              <a:rPr lang="en-NZ" altLang="en-US" sz="2200" dirty="0" smtClean="0"/>
              <a:t>Occupational exposure must be sufficient to cause disease</a:t>
            </a:r>
          </a:p>
          <a:p>
            <a:pPr marL="438150" indent="-438150">
              <a:lnSpc>
                <a:spcPct val="80000"/>
              </a:lnSpc>
              <a:buFontTx/>
              <a:buAutoNum type="arabicPeriod"/>
            </a:pPr>
            <a:r>
              <a:rPr lang="en-NZ" altLang="en-US" sz="2200" dirty="0" smtClean="0"/>
              <a:t>Time of exposure must be appropriate relative to timing and nature of the onset, development, and any resolution of disease in question</a:t>
            </a:r>
          </a:p>
          <a:p>
            <a:pPr marL="438150" indent="-438150">
              <a:lnSpc>
                <a:spcPct val="80000"/>
              </a:lnSpc>
              <a:buFontTx/>
              <a:buAutoNum type="arabicPeriod"/>
            </a:pPr>
            <a:r>
              <a:rPr lang="en-NZ" altLang="en-US" sz="2200" dirty="0" smtClean="0"/>
              <a:t>Other diseases need to be reasonably excluded</a:t>
            </a:r>
          </a:p>
          <a:p>
            <a:pPr marL="438150" indent="-438150">
              <a:lnSpc>
                <a:spcPct val="80000"/>
              </a:lnSpc>
              <a:buFontTx/>
              <a:buNone/>
            </a:pPr>
            <a:endParaRPr lang="en-NZ" altLang="en-US" sz="2200" dirty="0" smtClean="0"/>
          </a:p>
          <a:p>
            <a:pPr marL="438150" indent="-438150">
              <a:lnSpc>
                <a:spcPct val="80000"/>
              </a:lnSpc>
              <a:buFontTx/>
              <a:buNone/>
            </a:pPr>
            <a:r>
              <a:rPr lang="en-NZ" altLang="en-US" sz="1800" dirty="0" smtClean="0"/>
              <a:t>Reference:</a:t>
            </a:r>
          </a:p>
          <a:p>
            <a:pPr marL="438150" indent="-438150">
              <a:lnSpc>
                <a:spcPct val="80000"/>
              </a:lnSpc>
              <a:buFontTx/>
              <a:buNone/>
            </a:pPr>
            <a:r>
              <a:rPr lang="en-NZ" altLang="en-US" sz="1800" dirty="0" smtClean="0"/>
              <a:t>Hunter’s Diseases of Occupations, 9th Edition, Baxter et al (Ed), Arnold, 2000</a:t>
            </a:r>
            <a:endParaRPr lang="en-GB" altLang="en-US" sz="18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pPr marL="0" indent="0">
              <a:buNone/>
            </a:pPr>
            <a:r>
              <a:rPr lang="en-NZ" sz="4000" dirty="0" smtClean="0"/>
              <a:t>What are commonly arising occupational disease/gradual onset injuries &amp; in what settings do they arise?</a:t>
            </a:r>
            <a:endParaRPr lang="en-NZ" sz="4000" dirty="0"/>
          </a:p>
        </p:txBody>
      </p:sp>
    </p:spTree>
    <p:extLst>
      <p:ext uri="{BB962C8B-B14F-4D97-AF65-F5344CB8AC3E}">
        <p14:creationId xmlns:p14="http://schemas.microsoft.com/office/powerpoint/2010/main" val="2858697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r>
              <a:rPr lang="en-NZ" altLang="en-US" smtClean="0"/>
              <a:t>WRGPDI: conditions often claimed</a:t>
            </a:r>
            <a:endParaRPr lang="en-GB" altLang="en-US" smtClean="0"/>
          </a:p>
        </p:txBody>
      </p:sp>
      <p:sp>
        <p:nvSpPr>
          <p:cNvPr id="225283" name="Rectangle 3"/>
          <p:cNvSpPr>
            <a:spLocks noGrp="1" noChangeArrowheads="1"/>
          </p:cNvSpPr>
          <p:nvPr>
            <p:ph type="body" idx="1"/>
          </p:nvPr>
        </p:nvSpPr>
        <p:spPr>
          <a:xfrm>
            <a:off x="457200" y="1412875"/>
            <a:ext cx="8229600" cy="4713288"/>
          </a:xfrm>
        </p:spPr>
        <p:txBody>
          <a:bodyPr/>
          <a:lstStyle/>
          <a:p>
            <a:r>
              <a:rPr lang="en-NZ" altLang="en-US" sz="2400" smtClean="0"/>
              <a:t>CTS: repeated forceful gripping or wrist movements or sustained wrist postures</a:t>
            </a:r>
          </a:p>
          <a:p>
            <a:r>
              <a:rPr lang="en-NZ" altLang="en-US" sz="2400" smtClean="0"/>
              <a:t>Tenosynovitis: must have the condition</a:t>
            </a:r>
          </a:p>
          <a:p>
            <a:r>
              <a:rPr lang="en-NZ" altLang="en-US" sz="2400" smtClean="0"/>
              <a:t>Tennis elbow: repeated forceful arm movements</a:t>
            </a:r>
          </a:p>
          <a:p>
            <a:r>
              <a:rPr lang="en-NZ" altLang="en-US" sz="2400" smtClean="0"/>
              <a:t>Rotator cuff conditions: work with arms elevated (flexion/abduction shoulders beyond 60 degrees)</a:t>
            </a:r>
          </a:p>
          <a:p>
            <a:r>
              <a:rPr lang="en-NZ" altLang="en-US" sz="2400" smtClean="0"/>
              <a:t>Cubital tunnel syndrome: highly repetitive elbow flexion/extension, seldom caused by work</a:t>
            </a:r>
          </a:p>
          <a:p>
            <a:r>
              <a:rPr lang="en-NZ" altLang="en-US" sz="2400" smtClean="0"/>
              <a:t>Osteoarthritis: little evidence re causative role for work</a:t>
            </a:r>
          </a:p>
          <a:p>
            <a:endParaRPr lang="en-GB" altLang="en-US" smtClean="0"/>
          </a:p>
        </p:txBody>
      </p:sp>
      <p:sp>
        <p:nvSpPr>
          <p:cNvPr id="225284" name="Rectangle 4"/>
          <p:cNvSpPr>
            <a:spLocks noChangeArrowheads="1"/>
          </p:cNvSpPr>
          <p:nvPr/>
        </p:nvSpPr>
        <p:spPr bwMode="auto">
          <a:xfrm>
            <a:off x="3971925" y="3246438"/>
            <a:ext cx="120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NZ" altLang="en-US" b="1">
                <a:solidFill>
                  <a:schemeClr val="bg1"/>
                </a:solidFill>
              </a:rPr>
              <a:t>WRGPDI:</a:t>
            </a:r>
            <a:endParaRPr lang="en-GB" altLang="en-US" b="1">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r>
              <a:rPr lang="en-NZ" altLang="en-US" smtClean="0"/>
              <a:t>WRGPDI: conditions not claimed enough?</a:t>
            </a:r>
            <a:endParaRPr lang="en-GB" altLang="en-US" smtClean="0"/>
          </a:p>
        </p:txBody>
      </p:sp>
      <p:sp>
        <p:nvSpPr>
          <p:cNvPr id="269315" name="Rectangle 3"/>
          <p:cNvSpPr>
            <a:spLocks noGrp="1" noChangeArrowheads="1"/>
          </p:cNvSpPr>
          <p:nvPr>
            <p:ph type="body" idx="1"/>
          </p:nvPr>
        </p:nvSpPr>
        <p:spPr>
          <a:xfrm>
            <a:off x="457200" y="1557338"/>
            <a:ext cx="8229600" cy="4568825"/>
          </a:xfrm>
        </p:spPr>
        <p:txBody>
          <a:bodyPr/>
          <a:lstStyle/>
          <a:p>
            <a:r>
              <a:rPr lang="en-NZ" altLang="en-US" sz="2400" smtClean="0"/>
              <a:t>Dermatitis - wet work</a:t>
            </a:r>
          </a:p>
          <a:p>
            <a:r>
              <a:rPr lang="en-NZ" altLang="en-US" sz="2400" smtClean="0"/>
              <a:t>Bladder cancer – various chemicals</a:t>
            </a:r>
          </a:p>
          <a:p>
            <a:r>
              <a:rPr lang="en-NZ" altLang="en-US" sz="2400" smtClean="0"/>
              <a:t>Lung cancer and asbestos exposure</a:t>
            </a:r>
          </a:p>
          <a:p>
            <a:r>
              <a:rPr lang="en-NZ" altLang="en-US" sz="2400" smtClean="0"/>
              <a:t>Sinonasal &amp; nasophayrnx – wood dust, chromium</a:t>
            </a:r>
          </a:p>
          <a:p>
            <a:r>
              <a:rPr lang="en-NZ" altLang="en-US" sz="2400" smtClean="0"/>
              <a:t>Leukemia - benzene</a:t>
            </a:r>
          </a:p>
          <a:p>
            <a:r>
              <a:rPr lang="en-NZ" altLang="en-US" sz="2400" smtClean="0"/>
              <a:t>COPD – organic dust</a:t>
            </a:r>
          </a:p>
          <a:p>
            <a:r>
              <a:rPr lang="en-NZ" altLang="en-US" sz="2400" smtClean="0"/>
              <a:t>Adult onset asthma -– organic dust, various chemicals</a:t>
            </a:r>
          </a:p>
          <a:p>
            <a:endParaRPr lang="en-NZ" altLang="en-US" sz="2400" smtClean="0"/>
          </a:p>
          <a:p>
            <a:endParaRPr lang="en-GB" altLang="en-US" smtClean="0"/>
          </a:p>
        </p:txBody>
      </p:sp>
      <p:sp>
        <p:nvSpPr>
          <p:cNvPr id="269316" name="Rectangle 4"/>
          <p:cNvSpPr>
            <a:spLocks noChangeArrowheads="1"/>
          </p:cNvSpPr>
          <p:nvPr/>
        </p:nvSpPr>
        <p:spPr bwMode="auto">
          <a:xfrm>
            <a:off x="3971925" y="3246438"/>
            <a:ext cx="120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NZ" altLang="en-US" b="1">
                <a:solidFill>
                  <a:schemeClr val="bg1"/>
                </a:solidFill>
              </a:rPr>
              <a:t>WRGPDI:</a:t>
            </a:r>
            <a:endParaRPr lang="en-GB" altLang="en-US" b="1">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lstStyle/>
          <a:p>
            <a:r>
              <a:rPr lang="en-NZ" altLang="en-US" sz="2000" smtClean="0"/>
              <a:t>What is an occupational disease? – issues for GPs 1</a:t>
            </a:r>
            <a:endParaRPr lang="en-GB" altLang="en-US" sz="2000" smtClean="0"/>
          </a:p>
        </p:txBody>
      </p:sp>
      <p:sp>
        <p:nvSpPr>
          <p:cNvPr id="270339" name="Rectangle 3"/>
          <p:cNvSpPr>
            <a:spLocks noGrp="1" noChangeArrowheads="1"/>
          </p:cNvSpPr>
          <p:nvPr>
            <p:ph type="body" idx="1"/>
          </p:nvPr>
        </p:nvSpPr>
        <p:spPr>
          <a:xfrm>
            <a:off x="609600" y="1412875"/>
            <a:ext cx="8534400" cy="5445125"/>
          </a:xfrm>
        </p:spPr>
        <p:txBody>
          <a:bodyPr/>
          <a:lstStyle/>
          <a:p>
            <a:pPr marL="438150" indent="-438150">
              <a:buFontTx/>
              <a:buAutoNum type="arabicPeriod"/>
            </a:pPr>
            <a:r>
              <a:rPr lang="en-NZ" altLang="en-US" sz="2400" dirty="0" smtClean="0"/>
              <a:t>What is the diagnosis? </a:t>
            </a:r>
          </a:p>
          <a:p>
            <a:pPr marL="438150" indent="-438150">
              <a:buFontTx/>
              <a:buAutoNum type="arabicPeriod"/>
            </a:pPr>
            <a:r>
              <a:rPr lang="en-NZ" altLang="en-US" sz="2400" dirty="0" smtClean="0"/>
              <a:t>Does the client have an </a:t>
            </a:r>
            <a:r>
              <a:rPr lang="en-NZ" altLang="en-US" sz="2400" i="1" dirty="0" smtClean="0"/>
              <a:t>Injury?</a:t>
            </a:r>
          </a:p>
          <a:p>
            <a:pPr marL="438150" indent="-438150">
              <a:buFontTx/>
              <a:buAutoNum type="arabicPeriod"/>
            </a:pPr>
            <a:r>
              <a:rPr lang="en-GB" altLang="en-US" sz="2400" dirty="0" smtClean="0"/>
              <a:t>Is there a recognisable causal agent in the workplace?</a:t>
            </a:r>
          </a:p>
          <a:p>
            <a:pPr marL="438150" indent="-438150">
              <a:buFontTx/>
              <a:buAutoNum type="arabicPeriod"/>
            </a:pPr>
            <a:r>
              <a:rPr lang="en-NZ" altLang="en-US" sz="2400" dirty="0" smtClean="0"/>
              <a:t>Has the work caused (or contributed to the cause) of the condition?</a:t>
            </a:r>
          </a:p>
          <a:p>
            <a:pPr marL="438150" indent="-438150">
              <a:buFontTx/>
              <a:buAutoNum type="arabicPeriod"/>
            </a:pPr>
            <a:r>
              <a:rPr lang="en-NZ" altLang="en-US" sz="2400" dirty="0" smtClean="0"/>
              <a:t>Cause versus aggravation</a:t>
            </a:r>
          </a:p>
          <a:p>
            <a:pPr marL="438150" indent="-438150">
              <a:buFontTx/>
              <a:buAutoNum type="arabicPeriod"/>
            </a:pPr>
            <a:r>
              <a:rPr lang="en-NZ" altLang="en-US" sz="2400" dirty="0" smtClean="0"/>
              <a:t>Harm of false attribution</a:t>
            </a:r>
          </a:p>
          <a:p>
            <a:pPr marL="438150" indent="-438150">
              <a:buFontTx/>
              <a:buNone/>
            </a:pPr>
            <a:endParaRPr lang="en-NZ" altLang="en-US" sz="2400" dirty="0" smtClean="0"/>
          </a:p>
          <a:p>
            <a:pPr marL="438150" indent="-438150">
              <a:buFontTx/>
              <a:buNone/>
            </a:pPr>
            <a:endParaRPr lang="en-GB" altLang="en-US" sz="2400" dirty="0" smtClean="0"/>
          </a:p>
        </p:txBody>
      </p:sp>
      <p:pic>
        <p:nvPicPr>
          <p:cNvPr id="270340" name="Picture 4" descr="banne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33950"/>
            <a:ext cx="9144000" cy="1924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37220"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37221" name="Rectangle 5"/>
          <p:cNvSpPr>
            <a:spLocks noGrp="1" noChangeArrowheads="1"/>
          </p:cNvSpPr>
          <p:nvPr>
            <p:ph type="body" idx="1"/>
          </p:nvPr>
        </p:nvSpPr>
        <p:spPr>
          <a:xfrm>
            <a:off x="352425" y="1773238"/>
            <a:ext cx="8291513" cy="3384550"/>
          </a:xfrm>
        </p:spPr>
        <p:txBody>
          <a:bodyPr/>
          <a:lstStyle/>
          <a:p>
            <a:pPr>
              <a:lnSpc>
                <a:spcPct val="150000"/>
              </a:lnSpc>
            </a:pPr>
            <a:r>
              <a:rPr kumimoji="0" lang="en-NZ" altLang="en-US" smtClean="0">
                <a:solidFill>
                  <a:srgbClr val="000000"/>
                </a:solidFill>
              </a:rPr>
              <a:t>We have been over-sold benefits of time off work</a:t>
            </a:r>
          </a:p>
          <a:p>
            <a:pPr>
              <a:lnSpc>
                <a:spcPct val="150000"/>
              </a:lnSpc>
            </a:pPr>
            <a:r>
              <a:rPr kumimoji="0" lang="en-NZ" altLang="en-US" smtClean="0">
                <a:solidFill>
                  <a:srgbClr val="000000"/>
                </a:solidFill>
              </a:rPr>
              <a:t>Now a growing appreciation of the positive effects of work on health and the harm associated with worklessness</a:t>
            </a:r>
          </a:p>
          <a:p>
            <a:pPr>
              <a:lnSpc>
                <a:spcPct val="150000"/>
              </a:lnSpc>
            </a:pPr>
            <a:r>
              <a:rPr kumimoji="0" lang="en-NZ" altLang="en-US" smtClean="0">
                <a:solidFill>
                  <a:srgbClr val="000000"/>
                </a:solidFill>
              </a:rPr>
              <a:t>We need a culture change, from prescribing time off work to prescribing time at work </a:t>
            </a:r>
          </a:p>
          <a:p>
            <a:pPr>
              <a:lnSpc>
                <a:spcPct val="150000"/>
              </a:lnSpc>
            </a:pPr>
            <a:r>
              <a:rPr kumimoji="0" lang="en-NZ" altLang="en-US" smtClean="0">
                <a:solidFill>
                  <a:srgbClr val="000000"/>
                </a:solidFill>
              </a:rPr>
              <a:t>Certification provides an opportunity and a challenge</a:t>
            </a:r>
          </a:p>
          <a:p>
            <a:pPr>
              <a:lnSpc>
                <a:spcPct val="130000"/>
              </a:lnSpc>
              <a:buFontTx/>
              <a:buNone/>
            </a:pPr>
            <a:endParaRPr kumimoji="0" lang="en-NZ" altLang="en-US" smtClean="0">
              <a:solidFill>
                <a:srgbClr val="000000"/>
              </a:solidFill>
            </a:endParaRPr>
          </a:p>
        </p:txBody>
      </p:sp>
      <p:sp>
        <p:nvSpPr>
          <p:cNvPr id="137222"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Certification – an opportunity and a challenge</a:t>
            </a:r>
            <a:endParaRPr lang="en-US" altLang="zh-TW" sz="2400" b="1">
              <a:solidFill>
                <a:schemeClr val="hlink"/>
              </a:solidFill>
            </a:endParaRPr>
          </a:p>
        </p:txBody>
      </p:sp>
      <p:sp>
        <p:nvSpPr>
          <p:cNvPr id="137224" name="AutoShape 8"/>
          <p:cNvSpPr>
            <a:spLocks noChangeArrowheads="1"/>
          </p:cNvSpPr>
          <p:nvPr/>
        </p:nvSpPr>
        <p:spPr bwMode="auto">
          <a:xfrm>
            <a:off x="4572000" y="4991100"/>
            <a:ext cx="4392613" cy="1751013"/>
          </a:xfrm>
          <a:prstGeom prst="roundRect">
            <a:avLst>
              <a:gd name="adj" fmla="val 16667"/>
            </a:avLst>
          </a:prstGeom>
          <a:solidFill>
            <a:srgbClr val="7DB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1pPr>
            <a:lvl2pPr marL="827088" indent="-28575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2pPr>
            <a:lvl3pPr marL="1235075"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3pPr>
            <a:lvl4pPr marL="1643063"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9pPr>
          </a:lstStyle>
          <a:p>
            <a:pPr>
              <a:lnSpc>
                <a:spcPct val="150000"/>
              </a:lnSpc>
              <a:buFontTx/>
              <a:buNone/>
            </a:pPr>
            <a:r>
              <a:rPr kumimoji="0" lang="en-NZ" altLang="en-US" b="1">
                <a:solidFill>
                  <a:schemeClr val="bg1"/>
                </a:solidFill>
              </a:rPr>
              <a:t>The clinical role is to assess fitness for work and prescribe a safe level of activity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2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67940"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67941" name="Rectangle 5"/>
          <p:cNvSpPr>
            <a:spLocks noGrp="1" noChangeArrowheads="1"/>
          </p:cNvSpPr>
          <p:nvPr>
            <p:ph type="body" idx="1"/>
          </p:nvPr>
        </p:nvSpPr>
        <p:spPr>
          <a:xfrm>
            <a:off x="457200" y="1844675"/>
            <a:ext cx="8686800" cy="4608513"/>
          </a:xfrm>
        </p:spPr>
        <p:txBody>
          <a:bodyPr/>
          <a:lstStyle/>
          <a:p>
            <a:pPr>
              <a:lnSpc>
                <a:spcPct val="120000"/>
              </a:lnSpc>
            </a:pPr>
            <a:r>
              <a:rPr kumimoji="0" lang="en-GB" altLang="en-US" smtClean="0">
                <a:solidFill>
                  <a:srgbClr val="000000"/>
                </a:solidFill>
              </a:rPr>
              <a:t>Work is generally good for health and well-being </a:t>
            </a:r>
            <a:r>
              <a:rPr kumimoji="0" lang="en-GB" altLang="en-US" b="1" baseline="30000" smtClean="0">
                <a:solidFill>
                  <a:schemeClr val="accent2"/>
                </a:solidFill>
              </a:rPr>
              <a:t>1</a:t>
            </a:r>
          </a:p>
          <a:p>
            <a:pPr>
              <a:lnSpc>
                <a:spcPct val="120000"/>
              </a:lnSpc>
            </a:pPr>
            <a:r>
              <a:rPr kumimoji="0" lang="en-NZ" altLang="en-US" smtClean="0">
                <a:solidFill>
                  <a:srgbClr val="000000"/>
                </a:solidFill>
              </a:rPr>
              <a:t>Unemployment: strongly association with poor health </a:t>
            </a:r>
            <a:r>
              <a:rPr kumimoji="0" lang="en-NZ" altLang="en-US" b="1" baseline="30000" smtClean="0">
                <a:solidFill>
                  <a:schemeClr val="accent2"/>
                </a:solidFill>
              </a:rPr>
              <a:t>2</a:t>
            </a:r>
            <a:endParaRPr kumimoji="0" lang="en-GB" altLang="en-US" b="1" baseline="30000" smtClean="0">
              <a:solidFill>
                <a:schemeClr val="accent2"/>
              </a:solidFill>
            </a:endParaRPr>
          </a:p>
          <a:p>
            <a:pPr>
              <a:lnSpc>
                <a:spcPct val="120000"/>
              </a:lnSpc>
            </a:pPr>
            <a:r>
              <a:rPr kumimoji="0" lang="en-GB" altLang="en-US" smtClean="0">
                <a:solidFill>
                  <a:srgbClr val="000000"/>
                </a:solidFill>
              </a:rPr>
              <a:t>Work and re-employment: the positive effects of return to work have been seen in various populations and settings </a:t>
            </a:r>
            <a:r>
              <a:rPr kumimoji="0" lang="en-GB" altLang="en-US" b="1" baseline="30000" smtClean="0">
                <a:solidFill>
                  <a:schemeClr val="accent2"/>
                </a:solidFill>
              </a:rPr>
              <a:t>2, 3 </a:t>
            </a:r>
            <a:endParaRPr kumimoji="0" lang="en-GB" altLang="en-US" b="1" smtClean="0">
              <a:solidFill>
                <a:schemeClr val="accent2"/>
              </a:solidFill>
            </a:endParaRPr>
          </a:p>
          <a:p>
            <a:pPr>
              <a:lnSpc>
                <a:spcPct val="120000"/>
              </a:lnSpc>
            </a:pPr>
            <a:r>
              <a:rPr lang="en-NZ" altLang="en-US" smtClean="0"/>
              <a:t>Families without a working member are more likely to suffer persistent low income, poverty and tangible health effects</a:t>
            </a:r>
            <a:r>
              <a:rPr lang="en-NZ" altLang="en-US" sz="1600" smtClean="0"/>
              <a:t> </a:t>
            </a:r>
            <a:r>
              <a:rPr lang="en-NZ" altLang="en-US" sz="1600" b="1" baseline="30000" smtClean="0">
                <a:solidFill>
                  <a:schemeClr val="accent2"/>
                </a:solidFill>
              </a:rPr>
              <a:t>4</a:t>
            </a:r>
            <a:endParaRPr kumimoji="0" lang="en-GB" altLang="en-US" sz="1600" b="1" baseline="30000" smtClean="0">
              <a:solidFill>
                <a:schemeClr val="accent2"/>
              </a:solidFill>
            </a:endParaRPr>
          </a:p>
          <a:p>
            <a:pPr>
              <a:lnSpc>
                <a:spcPct val="80000"/>
              </a:lnSpc>
              <a:buFontTx/>
              <a:buNone/>
            </a:pPr>
            <a:endParaRPr kumimoji="0" lang="en-GB" altLang="en-US" sz="900" b="1" smtClean="0">
              <a:solidFill>
                <a:srgbClr val="7DB300"/>
              </a:solidFill>
            </a:endParaRPr>
          </a:p>
          <a:p>
            <a:pPr>
              <a:lnSpc>
                <a:spcPct val="80000"/>
              </a:lnSpc>
              <a:buFontTx/>
              <a:buNone/>
            </a:pPr>
            <a:endParaRPr kumimoji="0" lang="en-GB" altLang="en-US" sz="900" smtClean="0">
              <a:solidFill>
                <a:srgbClr val="000000"/>
              </a:solidFill>
            </a:endParaRPr>
          </a:p>
          <a:p>
            <a:pPr>
              <a:lnSpc>
                <a:spcPct val="80000"/>
              </a:lnSpc>
              <a:buFontTx/>
              <a:buNone/>
            </a:pPr>
            <a:endParaRPr kumimoji="0" lang="en-NZ" altLang="en-US" sz="900" smtClean="0">
              <a:solidFill>
                <a:srgbClr val="000000"/>
              </a:solidFill>
            </a:endParaRPr>
          </a:p>
          <a:p>
            <a:pPr>
              <a:lnSpc>
                <a:spcPct val="80000"/>
              </a:lnSpc>
              <a:buFontTx/>
              <a:buNone/>
            </a:pPr>
            <a:endParaRPr kumimoji="0" lang="en-NZ" altLang="en-US" sz="900" smtClean="0">
              <a:solidFill>
                <a:srgbClr val="000000"/>
              </a:solidFill>
            </a:endParaRPr>
          </a:p>
          <a:p>
            <a:pPr>
              <a:lnSpc>
                <a:spcPct val="80000"/>
              </a:lnSpc>
              <a:buFontTx/>
              <a:buNone/>
            </a:pPr>
            <a:endParaRPr kumimoji="0" lang="en-GB" altLang="en-US" sz="900" smtClean="0">
              <a:solidFill>
                <a:srgbClr val="000000"/>
              </a:solidFill>
            </a:endParaRPr>
          </a:p>
          <a:p>
            <a:pPr>
              <a:lnSpc>
                <a:spcPct val="80000"/>
              </a:lnSpc>
              <a:buFontTx/>
              <a:buNone/>
            </a:pPr>
            <a:endParaRPr kumimoji="0" lang="en-GB" altLang="en-US" sz="900" smtClean="0">
              <a:solidFill>
                <a:srgbClr val="000000"/>
              </a:solidFill>
            </a:endParaRPr>
          </a:p>
          <a:p>
            <a:pPr>
              <a:lnSpc>
                <a:spcPct val="80000"/>
              </a:lnSpc>
              <a:buFontTx/>
              <a:buNone/>
            </a:pPr>
            <a:endParaRPr kumimoji="0" lang="en-GB" altLang="en-US" sz="900" smtClean="0">
              <a:solidFill>
                <a:srgbClr val="000000"/>
              </a:solidFill>
            </a:endParaRPr>
          </a:p>
          <a:p>
            <a:pPr>
              <a:lnSpc>
                <a:spcPct val="80000"/>
              </a:lnSpc>
              <a:buFontTx/>
              <a:buNone/>
            </a:pPr>
            <a:endParaRPr kumimoji="0" lang="en-GB" altLang="en-US" sz="900" smtClean="0">
              <a:solidFill>
                <a:srgbClr val="000000"/>
              </a:solidFill>
            </a:endParaRPr>
          </a:p>
          <a:p>
            <a:pPr>
              <a:lnSpc>
                <a:spcPct val="80000"/>
              </a:lnSpc>
              <a:buFontTx/>
              <a:buNone/>
            </a:pPr>
            <a:endParaRPr kumimoji="0" lang="en-GB" altLang="en-US" sz="900" smtClean="0">
              <a:solidFill>
                <a:srgbClr val="000000"/>
              </a:solidFill>
            </a:endParaRPr>
          </a:p>
          <a:p>
            <a:pPr>
              <a:lnSpc>
                <a:spcPct val="80000"/>
              </a:lnSpc>
              <a:buFontTx/>
              <a:buNone/>
            </a:pPr>
            <a:r>
              <a:rPr kumimoji="0" lang="en-GB" altLang="en-US" sz="900" smtClean="0">
                <a:solidFill>
                  <a:schemeClr val="accent2"/>
                </a:solidFill>
              </a:rPr>
              <a:t>1. Marmot M. </a:t>
            </a:r>
            <a:r>
              <a:rPr kumimoji="0" lang="en-GB" altLang="en-US" sz="900" i="1" smtClean="0">
                <a:solidFill>
                  <a:schemeClr val="accent2"/>
                </a:solidFill>
              </a:rPr>
              <a:t>Status Syndrome, </a:t>
            </a:r>
            <a:r>
              <a:rPr kumimoji="0" lang="en-GB" altLang="en-US" sz="900" smtClean="0">
                <a:solidFill>
                  <a:schemeClr val="accent2"/>
                </a:solidFill>
              </a:rPr>
              <a:t>Bloomsbury, London: 2004</a:t>
            </a:r>
          </a:p>
          <a:p>
            <a:pPr>
              <a:lnSpc>
                <a:spcPct val="80000"/>
              </a:lnSpc>
              <a:buFontTx/>
              <a:buNone/>
            </a:pPr>
            <a:r>
              <a:rPr kumimoji="0" lang="en-GB" altLang="en-US" sz="900" smtClean="0">
                <a:solidFill>
                  <a:schemeClr val="accent2"/>
                </a:solidFill>
              </a:rPr>
              <a:t>2. Waddell G, Burton K. </a:t>
            </a:r>
            <a:r>
              <a:rPr kumimoji="0" lang="en-GB" altLang="en-US" sz="900" i="1" smtClean="0">
                <a:solidFill>
                  <a:schemeClr val="accent2"/>
                </a:solidFill>
              </a:rPr>
              <a:t>Is work good for your health and well-being?</a:t>
            </a:r>
            <a:br>
              <a:rPr kumimoji="0" lang="en-GB" altLang="en-US" sz="900" i="1" smtClean="0">
                <a:solidFill>
                  <a:schemeClr val="accent2"/>
                </a:solidFill>
              </a:rPr>
            </a:br>
            <a:r>
              <a:rPr kumimoji="0" lang="en-GB" altLang="en-US" sz="900" smtClean="0">
                <a:solidFill>
                  <a:schemeClr val="accent2"/>
                </a:solidFill>
              </a:rPr>
              <a:t> TSO, London: 2006</a:t>
            </a:r>
          </a:p>
          <a:p>
            <a:pPr>
              <a:lnSpc>
                <a:spcPct val="80000"/>
              </a:lnSpc>
              <a:buFontTx/>
              <a:buNone/>
            </a:pPr>
            <a:r>
              <a:rPr kumimoji="0" lang="en-NZ" altLang="en-US" sz="900" smtClean="0">
                <a:solidFill>
                  <a:schemeClr val="accent2"/>
                </a:solidFill>
              </a:rPr>
              <a:t>3. Rueda S et al. Am J Pub Health Vol 102, No. 3, 2012</a:t>
            </a:r>
          </a:p>
          <a:p>
            <a:pPr>
              <a:lnSpc>
                <a:spcPct val="80000"/>
              </a:lnSpc>
              <a:buFontTx/>
              <a:buNone/>
            </a:pPr>
            <a:r>
              <a:rPr kumimoji="0" lang="en-NZ" altLang="en-US" sz="900" smtClean="0">
                <a:solidFill>
                  <a:schemeClr val="accent2"/>
                </a:solidFill>
              </a:rPr>
              <a:t>4. </a:t>
            </a:r>
            <a:r>
              <a:rPr lang="en-NZ" altLang="en-US" sz="900" smtClean="0">
                <a:solidFill>
                  <a:schemeClr val="accent2"/>
                </a:solidFill>
              </a:rPr>
              <a:t>Burgess, S., Propper, C. and Rigg, J. (2004 )</a:t>
            </a:r>
          </a:p>
          <a:p>
            <a:pPr>
              <a:lnSpc>
                <a:spcPct val="80000"/>
              </a:lnSpc>
              <a:buFontTx/>
              <a:buNone/>
            </a:pPr>
            <a:r>
              <a:rPr lang="en-GB" altLang="en-US" sz="900" smtClean="0">
                <a:solidFill>
                  <a:schemeClr val="accent2"/>
                </a:solidFill>
              </a:rPr>
              <a:t>           Households Below Average Income (HBAI)</a:t>
            </a:r>
            <a:r>
              <a:rPr lang="en-GB" altLang="en-US" sz="900" i="1" smtClean="0">
                <a:solidFill>
                  <a:schemeClr val="accent2"/>
                </a:solidFill>
              </a:rPr>
              <a:t> </a:t>
            </a:r>
            <a:r>
              <a:rPr lang="en-GB" altLang="en-US" sz="900" smtClean="0">
                <a:solidFill>
                  <a:schemeClr val="accent2"/>
                </a:solidFill>
              </a:rPr>
              <a:t>A9 /95-200/06</a:t>
            </a:r>
            <a:r>
              <a:rPr lang="en-GB" altLang="en-US" sz="900" smtClean="0">
                <a:solidFill>
                  <a:srgbClr val="7DB300"/>
                </a:solidFill>
              </a:rPr>
              <a:t> </a:t>
            </a:r>
          </a:p>
          <a:p>
            <a:pPr>
              <a:lnSpc>
                <a:spcPct val="80000"/>
              </a:lnSpc>
              <a:buFontTx/>
              <a:buNone/>
            </a:pPr>
            <a:endParaRPr kumimoji="0" lang="en-NZ" altLang="en-US" sz="900" smtClean="0">
              <a:solidFill>
                <a:schemeClr val="accent2"/>
              </a:solidFill>
            </a:endParaRPr>
          </a:p>
          <a:p>
            <a:pPr>
              <a:lnSpc>
                <a:spcPct val="80000"/>
              </a:lnSpc>
              <a:buFontTx/>
              <a:buNone/>
            </a:pPr>
            <a:endParaRPr kumimoji="0" lang="en-GB" altLang="en-US" sz="900" smtClean="0">
              <a:solidFill>
                <a:schemeClr val="accent2"/>
              </a:solidFill>
            </a:endParaRPr>
          </a:p>
          <a:p>
            <a:pPr>
              <a:lnSpc>
                <a:spcPct val="80000"/>
              </a:lnSpc>
              <a:buFontTx/>
              <a:buNone/>
            </a:pPr>
            <a:endParaRPr kumimoji="0" lang="en-GB" altLang="en-US" sz="1600" smtClean="0">
              <a:solidFill>
                <a:srgbClr val="000000"/>
              </a:solidFill>
            </a:endParaRPr>
          </a:p>
        </p:txBody>
      </p:sp>
      <p:sp>
        <p:nvSpPr>
          <p:cNvPr id="167942"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Work and health: the evidence</a:t>
            </a:r>
            <a:endParaRPr lang="en-US" altLang="zh-TW" sz="2400" b="1">
              <a:solidFill>
                <a:schemeClr val="hlink"/>
              </a:solidFill>
            </a:endParaRPr>
          </a:p>
        </p:txBody>
      </p:sp>
      <p:pic>
        <p:nvPicPr>
          <p:cNvPr id="167944" name="Picture 8" descr="iStock_000019744692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76825" y="4076700"/>
            <a:ext cx="4249738" cy="2828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sz="4000" dirty="0" smtClean="0"/>
              <a:t>Why does work improve health?</a:t>
            </a:r>
            <a:endParaRPr lang="en-NZ" sz="4000" dirty="0"/>
          </a:p>
        </p:txBody>
      </p:sp>
    </p:spTree>
    <p:extLst>
      <p:ext uri="{BB962C8B-B14F-4D97-AF65-F5344CB8AC3E}">
        <p14:creationId xmlns:p14="http://schemas.microsoft.com/office/powerpoint/2010/main" val="3359954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53252"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53253" name="Rectangle 5"/>
          <p:cNvSpPr>
            <a:spLocks noGrp="1" noChangeArrowheads="1"/>
          </p:cNvSpPr>
          <p:nvPr>
            <p:ph type="body" idx="1"/>
          </p:nvPr>
        </p:nvSpPr>
        <p:spPr>
          <a:xfrm>
            <a:off x="414338" y="1801813"/>
            <a:ext cx="8229600" cy="5472112"/>
          </a:xfrm>
        </p:spPr>
        <p:txBody>
          <a:bodyPr/>
          <a:lstStyle/>
          <a:p>
            <a:pPr>
              <a:lnSpc>
                <a:spcPct val="130000"/>
              </a:lnSpc>
              <a:buFontTx/>
              <a:buNone/>
            </a:pPr>
            <a:r>
              <a:rPr lang="en-GB" altLang="zh-TW" smtClean="0"/>
              <a:t>Work provides people with a number of benefits:</a:t>
            </a:r>
          </a:p>
          <a:p>
            <a:pPr>
              <a:lnSpc>
                <a:spcPct val="130000"/>
              </a:lnSpc>
            </a:pPr>
            <a:r>
              <a:rPr lang="en-GB" altLang="zh-TW" smtClean="0"/>
              <a:t>provides useful physical activity </a:t>
            </a:r>
          </a:p>
          <a:p>
            <a:pPr>
              <a:lnSpc>
                <a:spcPct val="130000"/>
              </a:lnSpc>
            </a:pPr>
            <a:r>
              <a:rPr lang="en-GB" altLang="zh-TW" smtClean="0"/>
              <a:t>adds meaning to life</a:t>
            </a:r>
          </a:p>
          <a:p>
            <a:pPr>
              <a:lnSpc>
                <a:spcPct val="130000"/>
              </a:lnSpc>
            </a:pPr>
            <a:r>
              <a:rPr lang="en-GB" altLang="zh-TW" smtClean="0"/>
              <a:t>gives a sense of community</a:t>
            </a:r>
          </a:p>
          <a:p>
            <a:pPr>
              <a:lnSpc>
                <a:spcPct val="130000"/>
              </a:lnSpc>
            </a:pPr>
            <a:r>
              <a:rPr lang="en-GB" altLang="zh-TW" smtClean="0"/>
              <a:t>provides social supports</a:t>
            </a:r>
          </a:p>
          <a:p>
            <a:pPr>
              <a:lnSpc>
                <a:spcPct val="130000"/>
              </a:lnSpc>
            </a:pPr>
            <a:r>
              <a:rPr lang="en-GB" altLang="zh-TW" smtClean="0"/>
              <a:t>provides structure to days, weeks, holiday breaks</a:t>
            </a:r>
          </a:p>
          <a:p>
            <a:pPr>
              <a:lnSpc>
                <a:spcPct val="130000"/>
              </a:lnSpc>
            </a:pPr>
            <a:r>
              <a:rPr lang="en-NZ" altLang="zh-TW" smtClean="0"/>
              <a:t>economic hardship is avoided </a:t>
            </a:r>
            <a:endParaRPr lang="en-GB" altLang="zh-TW" smtClean="0"/>
          </a:p>
          <a:p>
            <a:pPr>
              <a:lnSpc>
                <a:spcPct val="130000"/>
              </a:lnSpc>
            </a:pPr>
            <a:r>
              <a:rPr lang="en-GB" altLang="zh-TW" smtClean="0"/>
              <a:t>minimises risky behaviours (like alcohol and drugs)</a:t>
            </a:r>
          </a:p>
          <a:p>
            <a:pPr>
              <a:lnSpc>
                <a:spcPct val="80000"/>
              </a:lnSpc>
              <a:buFontTx/>
              <a:buNone/>
            </a:pPr>
            <a:endParaRPr lang="en-US" altLang="zh-TW" sz="1400" smtClean="0">
              <a:solidFill>
                <a:schemeClr val="accent2"/>
              </a:solidFill>
            </a:endParaRPr>
          </a:p>
          <a:p>
            <a:pPr>
              <a:lnSpc>
                <a:spcPct val="120000"/>
              </a:lnSpc>
              <a:buFontTx/>
              <a:buNone/>
            </a:pPr>
            <a:endParaRPr lang="en-US" altLang="zh-TW" sz="1200" smtClean="0">
              <a:solidFill>
                <a:schemeClr val="accent2"/>
              </a:solidFill>
            </a:endParaRPr>
          </a:p>
          <a:p>
            <a:pPr>
              <a:lnSpc>
                <a:spcPct val="130000"/>
              </a:lnSpc>
              <a:buFontTx/>
              <a:buNone/>
            </a:pPr>
            <a:r>
              <a:rPr lang="en-US" altLang="zh-TW" sz="1200" smtClean="0">
                <a:solidFill>
                  <a:schemeClr val="accent2"/>
                </a:solidFill>
              </a:rPr>
              <a:t>1. </a:t>
            </a:r>
            <a:r>
              <a:rPr lang="en-NZ" altLang="en-US" sz="1200" smtClean="0">
                <a:solidFill>
                  <a:schemeClr val="accent2"/>
                </a:solidFill>
              </a:rPr>
              <a:t>White P. Ed. Oxford University Press 2005.</a:t>
            </a:r>
          </a:p>
          <a:p>
            <a:pPr>
              <a:lnSpc>
                <a:spcPct val="130000"/>
              </a:lnSpc>
              <a:buFontTx/>
              <a:buNone/>
            </a:pPr>
            <a:r>
              <a:rPr lang="en-NZ" altLang="en-US" sz="1200" smtClean="0">
                <a:solidFill>
                  <a:schemeClr val="accent2"/>
                </a:solidFill>
              </a:rPr>
              <a:t>2. </a:t>
            </a:r>
            <a:r>
              <a:rPr lang="en-GB" altLang="en-US" sz="1200" smtClean="0">
                <a:solidFill>
                  <a:schemeClr val="accent2"/>
                </a:solidFill>
              </a:rPr>
              <a:t>Waddell G, Burton K. TSO, London: 2006.</a:t>
            </a:r>
            <a:endParaRPr lang="en-US" altLang="zh-TW" sz="1200" smtClean="0">
              <a:solidFill>
                <a:schemeClr val="accent2"/>
              </a:solidFill>
            </a:endParaRPr>
          </a:p>
        </p:txBody>
      </p:sp>
      <p:sp>
        <p:nvSpPr>
          <p:cNvPr id="53254"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Why does work generally improve health?</a:t>
            </a:r>
            <a:endParaRPr lang="en-US" altLang="zh-TW" sz="2400" b="1">
              <a:solidFill>
                <a:schemeClr val="hlink"/>
              </a:solidFill>
            </a:endParaRPr>
          </a:p>
        </p:txBody>
      </p:sp>
      <p:pic>
        <p:nvPicPr>
          <p:cNvPr id="53255" name="Picture 7" descr="iStock_000020140165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96038" y="2924175"/>
            <a:ext cx="2800350" cy="41973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r>
              <a:rPr lang="en-US" altLang="zh-TW" smtClean="0"/>
              <a:t>Certifying Fitness for Work</a:t>
            </a:r>
            <a:endParaRPr lang="en-GB" altLang="en-US" smtClean="0"/>
          </a:p>
        </p:txBody>
      </p:sp>
      <p:pic>
        <p:nvPicPr>
          <p:cNvPr id="196612" name="Picture 4" descr="iStock_000012202906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64163" y="3933825"/>
            <a:ext cx="3960812" cy="2959100"/>
          </a:xfrm>
          <a:prstGeom prst="rect">
            <a:avLst/>
          </a:prstGeom>
          <a:noFill/>
          <a:extLst>
            <a:ext uri="{909E8E84-426E-40DD-AFC4-6F175D3DCCD1}">
              <a14:hiddenFill xmlns:a14="http://schemas.microsoft.com/office/drawing/2010/main">
                <a:solidFill>
                  <a:srgbClr val="FFFFFF"/>
                </a:solidFill>
              </a14:hiddenFill>
            </a:ext>
          </a:extLst>
        </p:spPr>
      </p:pic>
      <p:sp>
        <p:nvSpPr>
          <p:cNvPr id="196614" name="Text Box 6"/>
          <p:cNvSpPr txBox="1">
            <a:spLocks noChangeArrowheads="1"/>
          </p:cNvSpPr>
          <p:nvPr/>
        </p:nvSpPr>
        <p:spPr bwMode="auto">
          <a:xfrm>
            <a:off x="909638" y="990600"/>
            <a:ext cx="77041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dirty="0">
                <a:solidFill>
                  <a:schemeClr val="hlink"/>
                </a:solidFill>
              </a:rPr>
              <a:t>What may delay a patient getting back to full participation in work </a:t>
            </a:r>
            <a:r>
              <a:rPr lang="en-NZ" altLang="zh-TW" sz="2400" b="1" dirty="0" smtClean="0">
                <a:solidFill>
                  <a:schemeClr val="hlink"/>
                </a:solidFill>
              </a:rPr>
              <a:t>?</a:t>
            </a:r>
            <a:endParaRPr lang="en-US" altLang="zh-TW" sz="2400" b="1" dirty="0">
              <a:solidFill>
                <a:schemeClr val="hlink"/>
              </a:solidFill>
            </a:endParaRPr>
          </a:p>
        </p:txBody>
      </p:sp>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96618" name="Rectangle 10"/>
          <p:cNvSpPr>
            <a:spLocks noChangeArrowheads="1"/>
          </p:cNvSpPr>
          <p:nvPr/>
        </p:nvSpPr>
        <p:spPr bwMode="auto">
          <a:xfrm>
            <a:off x="323850" y="2133600"/>
            <a:ext cx="6624638"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1pPr>
            <a:lvl2pPr marL="742950" indent="-28575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2pPr>
            <a:lvl3pPr marL="11430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3pPr>
            <a:lvl4pPr marL="16002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9pPr>
          </a:lstStyle>
          <a:p>
            <a:pPr lvl="1">
              <a:lnSpc>
                <a:spcPct val="110000"/>
              </a:lnSpc>
            </a:pPr>
            <a:endParaRPr lang="en-NZ" altLang="zh-TW" dirty="0"/>
          </a:p>
          <a:p>
            <a:pPr lvl="1"/>
            <a:endParaRPr lang="en-GB" altLang="zh-TW"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ctrTitle"/>
          </p:nvPr>
        </p:nvSpPr>
        <p:spPr/>
        <p:txBody>
          <a:bodyPr/>
          <a:lstStyle/>
          <a:p>
            <a:r>
              <a:rPr lang="en-US" altLang="zh-TW"/>
              <a:t>Making Dependable Decisions</a:t>
            </a:r>
            <a:endParaRPr lang="zh-TW" altLang="en-US"/>
          </a:p>
        </p:txBody>
      </p:sp>
      <p:sp>
        <p:nvSpPr>
          <p:cNvPr id="159747" name="Rectangle 3"/>
          <p:cNvSpPr>
            <a:spLocks noGrp="1" noChangeArrowheads="1"/>
          </p:cNvSpPr>
          <p:nvPr>
            <p:ph type="subTitle" idx="1"/>
          </p:nvPr>
        </p:nvSpPr>
        <p:spPr>
          <a:xfrm>
            <a:off x="2463800" y="1195388"/>
            <a:ext cx="6400800" cy="1225550"/>
          </a:xfrm>
        </p:spPr>
        <p:txBody>
          <a:bodyPr/>
          <a:lstStyle/>
          <a:p>
            <a:r>
              <a:rPr lang="en-US" altLang="zh-TW"/>
              <a:t>South GP CME 2013</a:t>
            </a:r>
          </a:p>
          <a:p>
            <a:r>
              <a:rPr lang="en-US" altLang="zh-TW"/>
              <a:t>Dr Gerard Walker </a:t>
            </a:r>
          </a:p>
        </p:txBody>
      </p:sp>
      <p:pic>
        <p:nvPicPr>
          <p:cNvPr id="1597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420938"/>
            <a:ext cx="9144000"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9" name="Text Box 5"/>
          <p:cNvSpPr txBox="1">
            <a:spLocks noChangeArrowheads="1"/>
          </p:cNvSpPr>
          <p:nvPr/>
        </p:nvSpPr>
        <p:spPr bwMode="auto">
          <a:xfrm>
            <a:off x="4067175" y="6381750"/>
            <a:ext cx="4968875" cy="396875"/>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NZ" altLang="en-US" sz="2000" b="1">
                <a:solidFill>
                  <a:srgbClr val="FFFF66"/>
                </a:solidFill>
              </a:rPr>
              <a:t>This version: 06.08.2013</a:t>
            </a:r>
            <a:endParaRPr lang="en-GB" altLang="en-US" sz="2000" b="1">
              <a:solidFill>
                <a:srgbClr val="FFFF66"/>
              </a:solidFill>
            </a:endParaRPr>
          </a:p>
        </p:txBody>
      </p:sp>
      <p:pic>
        <p:nvPicPr>
          <p:cNvPr id="159754" name="Picture 10" descr="iStock_000020531224Small"/>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4277" t="5103" r="15509" b="58263"/>
          <a:stretch>
            <a:fillRect/>
          </a:stretch>
        </p:blipFill>
        <p:spPr bwMode="auto">
          <a:xfrm>
            <a:off x="2451100" y="4437063"/>
            <a:ext cx="2016125" cy="1773237"/>
          </a:xfrm>
          <a:prstGeom prst="rect">
            <a:avLst/>
          </a:prstGeom>
          <a:noFill/>
          <a:extLst>
            <a:ext uri="{909E8E84-426E-40DD-AFC4-6F175D3DCCD1}">
              <a14:hiddenFill xmlns:a14="http://schemas.microsoft.com/office/drawing/2010/main">
                <a:solidFill>
                  <a:srgbClr val="FFFFFF"/>
                </a:solidFill>
              </a14:hiddenFill>
            </a:ext>
          </a:extLst>
        </p:spPr>
      </p:pic>
      <p:pic>
        <p:nvPicPr>
          <p:cNvPr id="159755" name="Picture 11" descr="iStock_000022085760Small"/>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32127" t="5345" r="27708" b="71935"/>
          <a:stretch>
            <a:fillRect/>
          </a:stretch>
        </p:blipFill>
        <p:spPr bwMode="auto">
          <a:xfrm>
            <a:off x="6767513" y="4310063"/>
            <a:ext cx="2252662" cy="1908175"/>
          </a:xfrm>
          <a:prstGeom prst="rect">
            <a:avLst/>
          </a:prstGeom>
          <a:noFill/>
          <a:extLst>
            <a:ext uri="{909E8E84-426E-40DD-AFC4-6F175D3DCCD1}">
              <a14:hiddenFill xmlns:a14="http://schemas.microsoft.com/office/drawing/2010/main">
                <a:solidFill>
                  <a:srgbClr val="FFFFFF"/>
                </a:solidFill>
              </a14:hiddenFill>
            </a:ext>
          </a:extLst>
        </p:spPr>
      </p:pic>
      <p:pic>
        <p:nvPicPr>
          <p:cNvPr id="159756" name="Picture 12" descr="iStock_000011496759Small"/>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l="16908" r="8916" b="46956"/>
          <a:stretch>
            <a:fillRect/>
          </a:stretch>
        </p:blipFill>
        <p:spPr bwMode="auto">
          <a:xfrm>
            <a:off x="4659313" y="2386013"/>
            <a:ext cx="1939925" cy="1946275"/>
          </a:xfrm>
          <a:prstGeom prst="rect">
            <a:avLst/>
          </a:prstGeom>
          <a:noFill/>
          <a:extLst>
            <a:ext uri="{909E8E84-426E-40DD-AFC4-6F175D3DCCD1}">
              <a14:hiddenFill xmlns:a14="http://schemas.microsoft.com/office/drawing/2010/main">
                <a:solidFill>
                  <a:srgbClr val="FFFFFF"/>
                </a:solidFill>
              </a14:hiddenFill>
            </a:ext>
          </a:extLst>
        </p:spPr>
      </p:pic>
      <p:pic>
        <p:nvPicPr>
          <p:cNvPr id="159757" name="Picture 13" descr="iStock_000019695633Small"/>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23351" t="13914" r="32568" b="58452"/>
          <a:stretch>
            <a:fillRect/>
          </a:stretch>
        </p:blipFill>
        <p:spPr bwMode="auto">
          <a:xfrm>
            <a:off x="468313" y="2428875"/>
            <a:ext cx="2016125" cy="1892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82948"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82949" name="Rectangle 5"/>
          <p:cNvSpPr>
            <a:spLocks noGrp="1" noChangeArrowheads="1"/>
          </p:cNvSpPr>
          <p:nvPr>
            <p:ph type="body" idx="1"/>
          </p:nvPr>
        </p:nvSpPr>
        <p:spPr>
          <a:xfrm>
            <a:off x="352425" y="1666875"/>
            <a:ext cx="8229600" cy="4425950"/>
          </a:xfrm>
        </p:spPr>
        <p:txBody>
          <a:bodyPr/>
          <a:lstStyle/>
          <a:p>
            <a:pPr>
              <a:lnSpc>
                <a:spcPct val="210000"/>
              </a:lnSpc>
            </a:pPr>
            <a:r>
              <a:rPr lang="en-GB" altLang="en-US" smtClean="0"/>
              <a:t>Employees are disadvantaged</a:t>
            </a:r>
          </a:p>
          <a:p>
            <a:pPr>
              <a:lnSpc>
                <a:spcPct val="210000"/>
              </a:lnSpc>
            </a:pPr>
            <a:r>
              <a:rPr lang="en-NZ" altLang="en-US" smtClean="0"/>
              <a:t>Employers’ perspectives</a:t>
            </a:r>
          </a:p>
          <a:p>
            <a:pPr>
              <a:lnSpc>
                <a:spcPct val="210000"/>
              </a:lnSpc>
            </a:pPr>
            <a:r>
              <a:rPr lang="en-US" altLang="en-US" smtClean="0"/>
              <a:t>Economic loss </a:t>
            </a:r>
          </a:p>
          <a:p>
            <a:pPr>
              <a:lnSpc>
                <a:spcPct val="160000"/>
              </a:lnSpc>
            </a:pPr>
            <a:r>
              <a:rPr lang="en-US" altLang="en-US" smtClean="0"/>
              <a:t>YET high % of NZ doctors routinely certify </a:t>
            </a:r>
            <a:br>
              <a:rPr lang="en-US" altLang="en-US" smtClean="0"/>
            </a:br>
            <a:r>
              <a:rPr lang="en-US" altLang="en-US" smtClean="0"/>
              <a:t>fully unfit. For example, in 2011:</a:t>
            </a:r>
          </a:p>
          <a:p>
            <a:pPr lvl="1">
              <a:lnSpc>
                <a:spcPct val="160000"/>
              </a:lnSpc>
            </a:pPr>
            <a:r>
              <a:rPr lang="en-US" altLang="en-US" smtClean="0"/>
              <a:t>&gt;20,000 certs/year fully unfit for 30 days</a:t>
            </a:r>
          </a:p>
          <a:p>
            <a:pPr lvl="1">
              <a:lnSpc>
                <a:spcPct val="160000"/>
              </a:lnSpc>
            </a:pPr>
            <a:r>
              <a:rPr lang="en-US" altLang="en-US" smtClean="0"/>
              <a:t>&gt;10,000 exceeded+ expect. recovery times</a:t>
            </a:r>
          </a:p>
          <a:p>
            <a:pPr>
              <a:lnSpc>
                <a:spcPct val="210000"/>
              </a:lnSpc>
            </a:pPr>
            <a:endParaRPr lang="zh-TW" altLang="en-US" smtClean="0"/>
          </a:p>
        </p:txBody>
      </p:sp>
      <p:sp>
        <p:nvSpPr>
          <p:cNvPr id="8295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Delays in return to work affect us all</a:t>
            </a:r>
            <a:endParaRPr lang="en-US" altLang="zh-TW" sz="2400" b="1">
              <a:solidFill>
                <a:schemeClr val="hlink"/>
              </a:solidFill>
            </a:endParaRPr>
          </a:p>
        </p:txBody>
      </p:sp>
      <p:pic>
        <p:nvPicPr>
          <p:cNvPr id="82951" name="Picture 7" descr="iStock_000009367104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8975" r="29529" b="2567"/>
          <a:stretch>
            <a:fillRect/>
          </a:stretch>
        </p:blipFill>
        <p:spPr bwMode="auto">
          <a:xfrm>
            <a:off x="5395913" y="2665413"/>
            <a:ext cx="4071937" cy="4292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05476"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05478"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Facing the challenge</a:t>
            </a:r>
            <a:endParaRPr lang="en-US" altLang="zh-TW" sz="2400" b="1">
              <a:solidFill>
                <a:schemeClr val="hlink"/>
              </a:solidFill>
            </a:endParaRPr>
          </a:p>
        </p:txBody>
      </p:sp>
      <p:sp>
        <p:nvSpPr>
          <p:cNvPr id="105505" name="AutoShape 33"/>
          <p:cNvSpPr>
            <a:spLocks noChangeArrowheads="1"/>
          </p:cNvSpPr>
          <p:nvPr/>
        </p:nvSpPr>
        <p:spPr bwMode="auto">
          <a:xfrm rot="16200000" flipH="1">
            <a:off x="1241426" y="1754187"/>
            <a:ext cx="2303462" cy="3636963"/>
          </a:xfrm>
          <a:prstGeom prst="roundRect">
            <a:avLst>
              <a:gd name="adj" fmla="val 12301"/>
            </a:avLst>
          </a:prstGeom>
          <a:solidFill>
            <a:srgbClr val="4D4D4D"/>
          </a:solidFill>
          <a:ln>
            <a:noFill/>
          </a:ln>
          <a:effectLst/>
          <a:extLst>
            <a:ext uri="{91240B29-F687-4F45-9708-019B960494DF}">
              <a14:hiddenLine xmlns:a14="http://schemas.microsoft.com/office/drawing/2010/main" w="19050">
                <a:solidFill>
                  <a:srgbClr val="7DB3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tIns="36000" rIns="36000" bIns="36000"/>
          <a:lstStyle/>
          <a:p>
            <a:pPr algn="ctr"/>
            <a:r>
              <a:rPr lang="en-NZ" altLang="en-US" sz="2000" b="1">
                <a:solidFill>
                  <a:schemeClr val="bg1"/>
                </a:solidFill>
              </a:rPr>
              <a:t>TRADITIONAL PARADIGM</a:t>
            </a:r>
          </a:p>
          <a:p>
            <a:pPr algn="ctr"/>
            <a:endParaRPr lang="en-NZ" altLang="en-US" sz="2000">
              <a:solidFill>
                <a:schemeClr val="bg1"/>
              </a:solidFill>
            </a:endParaRPr>
          </a:p>
          <a:p>
            <a:pPr algn="ctr"/>
            <a:r>
              <a:rPr lang="en-NZ" altLang="en-US" sz="2400">
                <a:solidFill>
                  <a:schemeClr val="bg1"/>
                </a:solidFill>
              </a:rPr>
              <a:t>Work is risky when you have an injury </a:t>
            </a:r>
            <a:br>
              <a:rPr lang="en-NZ" altLang="en-US" sz="2400">
                <a:solidFill>
                  <a:schemeClr val="bg1"/>
                </a:solidFill>
              </a:rPr>
            </a:br>
            <a:r>
              <a:rPr lang="en-NZ" altLang="en-US" sz="2400">
                <a:solidFill>
                  <a:schemeClr val="bg1"/>
                </a:solidFill>
              </a:rPr>
              <a:t>– so stay  away</a:t>
            </a:r>
          </a:p>
        </p:txBody>
      </p:sp>
      <p:sp>
        <p:nvSpPr>
          <p:cNvPr id="105507" name="AutoShape 35"/>
          <p:cNvSpPr>
            <a:spLocks noChangeArrowheads="1"/>
          </p:cNvSpPr>
          <p:nvPr/>
        </p:nvSpPr>
        <p:spPr bwMode="auto">
          <a:xfrm rot="16200000" flipH="1">
            <a:off x="5599113" y="1754188"/>
            <a:ext cx="2303462" cy="3636962"/>
          </a:xfrm>
          <a:prstGeom prst="roundRect">
            <a:avLst>
              <a:gd name="adj" fmla="val 12301"/>
            </a:avLst>
          </a:prstGeom>
          <a:solidFill>
            <a:srgbClr val="7DB300"/>
          </a:solidFill>
          <a:ln>
            <a:noFill/>
          </a:ln>
          <a:effectLst/>
          <a:extLst>
            <a:ext uri="{91240B29-F687-4F45-9708-019B960494DF}">
              <a14:hiddenLine xmlns:a14="http://schemas.microsoft.com/office/drawing/2010/main" w="19050">
                <a:solidFill>
                  <a:srgbClr val="7DB3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lIns="36000" tIns="36000" rIns="36000" bIns="36000"/>
          <a:lstStyle/>
          <a:p>
            <a:pPr algn="ctr"/>
            <a:r>
              <a:rPr lang="en-NZ" altLang="en-US" sz="2000" b="1">
                <a:solidFill>
                  <a:schemeClr val="bg1"/>
                </a:solidFill>
              </a:rPr>
              <a:t>BETTER PARADIGM</a:t>
            </a:r>
          </a:p>
          <a:p>
            <a:pPr algn="ctr"/>
            <a:endParaRPr lang="en-NZ" altLang="en-US" sz="2000">
              <a:solidFill>
                <a:schemeClr val="bg1"/>
              </a:solidFill>
            </a:endParaRPr>
          </a:p>
          <a:p>
            <a:pPr algn="ctr"/>
            <a:r>
              <a:rPr lang="en-NZ" altLang="en-US" sz="2400">
                <a:solidFill>
                  <a:schemeClr val="bg1"/>
                </a:solidFill>
              </a:rPr>
              <a:t>Work is generally good for health SO stay at work with safe accommodation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5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55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550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505" grpId="0" animBg="1"/>
      <p:bldP spid="105505" grpId="1" animBg="1"/>
      <p:bldP spid="10550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74756"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74758"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A framework to guide effective conversations </a:t>
            </a:r>
            <a:endParaRPr lang="en-US" altLang="zh-TW" sz="2400" b="1">
              <a:solidFill>
                <a:schemeClr val="hlink"/>
              </a:solidFill>
            </a:endParaRPr>
          </a:p>
        </p:txBody>
      </p:sp>
      <p:pic>
        <p:nvPicPr>
          <p:cNvPr id="74763" name="Picture 11"/>
          <p:cNvPicPr>
            <a:picLocks noChangeAspect="1" noChangeArrowheads="1"/>
          </p:cNvPicPr>
          <p:nvPr/>
        </p:nvPicPr>
        <p:blipFill>
          <a:blip r:embed="rId3">
            <a:extLst>
              <a:ext uri="{28A0092B-C50C-407E-A947-70E740481C1C}">
                <a14:useLocalDpi xmlns:a14="http://schemas.microsoft.com/office/drawing/2010/main" val="0"/>
              </a:ext>
            </a:extLst>
          </a:blip>
          <a:srcRect l="48911" t="71072" r="591"/>
          <a:stretch>
            <a:fillRect/>
          </a:stretch>
        </p:blipFill>
        <p:spPr bwMode="auto">
          <a:xfrm>
            <a:off x="2100263" y="2133600"/>
            <a:ext cx="4919662" cy="211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65" name="Rectangle 13"/>
          <p:cNvSpPr>
            <a:spLocks noGrp="1" noChangeArrowheads="1"/>
          </p:cNvSpPr>
          <p:nvPr>
            <p:ph type="body" idx="1"/>
          </p:nvPr>
        </p:nvSpPr>
        <p:spPr>
          <a:xfrm>
            <a:off x="457200" y="4581525"/>
            <a:ext cx="7931150" cy="2016125"/>
          </a:xfrm>
          <a:noFill/>
          <a:ln/>
        </p:spPr>
        <p:txBody>
          <a:bodyPr/>
          <a:lstStyle/>
          <a:p>
            <a:pPr marL="0" indent="0">
              <a:lnSpc>
                <a:spcPct val="120000"/>
              </a:lnSpc>
              <a:buNone/>
            </a:pPr>
            <a:r>
              <a:rPr lang="en-US" altLang="zh-TW" dirty="0" smtClean="0"/>
              <a:t>Clinical assessment - </a:t>
            </a:r>
            <a:r>
              <a:rPr lang="en-US" altLang="zh-TW" dirty="0" err="1" smtClean="0"/>
              <a:t>wholistic</a:t>
            </a:r>
            <a:endParaRPr lang="en-US" altLang="zh-TW" dirty="0" smtClean="0"/>
          </a:p>
          <a:p>
            <a:pPr marL="0" indent="0">
              <a:lnSpc>
                <a:spcPct val="120000"/>
              </a:lnSpc>
              <a:buNone/>
            </a:pPr>
            <a:r>
              <a:rPr lang="en-US" altLang="zh-TW" dirty="0" smtClean="0"/>
              <a:t>Work – travel, tasks, environment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a:p>
        </p:txBody>
      </p:sp>
      <p:sp>
        <p:nvSpPr>
          <p:cNvPr id="3" name="Content Placeholder 2"/>
          <p:cNvSpPr>
            <a:spLocks noGrp="1"/>
          </p:cNvSpPr>
          <p:nvPr>
            <p:ph idx="1"/>
          </p:nvPr>
        </p:nvSpPr>
        <p:spPr/>
        <p:txBody>
          <a:bodyPr/>
          <a:lstStyle/>
          <a:p>
            <a:r>
              <a:rPr lang="en-NZ" sz="4000" dirty="0" smtClean="0"/>
              <a:t>What sort of problems do you encounter when writing medical certificates?</a:t>
            </a:r>
            <a:endParaRPr lang="en-NZ" sz="4000" dirty="0"/>
          </a:p>
        </p:txBody>
      </p:sp>
    </p:spTree>
    <p:extLst>
      <p:ext uri="{BB962C8B-B14F-4D97-AF65-F5344CB8AC3E}">
        <p14:creationId xmlns:p14="http://schemas.microsoft.com/office/powerpoint/2010/main" val="385464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77828"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77829" name="Rectangle 5"/>
          <p:cNvSpPr>
            <a:spLocks noGrp="1" noChangeArrowheads="1"/>
          </p:cNvSpPr>
          <p:nvPr>
            <p:ph type="body" idx="1"/>
          </p:nvPr>
        </p:nvSpPr>
        <p:spPr>
          <a:xfrm>
            <a:off x="338138" y="1728788"/>
            <a:ext cx="6826250" cy="3816350"/>
          </a:xfrm>
        </p:spPr>
        <p:txBody>
          <a:bodyPr/>
          <a:lstStyle/>
          <a:p>
            <a:pPr>
              <a:lnSpc>
                <a:spcPct val="150000"/>
              </a:lnSpc>
            </a:pPr>
            <a:r>
              <a:rPr lang="en-GB" altLang="zh-TW" sz="1800" smtClean="0"/>
              <a:t>Doctor – patient relationship</a:t>
            </a:r>
          </a:p>
          <a:p>
            <a:pPr>
              <a:lnSpc>
                <a:spcPct val="150000"/>
              </a:lnSpc>
            </a:pPr>
            <a:r>
              <a:rPr lang="en-NZ" altLang="zh-TW" sz="1800" smtClean="0"/>
              <a:t>Diagnostic uncertainty</a:t>
            </a:r>
          </a:p>
          <a:p>
            <a:pPr>
              <a:lnSpc>
                <a:spcPct val="150000"/>
              </a:lnSpc>
            </a:pPr>
            <a:r>
              <a:rPr lang="en-NZ" altLang="zh-TW" sz="1800" smtClean="0"/>
              <a:t>Difficult judgements about fitness for work</a:t>
            </a:r>
            <a:endParaRPr lang="en-GB" altLang="zh-TW" sz="1800" smtClean="0"/>
          </a:p>
          <a:p>
            <a:pPr>
              <a:lnSpc>
                <a:spcPct val="150000"/>
              </a:lnSpc>
            </a:pPr>
            <a:r>
              <a:rPr lang="en-GB" altLang="zh-TW" sz="1800" smtClean="0"/>
              <a:t>Patient advocacy</a:t>
            </a:r>
          </a:p>
          <a:p>
            <a:pPr>
              <a:lnSpc>
                <a:spcPct val="150000"/>
              </a:lnSpc>
            </a:pPr>
            <a:r>
              <a:rPr lang="en-GB" altLang="zh-TW" sz="1800" smtClean="0"/>
              <a:t>Insufficient time</a:t>
            </a:r>
          </a:p>
          <a:p>
            <a:pPr>
              <a:lnSpc>
                <a:spcPct val="150000"/>
              </a:lnSpc>
            </a:pPr>
            <a:r>
              <a:rPr lang="en-GB" altLang="zh-TW" sz="1800" smtClean="0"/>
              <a:t>Insufficient information about work tasks &amp; work envt</a:t>
            </a:r>
          </a:p>
          <a:p>
            <a:pPr>
              <a:lnSpc>
                <a:spcPct val="150000"/>
              </a:lnSpc>
            </a:pPr>
            <a:r>
              <a:rPr lang="en-NZ" altLang="zh-TW" sz="1800" smtClean="0"/>
              <a:t>Confidentiality issues – can communicate re work fitness &amp; prognosis with employer, eACC18 form for employer</a:t>
            </a:r>
            <a:endParaRPr lang="en-GB" altLang="zh-TW" sz="1800" smtClean="0"/>
          </a:p>
        </p:txBody>
      </p:sp>
      <p:sp>
        <p:nvSpPr>
          <p:cNvPr id="7783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Common certification problems </a:t>
            </a:r>
            <a:endParaRPr lang="en-US" altLang="zh-TW" sz="2400" b="1">
              <a:solidFill>
                <a:schemeClr val="hlink"/>
              </a:solidFill>
            </a:endParaRPr>
          </a:p>
        </p:txBody>
      </p:sp>
      <p:pic>
        <p:nvPicPr>
          <p:cNvPr id="77832" name="Picture 8" descr="iStock_000021564883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8488" y="3571875"/>
            <a:ext cx="2354262" cy="3529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39268"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39269" name="Rectangle 5"/>
          <p:cNvSpPr>
            <a:spLocks noGrp="1" noChangeArrowheads="1"/>
          </p:cNvSpPr>
          <p:nvPr>
            <p:ph type="body" idx="1"/>
          </p:nvPr>
        </p:nvSpPr>
        <p:spPr>
          <a:xfrm>
            <a:off x="371475" y="1730375"/>
            <a:ext cx="7008813" cy="4968875"/>
          </a:xfrm>
        </p:spPr>
        <p:txBody>
          <a:bodyPr/>
          <a:lstStyle/>
          <a:p>
            <a:pPr>
              <a:lnSpc>
                <a:spcPct val="160000"/>
              </a:lnSpc>
            </a:pPr>
            <a:r>
              <a:rPr lang="en-GB" altLang="zh-TW" smtClean="0"/>
              <a:t>Lack of occupational health expertise</a:t>
            </a:r>
          </a:p>
          <a:p>
            <a:pPr>
              <a:lnSpc>
                <a:spcPct val="160000"/>
              </a:lnSpc>
            </a:pPr>
            <a:r>
              <a:rPr lang="en-GB" altLang="zh-TW" smtClean="0"/>
              <a:t>Nonmedical flags as barriers to rehab</a:t>
            </a:r>
          </a:p>
          <a:p>
            <a:pPr>
              <a:lnSpc>
                <a:spcPct val="160000"/>
              </a:lnSpc>
            </a:pPr>
            <a:r>
              <a:rPr lang="en-GB" altLang="zh-TW" smtClean="0"/>
              <a:t>Communication with the Case Manager</a:t>
            </a:r>
          </a:p>
          <a:p>
            <a:pPr>
              <a:lnSpc>
                <a:spcPct val="160000"/>
              </a:lnSpc>
            </a:pPr>
            <a:r>
              <a:rPr lang="en-GB" altLang="zh-TW" smtClean="0"/>
              <a:t>Too much </a:t>
            </a:r>
            <a:r>
              <a:rPr lang="en-NZ" altLang="zh-TW" smtClean="0"/>
              <a:t>focus on the injury and biomedical factors</a:t>
            </a:r>
            <a:br>
              <a:rPr lang="en-NZ" altLang="zh-TW" smtClean="0"/>
            </a:br>
            <a:r>
              <a:rPr lang="en-NZ" altLang="zh-TW" smtClean="0"/>
              <a:t>when certifying</a:t>
            </a:r>
          </a:p>
          <a:p>
            <a:pPr>
              <a:lnSpc>
                <a:spcPct val="160000"/>
              </a:lnSpc>
            </a:pPr>
            <a:r>
              <a:rPr lang="en-NZ" altLang="zh-TW" smtClean="0"/>
              <a:t>Pressure from patients</a:t>
            </a:r>
          </a:p>
          <a:p>
            <a:pPr>
              <a:lnSpc>
                <a:spcPct val="160000"/>
              </a:lnSpc>
            </a:pPr>
            <a:r>
              <a:rPr lang="en-GB" altLang="zh-TW" smtClean="0"/>
              <a:t>“There’s no light duties, Doctor”</a:t>
            </a:r>
            <a:endParaRPr lang="zh-TW" altLang="en-US" smtClean="0"/>
          </a:p>
        </p:txBody>
      </p:sp>
      <p:sp>
        <p:nvSpPr>
          <p:cNvPr id="13927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Other common certification problems</a:t>
            </a:r>
            <a:endParaRPr lang="en-US" altLang="zh-TW" sz="2400" b="1">
              <a:solidFill>
                <a:schemeClr val="hlink"/>
              </a:solidFill>
            </a:endParaRPr>
          </a:p>
        </p:txBody>
      </p:sp>
      <p:pic>
        <p:nvPicPr>
          <p:cNvPr id="139274" name="Picture 10" descr="iStock_000021564883Small"/>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8488" y="3571875"/>
            <a:ext cx="2354262" cy="35290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8686" name="Group 30"/>
          <p:cNvGrpSpPr>
            <a:grpSpLocks/>
          </p:cNvGrpSpPr>
          <p:nvPr/>
        </p:nvGrpSpPr>
        <p:grpSpPr bwMode="auto">
          <a:xfrm>
            <a:off x="1762125" y="1925638"/>
            <a:ext cx="5529263" cy="4714875"/>
            <a:chOff x="1765" y="1367"/>
            <a:chExt cx="3483" cy="2970"/>
          </a:xfrm>
        </p:grpSpPr>
        <p:sp>
          <p:nvSpPr>
            <p:cNvPr id="198666" name="Oval 10"/>
            <p:cNvSpPr>
              <a:spLocks noChangeAspect="1" noChangeArrowheads="1"/>
            </p:cNvSpPr>
            <p:nvPr/>
          </p:nvSpPr>
          <p:spPr bwMode="auto">
            <a:xfrm>
              <a:off x="1765" y="1688"/>
              <a:ext cx="3483" cy="2298"/>
            </a:xfrm>
            <a:prstGeom prst="ellipse">
              <a:avLst/>
            </a:prstGeom>
            <a:noFill/>
            <a:ln w="130175">
              <a:solidFill>
                <a:srgbClr val="7DB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8678" name="Line 22"/>
            <p:cNvSpPr>
              <a:spLocks noChangeShapeType="1"/>
            </p:cNvSpPr>
            <p:nvPr/>
          </p:nvSpPr>
          <p:spPr bwMode="auto">
            <a:xfrm flipH="1">
              <a:off x="3524" y="1688"/>
              <a:ext cx="9" cy="2268"/>
            </a:xfrm>
            <a:prstGeom prst="line">
              <a:avLst/>
            </a:prstGeom>
            <a:noFill/>
            <a:ln w="130175">
              <a:solidFill>
                <a:srgbClr val="7DB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4" name="Line 28"/>
            <p:cNvSpPr>
              <a:spLocks noChangeShapeType="1"/>
            </p:cNvSpPr>
            <p:nvPr/>
          </p:nvSpPr>
          <p:spPr bwMode="auto">
            <a:xfrm rot="-2700000">
              <a:off x="2884" y="1367"/>
              <a:ext cx="1265" cy="2944"/>
            </a:xfrm>
            <a:prstGeom prst="line">
              <a:avLst/>
            </a:prstGeom>
            <a:noFill/>
            <a:ln w="130175">
              <a:solidFill>
                <a:srgbClr val="7DB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685" name="Line 29"/>
            <p:cNvSpPr>
              <a:spLocks noChangeShapeType="1"/>
            </p:cNvSpPr>
            <p:nvPr/>
          </p:nvSpPr>
          <p:spPr bwMode="auto">
            <a:xfrm rot="2700000" flipH="1">
              <a:off x="2862" y="1393"/>
              <a:ext cx="1265" cy="2944"/>
            </a:xfrm>
            <a:prstGeom prst="line">
              <a:avLst/>
            </a:prstGeom>
            <a:noFill/>
            <a:ln w="130175">
              <a:solidFill>
                <a:srgbClr val="7DB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98660"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98661" name="Text Box 5"/>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The GP is part of a team</a:t>
            </a:r>
          </a:p>
        </p:txBody>
      </p:sp>
      <p:pic>
        <p:nvPicPr>
          <p:cNvPr id="198670" name="Picture 14" descr="doctor"/>
          <p:cNvPicPr>
            <a:picLocks noChangeAspect="1" noChangeArrowheads="1"/>
          </p:cNvPicPr>
          <p:nvPr/>
        </p:nvPicPr>
        <p:blipFill>
          <a:blip r:embed="rId3">
            <a:clrChange>
              <a:clrFrom>
                <a:srgbClr val="000000"/>
              </a:clrFrom>
              <a:clrTo>
                <a:srgbClr val="000000">
                  <a:alpha val="0"/>
                </a:srgbClr>
              </a:clrTo>
            </a:clrChange>
            <a:lum contrast="6000"/>
            <a:extLst>
              <a:ext uri="{28A0092B-C50C-407E-A947-70E740481C1C}">
                <a14:useLocalDpi xmlns:a14="http://schemas.microsoft.com/office/drawing/2010/main" val="0"/>
              </a:ext>
            </a:extLst>
          </a:blip>
          <a:srcRect b="24554"/>
          <a:stretch>
            <a:fillRect/>
          </a:stretch>
        </p:blipFill>
        <p:spPr bwMode="auto">
          <a:xfrm>
            <a:off x="1328738" y="4838700"/>
            <a:ext cx="1282700" cy="1130300"/>
          </a:xfrm>
          <a:prstGeom prst="rect">
            <a:avLst/>
          </a:prstGeom>
          <a:noFill/>
          <a:extLst>
            <a:ext uri="{909E8E84-426E-40DD-AFC4-6F175D3DCCD1}">
              <a14:hiddenFill xmlns:a14="http://schemas.microsoft.com/office/drawing/2010/main">
                <a:solidFill>
                  <a:srgbClr val="FFFFFF"/>
                </a:solidFill>
              </a14:hiddenFill>
            </a:ext>
          </a:extLst>
        </p:spPr>
      </p:pic>
      <p:pic>
        <p:nvPicPr>
          <p:cNvPr id="198671" name="Picture 15" descr="Karen"/>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8850" b="56520"/>
          <a:stretch>
            <a:fillRect/>
          </a:stretch>
        </p:blipFill>
        <p:spPr bwMode="auto">
          <a:xfrm>
            <a:off x="6224588" y="2817813"/>
            <a:ext cx="1139825" cy="1116012"/>
          </a:xfrm>
          <a:prstGeom prst="rect">
            <a:avLst/>
          </a:prstGeom>
          <a:noFill/>
          <a:extLst>
            <a:ext uri="{909E8E84-426E-40DD-AFC4-6F175D3DCCD1}">
              <a14:hiddenFill xmlns:a14="http://schemas.microsoft.com/office/drawing/2010/main">
                <a:solidFill>
                  <a:srgbClr val="FFFFFF"/>
                </a:solidFill>
              </a14:hiddenFill>
            </a:ext>
          </a:extLst>
        </p:spPr>
      </p:pic>
      <p:pic>
        <p:nvPicPr>
          <p:cNvPr id="198672" name="Picture 16" descr="dave"/>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4664" t="2533" r="15872" b="57158"/>
          <a:stretch>
            <a:fillRect/>
          </a:stretch>
        </p:blipFill>
        <p:spPr bwMode="auto">
          <a:xfrm>
            <a:off x="3848100" y="1736725"/>
            <a:ext cx="1282700" cy="1116013"/>
          </a:xfrm>
          <a:prstGeom prst="rect">
            <a:avLst/>
          </a:prstGeom>
          <a:noFill/>
          <a:extLst>
            <a:ext uri="{909E8E84-426E-40DD-AFC4-6F175D3DCCD1}">
              <a14:hiddenFill xmlns:a14="http://schemas.microsoft.com/office/drawing/2010/main">
                <a:solidFill>
                  <a:srgbClr val="FFFFFF"/>
                </a:solidFill>
              </a14:hiddenFill>
            </a:ext>
          </a:extLst>
        </p:spPr>
      </p:pic>
      <p:pic>
        <p:nvPicPr>
          <p:cNvPr id="198673" name="Picture 17" descr="Happy_2477"/>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9560" r="10857" b="37666"/>
          <a:stretch>
            <a:fillRect/>
          </a:stretch>
        </p:blipFill>
        <p:spPr bwMode="auto">
          <a:xfrm>
            <a:off x="3919538" y="5492750"/>
            <a:ext cx="1114425" cy="1003300"/>
          </a:xfrm>
          <a:prstGeom prst="rect">
            <a:avLst/>
          </a:prstGeom>
          <a:noFill/>
          <a:extLst>
            <a:ext uri="{909E8E84-426E-40DD-AFC4-6F175D3DCCD1}">
              <a14:hiddenFill xmlns:a14="http://schemas.microsoft.com/office/drawing/2010/main">
                <a:solidFill>
                  <a:srgbClr val="FFFFFF"/>
                </a:solidFill>
              </a14:hiddenFill>
            </a:ext>
          </a:extLst>
        </p:spPr>
      </p:pic>
      <p:pic>
        <p:nvPicPr>
          <p:cNvPr id="198674" name="Picture 18" descr="Harold J Silver-Fox"/>
          <p:cNvPicPr>
            <a:picLocks noChangeAspect="1" noChangeArrowheads="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9852" r="4300" b="47610"/>
          <a:stretch>
            <a:fillRect/>
          </a:stretch>
        </p:blipFill>
        <p:spPr bwMode="auto">
          <a:xfrm>
            <a:off x="1400175" y="2741613"/>
            <a:ext cx="1339850" cy="1125537"/>
          </a:xfrm>
          <a:prstGeom prst="rect">
            <a:avLst/>
          </a:prstGeom>
          <a:noFill/>
          <a:extLst>
            <a:ext uri="{909E8E84-426E-40DD-AFC4-6F175D3DCCD1}">
              <a14:hiddenFill xmlns:a14="http://schemas.microsoft.com/office/drawing/2010/main">
                <a:solidFill>
                  <a:srgbClr val="FFFFFF"/>
                </a:solidFill>
              </a14:hiddenFill>
            </a:ext>
          </a:extLst>
        </p:spPr>
      </p:pic>
      <p:pic>
        <p:nvPicPr>
          <p:cNvPr id="198675" name="Picture 19" descr="iStock_000002047640Small"/>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578" t="8743" r="16882" b="10674"/>
          <a:stretch>
            <a:fillRect/>
          </a:stretch>
        </p:blipFill>
        <p:spPr bwMode="auto">
          <a:xfrm>
            <a:off x="6369050" y="4946650"/>
            <a:ext cx="993775" cy="1003300"/>
          </a:xfrm>
          <a:prstGeom prst="rect">
            <a:avLst/>
          </a:prstGeom>
          <a:noFill/>
          <a:extLst>
            <a:ext uri="{909E8E84-426E-40DD-AFC4-6F175D3DCCD1}">
              <a14:hiddenFill xmlns:a14="http://schemas.microsoft.com/office/drawing/2010/main">
                <a:solidFill>
                  <a:srgbClr val="FFFFFF"/>
                </a:solidFill>
              </a14:hiddenFill>
            </a:ext>
          </a:extLst>
        </p:spPr>
      </p:pic>
      <p:sp>
        <p:nvSpPr>
          <p:cNvPr id="198692" name="Text Box 36"/>
          <p:cNvSpPr txBox="1">
            <a:spLocks noChangeArrowheads="1"/>
          </p:cNvSpPr>
          <p:nvPr/>
        </p:nvSpPr>
        <p:spPr bwMode="auto">
          <a:xfrm>
            <a:off x="1257300" y="3783013"/>
            <a:ext cx="1655763" cy="366712"/>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Surgeon</a:t>
            </a:r>
            <a:endParaRPr lang="en-GB" altLang="en-US" b="1">
              <a:latin typeface="Calibri" pitchFamily="34" charset="0"/>
            </a:endParaRPr>
          </a:p>
        </p:txBody>
      </p:sp>
      <p:sp>
        <p:nvSpPr>
          <p:cNvPr id="198693" name="Text Box 37"/>
          <p:cNvSpPr txBox="1">
            <a:spLocks noChangeArrowheads="1"/>
          </p:cNvSpPr>
          <p:nvPr/>
        </p:nvSpPr>
        <p:spPr bwMode="auto">
          <a:xfrm>
            <a:off x="6024563" y="3817938"/>
            <a:ext cx="1871662" cy="366712"/>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SAW Coordinator</a:t>
            </a:r>
            <a:endParaRPr lang="en-GB" altLang="en-US" b="1">
              <a:latin typeface="Calibri" pitchFamily="34" charset="0"/>
            </a:endParaRPr>
          </a:p>
        </p:txBody>
      </p:sp>
      <p:sp>
        <p:nvSpPr>
          <p:cNvPr id="198694" name="Text Box 38"/>
          <p:cNvSpPr txBox="1">
            <a:spLocks noChangeArrowheads="1"/>
          </p:cNvSpPr>
          <p:nvPr/>
        </p:nvSpPr>
        <p:spPr bwMode="auto">
          <a:xfrm>
            <a:off x="6219825" y="5834063"/>
            <a:ext cx="1655763" cy="366712"/>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Case Manager</a:t>
            </a:r>
            <a:endParaRPr lang="en-GB" altLang="en-US" b="1">
              <a:latin typeface="Calibri" pitchFamily="34" charset="0"/>
            </a:endParaRPr>
          </a:p>
        </p:txBody>
      </p:sp>
      <p:sp>
        <p:nvSpPr>
          <p:cNvPr id="198696" name="Text Box 40"/>
          <p:cNvSpPr txBox="1">
            <a:spLocks noChangeArrowheads="1"/>
          </p:cNvSpPr>
          <p:nvPr/>
        </p:nvSpPr>
        <p:spPr bwMode="auto">
          <a:xfrm>
            <a:off x="1244600" y="5870575"/>
            <a:ext cx="1655763" cy="366713"/>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GP</a:t>
            </a:r>
            <a:endParaRPr lang="en-GB" altLang="en-US" b="1">
              <a:latin typeface="Calibri" pitchFamily="34" charset="0"/>
            </a:endParaRPr>
          </a:p>
        </p:txBody>
      </p:sp>
      <p:sp>
        <p:nvSpPr>
          <p:cNvPr id="198697" name="Text Box 41"/>
          <p:cNvSpPr txBox="1">
            <a:spLocks noChangeArrowheads="1"/>
          </p:cNvSpPr>
          <p:nvPr/>
        </p:nvSpPr>
        <p:spPr bwMode="auto">
          <a:xfrm>
            <a:off x="3735388" y="2767013"/>
            <a:ext cx="1655762" cy="366712"/>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Supervisor</a:t>
            </a:r>
            <a:endParaRPr lang="en-GB" altLang="en-US" b="1">
              <a:latin typeface="Calibri" pitchFamily="34" charset="0"/>
            </a:endParaRPr>
          </a:p>
        </p:txBody>
      </p:sp>
      <p:sp>
        <p:nvSpPr>
          <p:cNvPr id="198698" name="Text Box 42"/>
          <p:cNvSpPr txBox="1">
            <a:spLocks noChangeArrowheads="1"/>
          </p:cNvSpPr>
          <p:nvPr/>
        </p:nvSpPr>
        <p:spPr bwMode="auto">
          <a:xfrm>
            <a:off x="3735388" y="6375400"/>
            <a:ext cx="1655762" cy="366713"/>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Physio</a:t>
            </a:r>
            <a:endParaRPr lang="en-GB" altLang="en-US" b="1">
              <a:latin typeface="Calibri" pitchFamily="34" charset="0"/>
            </a:endParaRPr>
          </a:p>
        </p:txBody>
      </p:sp>
      <p:pic>
        <p:nvPicPr>
          <p:cNvPr id="198700" name="Picture 44" descr="iStock_000019695633Small"/>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l="29387" t="15154" r="39900" b="65231"/>
          <a:stretch>
            <a:fillRect/>
          </a:stretch>
        </p:blipFill>
        <p:spPr bwMode="auto">
          <a:xfrm>
            <a:off x="4024313" y="3789363"/>
            <a:ext cx="1081087" cy="1035050"/>
          </a:xfrm>
          <a:prstGeom prst="rect">
            <a:avLst/>
          </a:prstGeom>
          <a:noFill/>
          <a:extLst>
            <a:ext uri="{909E8E84-426E-40DD-AFC4-6F175D3DCCD1}">
              <a14:hiddenFill xmlns:a14="http://schemas.microsoft.com/office/drawing/2010/main">
                <a:solidFill>
                  <a:srgbClr val="FFFFFF"/>
                </a:solidFill>
              </a14:hiddenFill>
            </a:ext>
          </a:extLst>
        </p:spPr>
      </p:pic>
      <p:sp>
        <p:nvSpPr>
          <p:cNvPr id="198695" name="Text Box 39"/>
          <p:cNvSpPr txBox="1">
            <a:spLocks noChangeArrowheads="1"/>
          </p:cNvSpPr>
          <p:nvPr/>
        </p:nvSpPr>
        <p:spPr bwMode="auto">
          <a:xfrm>
            <a:off x="3792538" y="4732338"/>
            <a:ext cx="1655762" cy="366712"/>
          </a:xfrm>
          <a:prstGeom prst="rect">
            <a:avLst/>
          </a:prstGeom>
          <a:gradFill rotWithShape="1">
            <a:gsLst>
              <a:gs pos="0">
                <a:schemeClr val="bg1"/>
              </a:gs>
              <a:gs pos="100000">
                <a:schemeClr val="bg1">
                  <a:alpha val="0"/>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NZ" altLang="en-US" b="1">
                <a:latin typeface="Calibri" pitchFamily="34" charset="0"/>
              </a:rPr>
              <a:t>Patient</a:t>
            </a:r>
            <a:endParaRPr lang="en-GB" altLang="en-US" b="1">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98674"/>
                                        </p:tgtEl>
                                        <p:attrNameLst>
                                          <p:attrName>style.visibility</p:attrName>
                                        </p:attrNameLst>
                                      </p:cBhvr>
                                      <p:to>
                                        <p:strVal val="visible"/>
                                      </p:to>
                                    </p:set>
                                    <p:animEffect transition="in" filter="dissolve">
                                      <p:cBhvr>
                                        <p:cTn id="7" dur="500"/>
                                        <p:tgtEl>
                                          <p:spTgt spid="198674"/>
                                        </p:tgtEl>
                                      </p:cBhvr>
                                    </p:animEffect>
                                  </p:childTnLst>
                                </p:cTn>
                              </p:par>
                              <p:par>
                                <p:cTn id="8" presetID="9" presetClass="entr" presetSubtype="0" fill="hold" nodeType="withEffect">
                                  <p:stCondLst>
                                    <p:cond delay="0"/>
                                  </p:stCondLst>
                                  <p:childTnLst>
                                    <p:set>
                                      <p:cBhvr>
                                        <p:cTn id="9" dur="1" fill="hold">
                                          <p:stCondLst>
                                            <p:cond delay="0"/>
                                          </p:stCondLst>
                                        </p:cTn>
                                        <p:tgtEl>
                                          <p:spTgt spid="198672"/>
                                        </p:tgtEl>
                                        <p:attrNameLst>
                                          <p:attrName>style.visibility</p:attrName>
                                        </p:attrNameLst>
                                      </p:cBhvr>
                                      <p:to>
                                        <p:strVal val="visible"/>
                                      </p:to>
                                    </p:set>
                                    <p:animEffect transition="in" filter="dissolve">
                                      <p:cBhvr>
                                        <p:cTn id="10" dur="500"/>
                                        <p:tgtEl>
                                          <p:spTgt spid="198672"/>
                                        </p:tgtEl>
                                      </p:cBhvr>
                                    </p:animEffect>
                                  </p:childTnLst>
                                </p:cTn>
                              </p:par>
                              <p:par>
                                <p:cTn id="11" presetID="9" presetClass="entr" presetSubtype="0" fill="hold" nodeType="withEffect">
                                  <p:stCondLst>
                                    <p:cond delay="0"/>
                                  </p:stCondLst>
                                  <p:childTnLst>
                                    <p:set>
                                      <p:cBhvr>
                                        <p:cTn id="12" dur="1" fill="hold">
                                          <p:stCondLst>
                                            <p:cond delay="0"/>
                                          </p:stCondLst>
                                        </p:cTn>
                                        <p:tgtEl>
                                          <p:spTgt spid="198671"/>
                                        </p:tgtEl>
                                        <p:attrNameLst>
                                          <p:attrName>style.visibility</p:attrName>
                                        </p:attrNameLst>
                                      </p:cBhvr>
                                      <p:to>
                                        <p:strVal val="visible"/>
                                      </p:to>
                                    </p:set>
                                    <p:animEffect transition="in" filter="dissolve">
                                      <p:cBhvr>
                                        <p:cTn id="13" dur="500"/>
                                        <p:tgtEl>
                                          <p:spTgt spid="198671"/>
                                        </p:tgtEl>
                                      </p:cBhvr>
                                    </p:animEffect>
                                  </p:childTnLst>
                                </p:cTn>
                              </p:par>
                              <p:par>
                                <p:cTn id="14" presetID="9" presetClass="entr" presetSubtype="0" fill="hold" nodeType="withEffect">
                                  <p:stCondLst>
                                    <p:cond delay="0"/>
                                  </p:stCondLst>
                                  <p:childTnLst>
                                    <p:set>
                                      <p:cBhvr>
                                        <p:cTn id="15" dur="1" fill="hold">
                                          <p:stCondLst>
                                            <p:cond delay="0"/>
                                          </p:stCondLst>
                                        </p:cTn>
                                        <p:tgtEl>
                                          <p:spTgt spid="198675"/>
                                        </p:tgtEl>
                                        <p:attrNameLst>
                                          <p:attrName>style.visibility</p:attrName>
                                        </p:attrNameLst>
                                      </p:cBhvr>
                                      <p:to>
                                        <p:strVal val="visible"/>
                                      </p:to>
                                    </p:set>
                                    <p:animEffect transition="in" filter="dissolve">
                                      <p:cBhvr>
                                        <p:cTn id="16" dur="500"/>
                                        <p:tgtEl>
                                          <p:spTgt spid="198675"/>
                                        </p:tgtEl>
                                      </p:cBhvr>
                                    </p:animEffect>
                                  </p:childTnLst>
                                </p:cTn>
                              </p:par>
                              <p:par>
                                <p:cTn id="17" presetID="9" presetClass="entr" presetSubtype="0" fill="hold" nodeType="withEffect">
                                  <p:stCondLst>
                                    <p:cond delay="0"/>
                                  </p:stCondLst>
                                  <p:childTnLst>
                                    <p:set>
                                      <p:cBhvr>
                                        <p:cTn id="18" dur="1" fill="hold">
                                          <p:stCondLst>
                                            <p:cond delay="0"/>
                                          </p:stCondLst>
                                        </p:cTn>
                                        <p:tgtEl>
                                          <p:spTgt spid="198673"/>
                                        </p:tgtEl>
                                        <p:attrNameLst>
                                          <p:attrName>style.visibility</p:attrName>
                                        </p:attrNameLst>
                                      </p:cBhvr>
                                      <p:to>
                                        <p:strVal val="visible"/>
                                      </p:to>
                                    </p:set>
                                    <p:animEffect transition="in" filter="dissolve">
                                      <p:cBhvr>
                                        <p:cTn id="19" dur="500"/>
                                        <p:tgtEl>
                                          <p:spTgt spid="198673"/>
                                        </p:tgtEl>
                                      </p:cBhvr>
                                    </p:animEffect>
                                  </p:childTnLst>
                                </p:cTn>
                              </p:par>
                              <p:par>
                                <p:cTn id="20" presetID="9" presetClass="entr" presetSubtype="0" fill="hold" nodeType="withEffect">
                                  <p:stCondLst>
                                    <p:cond delay="0"/>
                                  </p:stCondLst>
                                  <p:childTnLst>
                                    <p:set>
                                      <p:cBhvr>
                                        <p:cTn id="21" dur="1" fill="hold">
                                          <p:stCondLst>
                                            <p:cond delay="0"/>
                                          </p:stCondLst>
                                        </p:cTn>
                                        <p:tgtEl>
                                          <p:spTgt spid="198670"/>
                                        </p:tgtEl>
                                        <p:attrNameLst>
                                          <p:attrName>style.visibility</p:attrName>
                                        </p:attrNameLst>
                                      </p:cBhvr>
                                      <p:to>
                                        <p:strVal val="visible"/>
                                      </p:to>
                                    </p:set>
                                    <p:animEffect transition="in" filter="dissolve">
                                      <p:cBhvr>
                                        <p:cTn id="22" dur="500"/>
                                        <p:tgtEl>
                                          <p:spTgt spid="19867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98692"/>
                                        </p:tgtEl>
                                        <p:attrNameLst>
                                          <p:attrName>style.visibility</p:attrName>
                                        </p:attrNameLst>
                                      </p:cBhvr>
                                      <p:to>
                                        <p:strVal val="visible"/>
                                      </p:to>
                                    </p:set>
                                    <p:animEffect transition="in" filter="dissolve">
                                      <p:cBhvr>
                                        <p:cTn id="25" dur="500"/>
                                        <p:tgtEl>
                                          <p:spTgt spid="198692"/>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98697"/>
                                        </p:tgtEl>
                                        <p:attrNameLst>
                                          <p:attrName>style.visibility</p:attrName>
                                        </p:attrNameLst>
                                      </p:cBhvr>
                                      <p:to>
                                        <p:strVal val="visible"/>
                                      </p:to>
                                    </p:set>
                                    <p:animEffect transition="in" filter="dissolve">
                                      <p:cBhvr>
                                        <p:cTn id="28" dur="500"/>
                                        <p:tgtEl>
                                          <p:spTgt spid="198697"/>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98693"/>
                                        </p:tgtEl>
                                        <p:attrNameLst>
                                          <p:attrName>style.visibility</p:attrName>
                                        </p:attrNameLst>
                                      </p:cBhvr>
                                      <p:to>
                                        <p:strVal val="visible"/>
                                      </p:to>
                                    </p:set>
                                    <p:animEffect transition="in" filter="dissolve">
                                      <p:cBhvr>
                                        <p:cTn id="31" dur="500"/>
                                        <p:tgtEl>
                                          <p:spTgt spid="198693"/>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98695"/>
                                        </p:tgtEl>
                                        <p:attrNameLst>
                                          <p:attrName>style.visibility</p:attrName>
                                        </p:attrNameLst>
                                      </p:cBhvr>
                                      <p:to>
                                        <p:strVal val="visible"/>
                                      </p:to>
                                    </p:set>
                                    <p:animEffect transition="in" filter="dissolve">
                                      <p:cBhvr>
                                        <p:cTn id="34" dur="500"/>
                                        <p:tgtEl>
                                          <p:spTgt spid="198695"/>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98698"/>
                                        </p:tgtEl>
                                        <p:attrNameLst>
                                          <p:attrName>style.visibility</p:attrName>
                                        </p:attrNameLst>
                                      </p:cBhvr>
                                      <p:to>
                                        <p:strVal val="visible"/>
                                      </p:to>
                                    </p:set>
                                    <p:animEffect transition="in" filter="dissolve">
                                      <p:cBhvr>
                                        <p:cTn id="37" dur="500"/>
                                        <p:tgtEl>
                                          <p:spTgt spid="198698"/>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98696"/>
                                        </p:tgtEl>
                                        <p:attrNameLst>
                                          <p:attrName>style.visibility</p:attrName>
                                        </p:attrNameLst>
                                      </p:cBhvr>
                                      <p:to>
                                        <p:strVal val="visible"/>
                                      </p:to>
                                    </p:set>
                                    <p:animEffect transition="in" filter="dissolve">
                                      <p:cBhvr>
                                        <p:cTn id="40" dur="500"/>
                                        <p:tgtEl>
                                          <p:spTgt spid="198696"/>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198694"/>
                                        </p:tgtEl>
                                        <p:attrNameLst>
                                          <p:attrName>style.visibility</p:attrName>
                                        </p:attrNameLst>
                                      </p:cBhvr>
                                      <p:to>
                                        <p:strVal val="visible"/>
                                      </p:to>
                                    </p:set>
                                    <p:animEffect transition="in" filter="dissolve">
                                      <p:cBhvr>
                                        <p:cTn id="43" dur="500"/>
                                        <p:tgtEl>
                                          <p:spTgt spid="198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92" grpId="0" animBg="1"/>
      <p:bldP spid="198693" grpId="0" animBg="1"/>
      <p:bldP spid="198694" grpId="0" animBg="1"/>
      <p:bldP spid="198696" grpId="0" animBg="1"/>
      <p:bldP spid="198697" grpId="0" animBg="1"/>
      <p:bldP spid="198698" grpId="0" animBg="1"/>
      <p:bldP spid="19869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91140"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91141" name="Rectangle 5"/>
          <p:cNvSpPr>
            <a:spLocks noGrp="1" noChangeArrowheads="1"/>
          </p:cNvSpPr>
          <p:nvPr>
            <p:ph type="body" idx="1"/>
          </p:nvPr>
        </p:nvSpPr>
        <p:spPr>
          <a:xfrm>
            <a:off x="366713" y="1700213"/>
            <a:ext cx="8686800" cy="4425950"/>
          </a:xfrm>
        </p:spPr>
        <p:txBody>
          <a:bodyPr/>
          <a:lstStyle/>
          <a:p>
            <a:pPr>
              <a:lnSpc>
                <a:spcPct val="180000"/>
              </a:lnSpc>
              <a:buFontTx/>
              <a:buNone/>
            </a:pPr>
            <a:r>
              <a:rPr lang="en-NZ" altLang="zh-TW" smtClean="0"/>
              <a:t>ACC has developed some new approaches to help you and your patient:</a:t>
            </a:r>
          </a:p>
          <a:p>
            <a:pPr>
              <a:lnSpc>
                <a:spcPct val="180000"/>
              </a:lnSpc>
            </a:pPr>
            <a:r>
              <a:rPr lang="en-NZ" altLang="zh-TW" smtClean="0"/>
              <a:t>Return to Work (RTW) Assistance – use the tick box on </a:t>
            </a:r>
            <a:br>
              <a:rPr lang="en-NZ" altLang="zh-TW" smtClean="0"/>
            </a:br>
            <a:r>
              <a:rPr lang="en-NZ" altLang="zh-TW" smtClean="0"/>
              <a:t>the eACC18</a:t>
            </a:r>
          </a:p>
          <a:p>
            <a:pPr>
              <a:lnSpc>
                <a:spcPct val="180000"/>
              </a:lnSpc>
            </a:pPr>
            <a:r>
              <a:rPr lang="en-NZ" altLang="zh-TW" smtClean="0"/>
              <a:t>Stay at Work (SAW) service </a:t>
            </a:r>
          </a:p>
          <a:p>
            <a:pPr>
              <a:lnSpc>
                <a:spcPct val="180000"/>
              </a:lnSpc>
            </a:pPr>
            <a:r>
              <a:rPr lang="en-NZ" altLang="zh-TW" smtClean="0"/>
              <a:t>Clinical Review of Fitness for Work (CRFW)</a:t>
            </a:r>
          </a:p>
          <a:p>
            <a:pPr>
              <a:lnSpc>
                <a:spcPct val="180000"/>
              </a:lnSpc>
              <a:buFontTx/>
              <a:buNone/>
            </a:pPr>
            <a:endParaRPr lang="en-NZ" altLang="zh-TW" smtClean="0"/>
          </a:p>
        </p:txBody>
      </p:sp>
      <p:sp>
        <p:nvSpPr>
          <p:cNvPr id="91142"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NZ" altLang="zh-TW" sz="2400" b="1">
                <a:solidFill>
                  <a:schemeClr val="hlink"/>
                </a:solidFill>
              </a:rPr>
              <a:t>Systems in place to support your work certifying</a:t>
            </a:r>
            <a:endParaRPr lang="en-US" altLang="zh-TW" sz="2400" b="1">
              <a:solidFill>
                <a:schemeClr val="hlink"/>
              </a:solidFill>
            </a:endParaRPr>
          </a:p>
        </p:txBody>
      </p:sp>
      <p:pic>
        <p:nvPicPr>
          <p:cNvPr id="91144" name="Picture 8" descr="smiling doctor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5156" r="26660" b="7011"/>
          <a:stretch>
            <a:fillRect/>
          </a:stretch>
        </p:blipFill>
        <p:spPr bwMode="auto">
          <a:xfrm>
            <a:off x="6011863" y="2636838"/>
            <a:ext cx="3497262" cy="104409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92516"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192517" name="Text Box 5"/>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ACC resources and services to support you  </a:t>
            </a:r>
            <a:endParaRPr lang="en-US" altLang="zh-TW" sz="2400" b="1">
              <a:solidFill>
                <a:schemeClr val="hlink"/>
              </a:solidFill>
            </a:endParaRPr>
          </a:p>
        </p:txBody>
      </p:sp>
      <p:sp>
        <p:nvSpPr>
          <p:cNvPr id="192519" name="Rectangle 7"/>
          <p:cNvSpPr>
            <a:spLocks noGrp="1" noChangeArrowheads="1"/>
          </p:cNvSpPr>
          <p:nvPr>
            <p:ph type="body" idx="1"/>
          </p:nvPr>
        </p:nvSpPr>
        <p:spPr>
          <a:xfrm>
            <a:off x="323850" y="1700213"/>
            <a:ext cx="4321175" cy="1223962"/>
          </a:xfrm>
          <a:noFill/>
          <a:ln/>
        </p:spPr>
        <p:txBody>
          <a:bodyPr/>
          <a:lstStyle/>
          <a:p>
            <a:pPr marL="0" indent="0">
              <a:lnSpc>
                <a:spcPct val="160000"/>
              </a:lnSpc>
              <a:buFontTx/>
              <a:buNone/>
            </a:pPr>
            <a:r>
              <a:rPr lang="en-US" altLang="zh-TW" smtClean="0"/>
              <a:t>The new eACC18 allows emphasis on fitness</a:t>
            </a:r>
          </a:p>
          <a:p>
            <a:pPr marL="0" indent="0">
              <a:lnSpc>
                <a:spcPct val="160000"/>
              </a:lnSpc>
            </a:pPr>
            <a:endParaRPr lang="en-US" altLang="zh-TW" smtClean="0"/>
          </a:p>
          <a:p>
            <a:pPr marL="0" indent="0">
              <a:lnSpc>
                <a:spcPct val="160000"/>
              </a:lnSpc>
              <a:buFontTx/>
              <a:buNone/>
            </a:pPr>
            <a:endParaRPr lang="en-NZ" altLang="en-US" smtClean="0"/>
          </a:p>
          <a:p>
            <a:pPr marL="0" indent="0">
              <a:lnSpc>
                <a:spcPct val="160000"/>
              </a:lnSpc>
            </a:pPr>
            <a:endParaRPr lang="en-NZ" altLang="en-US" smtClean="0"/>
          </a:p>
          <a:p>
            <a:pPr marL="0" indent="0">
              <a:lnSpc>
                <a:spcPct val="160000"/>
              </a:lnSpc>
            </a:pPr>
            <a:endParaRPr lang="en-NZ" altLang="en-US" smtClean="0"/>
          </a:p>
          <a:p>
            <a:pPr marL="0" indent="0">
              <a:lnSpc>
                <a:spcPct val="160000"/>
              </a:lnSpc>
            </a:pPr>
            <a:endParaRPr lang="en-US" altLang="zh-TW" smtClean="0"/>
          </a:p>
        </p:txBody>
      </p:sp>
      <p:grpSp>
        <p:nvGrpSpPr>
          <p:cNvPr id="192526" name="Group 14"/>
          <p:cNvGrpSpPr>
            <a:grpSpLocks noChangeAspect="1"/>
          </p:cNvGrpSpPr>
          <p:nvPr/>
        </p:nvGrpSpPr>
        <p:grpSpPr bwMode="auto">
          <a:xfrm>
            <a:off x="1042988" y="1770063"/>
            <a:ext cx="7993062" cy="4899025"/>
            <a:chOff x="113" y="799"/>
            <a:chExt cx="5551" cy="3402"/>
          </a:xfrm>
        </p:grpSpPr>
        <p:pic>
          <p:nvPicPr>
            <p:cNvPr id="192521" name="Picture 15" descr="RTW - full screen"/>
            <p:cNvPicPr>
              <a:picLocks noChangeAspect="1" noChangeArrowheads="1"/>
            </p:cNvPicPr>
            <p:nvPr>
              <p:custDataLst>
                <p:tags r:id="rId1"/>
              </p:custDataLst>
            </p:nvPr>
          </p:nvPicPr>
          <p:blipFill>
            <a:blip r:embed="rId5">
              <a:extLst>
                <a:ext uri="{28A0092B-C50C-407E-A947-70E740481C1C}">
                  <a14:useLocalDpi xmlns:a14="http://schemas.microsoft.com/office/drawing/2010/main" val="0"/>
                </a:ext>
              </a:extLst>
            </a:blip>
            <a:srcRect b="32779"/>
            <a:stretch>
              <a:fillRect/>
            </a:stretch>
          </p:blipFill>
          <p:spPr bwMode="auto">
            <a:xfrm>
              <a:off x="2701" y="799"/>
              <a:ext cx="2963" cy="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2522" name="Line 10"/>
            <p:cNvSpPr>
              <a:spLocks noChangeAspect="1" noChangeShapeType="1"/>
            </p:cNvSpPr>
            <p:nvPr/>
          </p:nvSpPr>
          <p:spPr bwMode="auto">
            <a:xfrm>
              <a:off x="3978" y="3753"/>
              <a:ext cx="1471" cy="102"/>
            </a:xfrm>
            <a:prstGeom prst="line">
              <a:avLst/>
            </a:prstGeom>
            <a:noFill/>
            <a:ln w="38100">
              <a:solidFill>
                <a:srgbClr val="B71B3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23" name="Line 11"/>
            <p:cNvSpPr>
              <a:spLocks noChangeAspect="1" noChangeShapeType="1"/>
            </p:cNvSpPr>
            <p:nvPr/>
          </p:nvSpPr>
          <p:spPr bwMode="auto">
            <a:xfrm>
              <a:off x="3981" y="3101"/>
              <a:ext cx="1463" cy="351"/>
            </a:xfrm>
            <a:prstGeom prst="line">
              <a:avLst/>
            </a:prstGeom>
            <a:noFill/>
            <a:ln w="38100">
              <a:solidFill>
                <a:srgbClr val="B71B3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524" name="Rectangle 12"/>
            <p:cNvSpPr>
              <a:spLocks noChangeAspect="1" noChangeArrowheads="1"/>
            </p:cNvSpPr>
            <p:nvPr/>
          </p:nvSpPr>
          <p:spPr bwMode="auto">
            <a:xfrm>
              <a:off x="2846" y="3450"/>
              <a:ext cx="2603" cy="408"/>
            </a:xfrm>
            <a:prstGeom prst="rect">
              <a:avLst/>
            </a:prstGeom>
            <a:noFill/>
            <a:ln w="38100" algn="ctr">
              <a:solidFill>
                <a:srgbClr val="B71B30"/>
              </a:solidFill>
              <a:miter lim="800000"/>
              <a:headEnd/>
              <a:tailEnd/>
            </a:ln>
            <a:effectLst/>
            <a:extLst>
              <a:ext uri="{909E8E84-426E-40DD-AFC4-6F175D3DCCD1}">
                <a14:hiddenFill xmlns:a14="http://schemas.microsoft.com/office/drawing/2010/main">
                  <a:solidFill>
                    <a:srgbClr val="33CC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92525" name="Picture 13" descr="L and D high resolution 5"/>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113" y="3113"/>
              <a:ext cx="3858" cy="630"/>
            </a:xfrm>
            <a:prstGeom prst="rect">
              <a:avLst/>
            </a:prstGeom>
            <a:noFill/>
            <a:ln w="38100">
              <a:solidFill>
                <a:srgbClr val="B71B30"/>
              </a:solidFill>
              <a:miter lim="800000"/>
              <a:headEnd/>
              <a:tailEnd/>
            </a:ln>
            <a:extLst>
              <a:ext uri="{909E8E84-426E-40DD-AFC4-6F175D3DCCD1}">
                <a14:hiddenFill xmlns:a14="http://schemas.microsoft.com/office/drawing/2010/main">
                  <a:solidFill>
                    <a:srgbClr val="FFFFFF"/>
                  </a:solidFill>
                </a14:hiddenFill>
              </a:ext>
            </a:extLst>
          </p:spPr>
        </p:pic>
      </p:grpSp>
      <p:sp>
        <p:nvSpPr>
          <p:cNvPr id="192528" name="Text Box 16"/>
          <p:cNvSpPr txBox="1">
            <a:spLocks noChangeArrowheads="1"/>
          </p:cNvSpPr>
          <p:nvPr/>
        </p:nvSpPr>
        <p:spPr bwMode="auto">
          <a:xfrm>
            <a:off x="309563" y="2636838"/>
            <a:ext cx="4535487"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60000"/>
              </a:lnSpc>
              <a:spcBef>
                <a:spcPct val="20000"/>
              </a:spcBef>
              <a:buClr>
                <a:schemeClr val="accent2"/>
              </a:buClr>
              <a:buSzPct val="120000"/>
              <a:buFontTx/>
              <a:buChar char="•"/>
            </a:pPr>
            <a:r>
              <a:rPr lang="en-US" altLang="zh-TW" sz="2000"/>
              <a:t>New box: “Is return to work assistance required?” </a:t>
            </a:r>
          </a:p>
          <a:p>
            <a:pPr eaLnBrk="0" hangingPunct="0">
              <a:lnSpc>
                <a:spcPct val="160000"/>
              </a:lnSpc>
              <a:spcBef>
                <a:spcPct val="20000"/>
              </a:spcBef>
              <a:buClr>
                <a:schemeClr val="accent2"/>
              </a:buClr>
              <a:buSzPct val="120000"/>
              <a:buFontTx/>
              <a:buChar char="•"/>
            </a:pPr>
            <a:r>
              <a:rPr lang="en-US" altLang="zh-TW" sz="2000"/>
              <a:t>Allows you to request SAW or new clinical review of fitness for work </a:t>
            </a:r>
          </a:p>
          <a:p>
            <a:pPr>
              <a:spcBef>
                <a:spcPct val="50000"/>
              </a:spcBef>
            </a:pPr>
            <a:endParaRPr lang="en-GB"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en-US" altLang="zh-TW" smtClean="0"/>
              <a:t>Certifying Fitness for Work</a:t>
            </a:r>
            <a:endParaRPr lang="en-GB" altLang="en-US" smtClean="0"/>
          </a:p>
        </p:txBody>
      </p:sp>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2391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Anna</a:t>
            </a:r>
            <a:endParaRPr lang="en-US" altLang="zh-TW" sz="2400" b="1">
              <a:solidFill>
                <a:schemeClr val="hlink"/>
              </a:solidFill>
            </a:endParaRPr>
          </a:p>
        </p:txBody>
      </p:sp>
      <p:sp>
        <p:nvSpPr>
          <p:cNvPr id="123911" name="Rectangle 7"/>
          <p:cNvSpPr>
            <a:spLocks noChangeArrowheads="1"/>
          </p:cNvSpPr>
          <p:nvPr/>
        </p:nvSpPr>
        <p:spPr bwMode="auto">
          <a:xfrm>
            <a:off x="357188" y="1830388"/>
            <a:ext cx="8424862" cy="359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61950" indent="-36195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1pPr>
            <a:lvl2pPr marL="827088" indent="-28575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2pPr>
            <a:lvl3pPr marL="1235075"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3pPr>
            <a:lvl4pPr marL="1643063"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9pPr>
          </a:lstStyle>
          <a:p>
            <a:pPr>
              <a:lnSpc>
                <a:spcPct val="130000"/>
              </a:lnSpc>
            </a:pPr>
            <a:r>
              <a:rPr lang="en-GB" altLang="en-US"/>
              <a:t>Sprained her right ankle badly five days ago</a:t>
            </a:r>
          </a:p>
          <a:p>
            <a:pPr>
              <a:lnSpc>
                <a:spcPct val="130000"/>
              </a:lnSpc>
            </a:pPr>
            <a:r>
              <a:rPr lang="en-GB" altLang="en-US"/>
              <a:t>X-rayed three days ago – has come back clear </a:t>
            </a:r>
          </a:p>
          <a:p>
            <a:pPr>
              <a:lnSpc>
                <a:spcPct val="130000"/>
              </a:lnSpc>
            </a:pPr>
            <a:r>
              <a:rPr lang="en-GB" altLang="en-US"/>
              <a:t>Seen physio</a:t>
            </a:r>
          </a:p>
          <a:p>
            <a:pPr>
              <a:lnSpc>
                <a:spcPct val="130000"/>
              </a:lnSpc>
            </a:pPr>
            <a:r>
              <a:rPr lang="en-GB" altLang="en-US"/>
              <a:t>Ankle strapped</a:t>
            </a:r>
          </a:p>
          <a:p>
            <a:pPr>
              <a:lnSpc>
                <a:spcPct val="130000"/>
              </a:lnSpc>
            </a:pPr>
            <a:r>
              <a:rPr lang="en-GB" altLang="en-US"/>
              <a:t>Weight-bearing tentatively</a:t>
            </a:r>
          </a:p>
          <a:p>
            <a:pPr>
              <a:lnSpc>
                <a:spcPct val="130000"/>
              </a:lnSpc>
            </a:pPr>
            <a:r>
              <a:rPr lang="en-GB" altLang="en-US"/>
              <a:t>Using crutches intermittently</a:t>
            </a:r>
          </a:p>
          <a:p>
            <a:pPr>
              <a:lnSpc>
                <a:spcPct val="130000"/>
              </a:lnSpc>
            </a:pPr>
            <a:r>
              <a:rPr lang="en-GB" altLang="en-US"/>
              <a:t>Elevates her ankle when sitting</a:t>
            </a:r>
          </a:p>
          <a:p>
            <a:pPr>
              <a:lnSpc>
                <a:spcPct val="130000"/>
              </a:lnSpc>
            </a:pPr>
            <a:r>
              <a:rPr lang="en-GB" altLang="en-US"/>
              <a:t>Taking paracetamol regularly</a:t>
            </a:r>
          </a:p>
        </p:txBody>
      </p:sp>
      <p:pic>
        <p:nvPicPr>
          <p:cNvPr id="123915" name="Picture 11" descr="Dee"/>
          <p:cNvPicPr>
            <a:picLocks noChangeAspect="1" noChangeArrowheads="1"/>
          </p:cNvPicPr>
          <p:nvPr/>
        </p:nvPicPr>
        <p:blipFill>
          <a:blip r:embed="rId3">
            <a:extLst>
              <a:ext uri="{28A0092B-C50C-407E-A947-70E740481C1C}">
                <a14:useLocalDpi xmlns:a14="http://schemas.microsoft.com/office/drawing/2010/main" val="0"/>
              </a:ext>
            </a:extLst>
          </a:blip>
          <a:srcRect b="57507"/>
          <a:stretch>
            <a:fillRect/>
          </a:stretch>
        </p:blipFill>
        <p:spPr bwMode="auto">
          <a:xfrm>
            <a:off x="6711950" y="4629150"/>
            <a:ext cx="2181225" cy="203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457200" y="71438"/>
            <a:ext cx="7570788" cy="549275"/>
          </a:xfrm>
        </p:spPr>
        <p:txBody>
          <a:bodyPr/>
          <a:lstStyle/>
          <a:p>
            <a:r>
              <a:rPr lang="en-NZ" altLang="en-US" smtClean="0"/>
              <a:t>This morning</a:t>
            </a:r>
            <a:endParaRPr lang="en-GB" altLang="en-US" smtClean="0"/>
          </a:p>
        </p:txBody>
      </p:sp>
      <p:sp>
        <p:nvSpPr>
          <p:cNvPr id="220163" name="Rectangle 3"/>
          <p:cNvSpPr>
            <a:spLocks noGrp="1" noChangeArrowheads="1"/>
          </p:cNvSpPr>
          <p:nvPr>
            <p:ph type="body" idx="1"/>
          </p:nvPr>
        </p:nvSpPr>
        <p:spPr>
          <a:xfrm>
            <a:off x="457200" y="1196975"/>
            <a:ext cx="8229600" cy="4929188"/>
          </a:xfrm>
        </p:spPr>
        <p:txBody>
          <a:bodyPr/>
          <a:lstStyle/>
          <a:p>
            <a:endParaRPr lang="en-NZ" altLang="en-US" sz="2800" dirty="0" smtClean="0"/>
          </a:p>
          <a:p>
            <a:endParaRPr lang="en-NZ" altLang="en-US" sz="2800" dirty="0"/>
          </a:p>
          <a:p>
            <a:r>
              <a:rPr lang="en-NZ" altLang="en-US" sz="2800" dirty="0" smtClean="0"/>
              <a:t>ACC – overview</a:t>
            </a:r>
          </a:p>
          <a:p>
            <a:pPr>
              <a:buFontTx/>
              <a:buNone/>
            </a:pPr>
            <a:endParaRPr lang="en-NZ" altLang="en-US" sz="2800" dirty="0" smtClean="0"/>
          </a:p>
          <a:p>
            <a:r>
              <a:rPr lang="en-NZ" altLang="en-US" sz="2800" dirty="0" smtClean="0"/>
              <a:t>Gradual process claims</a:t>
            </a:r>
          </a:p>
          <a:p>
            <a:pPr>
              <a:buFontTx/>
              <a:buNone/>
            </a:pPr>
            <a:endParaRPr lang="en-NZ" altLang="en-US" sz="2800" dirty="0" smtClean="0"/>
          </a:p>
          <a:p>
            <a:r>
              <a:rPr lang="en-NZ" altLang="en-US" sz="2800" dirty="0" smtClean="0"/>
              <a:t>Certification to support employment &amp; rehabilitation</a:t>
            </a:r>
            <a:endParaRPr lang="en-GB" altLang="en-US" sz="2800" dirty="0" smtClean="0"/>
          </a:p>
        </p:txBody>
      </p:sp>
      <p:pic>
        <p:nvPicPr>
          <p:cNvPr id="22016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4163" y="765175"/>
            <a:ext cx="3779837" cy="261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r>
              <a:rPr lang="en-US" altLang="zh-TW" smtClean="0"/>
              <a:t>Certifying Fitness for Work</a:t>
            </a:r>
            <a:endParaRPr lang="en-GB" altLang="en-US" smtClean="0"/>
          </a:p>
        </p:txBody>
      </p:sp>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163846"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Anna (continued) </a:t>
            </a:r>
            <a:endParaRPr lang="en-US" altLang="zh-TW" sz="2400" b="1">
              <a:solidFill>
                <a:schemeClr val="hlink"/>
              </a:solidFill>
            </a:endParaRPr>
          </a:p>
        </p:txBody>
      </p:sp>
      <p:sp>
        <p:nvSpPr>
          <p:cNvPr id="163847" name="Rectangle 7"/>
          <p:cNvSpPr>
            <a:spLocks noChangeArrowheads="1"/>
          </p:cNvSpPr>
          <p:nvPr/>
        </p:nvSpPr>
        <p:spPr bwMode="auto">
          <a:xfrm>
            <a:off x="369888" y="1895475"/>
            <a:ext cx="8424862" cy="359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1pPr>
            <a:lvl2pPr marL="827088" indent="-28575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2pPr>
            <a:lvl3pPr marL="1235075"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3pPr>
            <a:lvl4pPr marL="1643063"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9pPr>
          </a:lstStyle>
          <a:p>
            <a:pPr>
              <a:lnSpc>
                <a:spcPct val="110000"/>
              </a:lnSpc>
            </a:pPr>
            <a:r>
              <a:rPr lang="en-GB" altLang="en-US"/>
              <a:t>   Examination reveals minimal swelling</a:t>
            </a:r>
          </a:p>
          <a:p>
            <a:pPr>
              <a:lnSpc>
                <a:spcPct val="110000"/>
              </a:lnSpc>
            </a:pPr>
            <a:r>
              <a:rPr lang="en-GB" altLang="en-US"/>
              <a:t>   Appears comfortable</a:t>
            </a:r>
          </a:p>
          <a:p>
            <a:pPr>
              <a:lnSpc>
                <a:spcPct val="110000"/>
              </a:lnSpc>
            </a:pPr>
            <a:r>
              <a:rPr lang="en-GB" altLang="en-US"/>
              <a:t>   You prescribe anti-inflammatories</a:t>
            </a:r>
          </a:p>
          <a:p>
            <a:pPr>
              <a:lnSpc>
                <a:spcPct val="110000"/>
              </a:lnSpc>
            </a:pPr>
            <a:endParaRPr lang="en-GB" altLang="en-US"/>
          </a:p>
          <a:p>
            <a:pPr>
              <a:lnSpc>
                <a:spcPct val="110000"/>
              </a:lnSpc>
              <a:buFontTx/>
              <a:buNone/>
            </a:pPr>
            <a:r>
              <a:rPr lang="en-GB" altLang="en-US"/>
              <a:t>You are having a busy day. As Anna is going out, she says she thinks she should have another week off work and asks whether you would do another medical certificate for her. </a:t>
            </a:r>
          </a:p>
          <a:p>
            <a:pPr>
              <a:lnSpc>
                <a:spcPct val="110000"/>
              </a:lnSpc>
              <a:buFontTx/>
              <a:buNone/>
            </a:pPr>
            <a:endParaRPr lang="en-GB" altLang="en-US"/>
          </a:p>
          <a:p>
            <a:pPr>
              <a:lnSpc>
                <a:spcPct val="110000"/>
              </a:lnSpc>
              <a:buFontTx/>
              <a:buNone/>
            </a:pPr>
            <a:endParaRPr lang="en-GB" altLang="en-US"/>
          </a:p>
          <a:p>
            <a:pPr>
              <a:lnSpc>
                <a:spcPct val="110000"/>
              </a:lnSpc>
              <a:buFontTx/>
              <a:buNone/>
            </a:pPr>
            <a:r>
              <a:rPr lang="en-GB" altLang="en-US"/>
              <a:t>How do you respond?</a:t>
            </a:r>
          </a:p>
        </p:txBody>
      </p:sp>
      <p:pic>
        <p:nvPicPr>
          <p:cNvPr id="163850" name="Picture 10" descr="Dee"/>
          <p:cNvPicPr>
            <a:picLocks noChangeAspect="1" noChangeArrowheads="1"/>
          </p:cNvPicPr>
          <p:nvPr/>
        </p:nvPicPr>
        <p:blipFill>
          <a:blip r:embed="rId3">
            <a:extLst>
              <a:ext uri="{28A0092B-C50C-407E-A947-70E740481C1C}">
                <a14:useLocalDpi xmlns:a14="http://schemas.microsoft.com/office/drawing/2010/main" val="0"/>
              </a:ext>
            </a:extLst>
          </a:blip>
          <a:srcRect b="57507"/>
          <a:stretch>
            <a:fillRect/>
          </a:stretch>
        </p:blipFill>
        <p:spPr bwMode="auto">
          <a:xfrm>
            <a:off x="6711950" y="4629150"/>
            <a:ext cx="2181225" cy="20399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lstStyle/>
          <a:p>
            <a:r>
              <a:rPr lang="en-US" altLang="zh-TW" smtClean="0"/>
              <a:t>Certifying Fitness for Work</a:t>
            </a:r>
            <a:endParaRPr lang="en-GB" altLang="en-US" smtClean="0"/>
          </a:p>
        </p:txBody>
      </p:sp>
      <p:sp>
        <p:nvSpPr>
          <p:cNvPr id="216067" name="Rectangle 3"/>
          <p:cNvSpPr>
            <a:spLocks noGrp="1" noChangeArrowheads="1"/>
          </p:cNvSpPr>
          <p:nvPr>
            <p:ph type="body" idx="1"/>
          </p:nvPr>
        </p:nvSpPr>
        <p:spPr>
          <a:xfrm>
            <a:off x="379413" y="2463800"/>
            <a:ext cx="8858250" cy="3097213"/>
          </a:xfrm>
        </p:spPr>
        <p:txBody>
          <a:bodyPr/>
          <a:lstStyle/>
          <a:p>
            <a:r>
              <a:rPr lang="en-GB" altLang="en-US" smtClean="0"/>
              <a:t>Provide a certificate for one more week off work</a:t>
            </a:r>
          </a:p>
          <a:p>
            <a:endParaRPr lang="en-GB" altLang="en-US" smtClean="0"/>
          </a:p>
          <a:p>
            <a:r>
              <a:rPr lang="en-GB" altLang="en-US" smtClean="0"/>
              <a:t>Provide a certificate for two days off work and then review</a:t>
            </a:r>
          </a:p>
          <a:p>
            <a:endParaRPr lang="en-GB" altLang="en-US" smtClean="0"/>
          </a:p>
          <a:p>
            <a:r>
              <a:rPr lang="en-GB" altLang="en-US" smtClean="0"/>
              <a:t>Provide a certificate for a full clearance for work</a:t>
            </a:r>
          </a:p>
          <a:p>
            <a:endParaRPr lang="en-GB" altLang="en-US" smtClean="0"/>
          </a:p>
          <a:p>
            <a:r>
              <a:rPr lang="en-GB" altLang="en-US" smtClean="0"/>
              <a:t>Provide a certificate with defined restrictions </a:t>
            </a:r>
          </a:p>
          <a:p>
            <a:pPr>
              <a:buFontTx/>
              <a:buNone/>
            </a:pPr>
            <a:r>
              <a:rPr lang="en-GB" altLang="en-US" smtClean="0"/>
              <a:t>     and safe activities   </a:t>
            </a:r>
          </a:p>
        </p:txBody>
      </p:sp>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21607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Anna (continued) </a:t>
            </a:r>
            <a:endParaRPr lang="en-US" altLang="zh-TW" sz="2400" b="1">
              <a:solidFill>
                <a:schemeClr val="hlink"/>
              </a:solidFill>
            </a:endParaRPr>
          </a:p>
        </p:txBody>
      </p:sp>
      <p:sp>
        <p:nvSpPr>
          <p:cNvPr id="216071" name="Rectangle 7"/>
          <p:cNvSpPr>
            <a:spLocks noChangeArrowheads="1"/>
          </p:cNvSpPr>
          <p:nvPr/>
        </p:nvSpPr>
        <p:spPr bwMode="auto">
          <a:xfrm>
            <a:off x="395288" y="1895475"/>
            <a:ext cx="8424862" cy="359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1pPr>
            <a:lvl2pPr marL="827088" indent="-28575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2pPr>
            <a:lvl3pPr marL="1235075"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3pPr>
            <a:lvl4pPr marL="1643063"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tabLst>
                <a:tab pos="0" algn="l"/>
              </a:tabLst>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tabLst>
                <a:tab pos="0" algn="l"/>
              </a:tabLst>
              <a:defRPr kumimoji="1" sz="2000">
                <a:solidFill>
                  <a:schemeClr val="tx1"/>
                </a:solidFill>
                <a:latin typeface="Arial" charset="0"/>
                <a:ea typeface="新細明體" pitchFamily="18" charset="-120"/>
              </a:defRPr>
            </a:lvl9pPr>
          </a:lstStyle>
          <a:p>
            <a:pPr>
              <a:buFontTx/>
              <a:buNone/>
            </a:pPr>
            <a:r>
              <a:rPr lang="en-GB" altLang="en-US"/>
              <a:t>How do you respond?</a:t>
            </a:r>
          </a:p>
        </p:txBody>
      </p:sp>
      <p:pic>
        <p:nvPicPr>
          <p:cNvPr id="216072" name="Picture 8" descr="Dee"/>
          <p:cNvPicPr>
            <a:picLocks noChangeAspect="1" noChangeArrowheads="1"/>
          </p:cNvPicPr>
          <p:nvPr/>
        </p:nvPicPr>
        <p:blipFill>
          <a:blip r:embed="rId3">
            <a:extLst>
              <a:ext uri="{28A0092B-C50C-407E-A947-70E740481C1C}">
                <a14:useLocalDpi xmlns:a14="http://schemas.microsoft.com/office/drawing/2010/main" val="0"/>
              </a:ext>
            </a:extLst>
          </a:blip>
          <a:srcRect b="57507"/>
          <a:stretch>
            <a:fillRect/>
          </a:stretch>
        </p:blipFill>
        <p:spPr bwMode="auto">
          <a:xfrm>
            <a:off x="6962775" y="4818063"/>
            <a:ext cx="2181225" cy="2039937"/>
          </a:xfrm>
          <a:prstGeom prst="rect">
            <a:avLst/>
          </a:prstGeom>
          <a:noFill/>
          <a:extLst>
            <a:ext uri="{909E8E84-426E-40DD-AFC4-6F175D3DCCD1}">
              <a14:hiddenFill xmlns:a14="http://schemas.microsoft.com/office/drawing/2010/main">
                <a:solidFill>
                  <a:srgbClr val="FFFFFF"/>
                </a:solidFill>
              </a14:hiddenFill>
            </a:ext>
          </a:extLst>
        </p:spPr>
      </p:pic>
      <p:sp>
        <p:nvSpPr>
          <p:cNvPr id="216073" name="AutoShape 9"/>
          <p:cNvSpPr>
            <a:spLocks noChangeArrowheads="1"/>
          </p:cNvSpPr>
          <p:nvPr/>
        </p:nvSpPr>
        <p:spPr bwMode="auto">
          <a:xfrm>
            <a:off x="323850" y="4465638"/>
            <a:ext cx="5976938" cy="1223962"/>
          </a:xfrm>
          <a:prstGeom prst="roundRect">
            <a:avLst>
              <a:gd name="adj" fmla="val 16667"/>
            </a:avLst>
          </a:prstGeom>
          <a:noFill/>
          <a:ln w="41275">
            <a:solidFill>
              <a:srgbClr val="D60D4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6073"/>
                                        </p:tgtEl>
                                        <p:attrNameLst>
                                          <p:attrName>style.visibility</p:attrName>
                                        </p:attrNameLst>
                                      </p:cBhvr>
                                      <p:to>
                                        <p:strVal val="visible"/>
                                      </p:to>
                                    </p:set>
                                    <p:animEffect transition="in" filter="fade">
                                      <p:cBhvr>
                                        <p:cTn id="7" dur="2000"/>
                                        <p:tgtEl>
                                          <p:spTgt spid="216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7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431800" y="1120775"/>
            <a:ext cx="203200" cy="206375"/>
          </a:xfrm>
          <a:prstGeom prst="homePlat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Chevron 5"/>
          <p:cNvSpPr/>
          <p:nvPr/>
        </p:nvSpPr>
        <p:spPr>
          <a:xfrm>
            <a:off x="574675" y="1120775"/>
            <a:ext cx="173038" cy="20637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solidFill>
                <a:schemeClr val="bg1"/>
              </a:solidFill>
            </a:endParaRPr>
          </a:p>
        </p:txBody>
      </p:sp>
      <p:sp>
        <p:nvSpPr>
          <p:cNvPr id="67588" name="Rectangle 4"/>
          <p:cNvSpPr>
            <a:spLocks noGrp="1" noChangeArrowheads="1"/>
          </p:cNvSpPr>
          <p:nvPr>
            <p:ph type="title"/>
          </p:nvPr>
        </p:nvSpPr>
        <p:spPr/>
        <p:txBody>
          <a:bodyPr/>
          <a:lstStyle/>
          <a:p>
            <a:r>
              <a:rPr lang="en-US" altLang="zh-TW" smtClean="0"/>
              <a:t>Certifying Fitness for Work</a:t>
            </a:r>
            <a:endParaRPr lang="zh-TW" altLang="en-US" smtClean="0"/>
          </a:p>
        </p:txBody>
      </p:sp>
      <p:sp>
        <p:nvSpPr>
          <p:cNvPr id="67589" name="Rectangle 5"/>
          <p:cNvSpPr>
            <a:spLocks noGrp="1" noChangeArrowheads="1"/>
          </p:cNvSpPr>
          <p:nvPr>
            <p:ph type="body" idx="1"/>
          </p:nvPr>
        </p:nvSpPr>
        <p:spPr>
          <a:xfrm>
            <a:off x="338138" y="1773238"/>
            <a:ext cx="8362950" cy="5832475"/>
          </a:xfrm>
        </p:spPr>
        <p:txBody>
          <a:bodyPr/>
          <a:lstStyle/>
          <a:p>
            <a:pPr>
              <a:lnSpc>
                <a:spcPct val="130000"/>
              </a:lnSpc>
            </a:pPr>
            <a:r>
              <a:rPr lang="en-US" altLang="zh-TW" smtClean="0"/>
              <a:t>Certification provides both an opportunity and challenge</a:t>
            </a:r>
          </a:p>
          <a:p>
            <a:pPr>
              <a:lnSpc>
                <a:spcPct val="130000"/>
              </a:lnSpc>
            </a:pPr>
            <a:r>
              <a:rPr lang="en-GB" altLang="en-US" smtClean="0"/>
              <a:t>Work, in general, is good for health </a:t>
            </a:r>
            <a:endParaRPr lang="en-US" altLang="en-US" smtClean="0"/>
          </a:p>
          <a:p>
            <a:pPr>
              <a:lnSpc>
                <a:spcPct val="130000"/>
              </a:lnSpc>
            </a:pPr>
            <a:r>
              <a:rPr lang="en-US" altLang="en-US" smtClean="0"/>
              <a:t>Certified absence can lead to disability and health problems</a:t>
            </a:r>
          </a:p>
          <a:p>
            <a:pPr>
              <a:lnSpc>
                <a:spcPct val="130000"/>
              </a:lnSpc>
            </a:pPr>
            <a:r>
              <a:rPr lang="en-NZ" altLang="zh-TW" smtClean="0"/>
              <a:t>Conversations with your patients make all the difference</a:t>
            </a:r>
          </a:p>
          <a:p>
            <a:pPr>
              <a:lnSpc>
                <a:spcPct val="130000"/>
              </a:lnSpc>
            </a:pPr>
            <a:r>
              <a:rPr lang="en-NZ" altLang="zh-TW" smtClean="0"/>
              <a:t>Understand the clinical implications of the “flags”</a:t>
            </a:r>
          </a:p>
          <a:p>
            <a:pPr>
              <a:lnSpc>
                <a:spcPct val="130000"/>
              </a:lnSpc>
            </a:pPr>
            <a:r>
              <a:rPr lang="en-NZ" altLang="zh-TW" smtClean="0"/>
              <a:t>ACC has resources and services your patient could  benefit from as they recover from injury</a:t>
            </a:r>
          </a:p>
          <a:p>
            <a:pPr>
              <a:lnSpc>
                <a:spcPct val="130000"/>
              </a:lnSpc>
            </a:pPr>
            <a:r>
              <a:rPr lang="en-NZ" altLang="zh-TW" smtClean="0"/>
              <a:t>Take ownership of this shift in your practice</a:t>
            </a:r>
          </a:p>
          <a:p>
            <a:pPr>
              <a:lnSpc>
                <a:spcPct val="130000"/>
              </a:lnSpc>
            </a:pPr>
            <a:endParaRPr lang="en-NZ" altLang="zh-TW" smtClean="0"/>
          </a:p>
          <a:p>
            <a:pPr>
              <a:lnSpc>
                <a:spcPct val="130000"/>
              </a:lnSpc>
            </a:pPr>
            <a:endParaRPr lang="zh-TW" altLang="en-US" smtClean="0"/>
          </a:p>
        </p:txBody>
      </p:sp>
      <p:sp>
        <p:nvSpPr>
          <p:cNvPr id="67590" name="Text Box 6"/>
          <p:cNvSpPr txBox="1">
            <a:spLocks noChangeArrowheads="1"/>
          </p:cNvSpPr>
          <p:nvPr/>
        </p:nvSpPr>
        <p:spPr bwMode="auto">
          <a:xfrm>
            <a:off x="909638" y="990600"/>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zh-TW" sz="2400" b="1">
                <a:solidFill>
                  <a:schemeClr val="hlink"/>
                </a:solidFill>
              </a:rPr>
              <a:t>Summary</a:t>
            </a:r>
            <a:endParaRPr lang="en-US" altLang="zh-TW" sz="2400" b="1">
              <a:solidFill>
                <a:schemeClr val="hlink"/>
              </a:solidFill>
            </a:endParaRPr>
          </a:p>
        </p:txBody>
      </p:sp>
      <p:sp>
        <p:nvSpPr>
          <p:cNvPr id="67602" name="AutoShape 18"/>
          <p:cNvSpPr>
            <a:spLocks noChangeArrowheads="1"/>
          </p:cNvSpPr>
          <p:nvPr/>
        </p:nvSpPr>
        <p:spPr bwMode="auto">
          <a:xfrm>
            <a:off x="3419475" y="5489575"/>
            <a:ext cx="5616575" cy="1281113"/>
          </a:xfrm>
          <a:prstGeom prst="roundRect">
            <a:avLst>
              <a:gd name="adj" fmla="val 16667"/>
            </a:avLst>
          </a:prstGeom>
          <a:solidFill>
            <a:srgbClr val="7DB3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1pPr>
            <a:lvl2pPr marL="827088" indent="-28575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2pPr>
            <a:lvl3pPr marL="1235075"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3pPr>
            <a:lvl4pPr marL="1643063"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4pPr>
            <a:lvl5pPr marL="2057400" indent="-228600" eaLnBrk="0" hangingPunct="0">
              <a:spcBef>
                <a:spcPct val="20000"/>
              </a:spcBef>
              <a:buClr>
                <a:schemeClr val="accent2"/>
              </a:buClr>
              <a:buSzPct val="120000"/>
              <a:buChar char="»"/>
              <a:defRPr kumimoji="1" sz="2000">
                <a:solidFill>
                  <a:schemeClr val="tx1"/>
                </a:solidFill>
                <a:latin typeface="Arial" charset="0"/>
                <a:ea typeface="新細明體" pitchFamily="18" charset="-120"/>
              </a:defRPr>
            </a:lvl5pPr>
            <a:lvl6pPr marL="25146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6pPr>
            <a:lvl7pPr marL="29718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7pPr>
            <a:lvl8pPr marL="34290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8pPr>
            <a:lvl9pPr marL="3886200" indent="-228600" eaLnBrk="0" fontAlgn="base" hangingPunct="0">
              <a:spcBef>
                <a:spcPct val="20000"/>
              </a:spcBef>
              <a:spcAft>
                <a:spcPct val="0"/>
              </a:spcAft>
              <a:buClr>
                <a:schemeClr val="accent2"/>
              </a:buClr>
              <a:buSzPct val="120000"/>
              <a:buChar char="»"/>
              <a:defRPr kumimoji="1" sz="2000">
                <a:solidFill>
                  <a:schemeClr val="tx1"/>
                </a:solidFill>
                <a:latin typeface="Arial" charset="0"/>
                <a:ea typeface="新細明體" pitchFamily="18" charset="-120"/>
              </a:defRPr>
            </a:lvl9pPr>
          </a:lstStyle>
          <a:p>
            <a:pPr>
              <a:lnSpc>
                <a:spcPct val="150000"/>
              </a:lnSpc>
              <a:buFontTx/>
              <a:buNone/>
            </a:pPr>
            <a:r>
              <a:rPr kumimoji="0" lang="en-NZ" altLang="en-US" b="1">
                <a:solidFill>
                  <a:schemeClr val="bg1"/>
                </a:solidFill>
              </a:rPr>
              <a:t>It’s a clinical task – you are the right person to prescribe safe levels of activity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02"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30724" name="Picture 4" descr="traffic ligh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213100"/>
            <a:ext cx="649288" cy="215900"/>
          </a:xfrm>
          <a:prstGeom prst="rect">
            <a:avLst/>
          </a:prstGeom>
          <a:noFill/>
          <a:extLst>
            <a:ext uri="{909E8E84-426E-40DD-AFC4-6F175D3DCCD1}">
              <a14:hiddenFill xmlns:a14="http://schemas.microsoft.com/office/drawing/2010/main">
                <a:solidFill>
                  <a:srgbClr val="FFFFFF"/>
                </a:solidFill>
              </a14:hiddenFill>
            </a:ext>
          </a:extLst>
        </p:spPr>
      </p:pic>
      <p:sp>
        <p:nvSpPr>
          <p:cNvPr id="30725" name="Rectangle 5"/>
          <p:cNvSpPr>
            <a:spLocks noGrp="1" noChangeArrowheads="1"/>
          </p:cNvSpPr>
          <p:nvPr>
            <p:ph type="title"/>
          </p:nvPr>
        </p:nvSpPr>
        <p:spPr>
          <a:xfrm>
            <a:off x="971550" y="2997200"/>
            <a:ext cx="7570788" cy="549275"/>
          </a:xfrm>
        </p:spPr>
        <p:txBody>
          <a:bodyPr/>
          <a:lstStyle/>
          <a:p>
            <a:r>
              <a:rPr lang="en-US" altLang="zh-TW" smtClean="0"/>
              <a:t>Thank you</a:t>
            </a:r>
          </a:p>
        </p:txBody>
      </p:sp>
      <p:pic>
        <p:nvPicPr>
          <p:cNvPr id="30726" name="Picture 6" descr="acc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5825" y="5557838"/>
            <a:ext cx="1377950" cy="1358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r>
              <a:rPr lang="en-NZ" altLang="en-US" smtClean="0"/>
              <a:t>ACC Scheme</a:t>
            </a:r>
            <a:endParaRPr lang="en-GB" altLang="en-US" smtClean="0"/>
          </a:p>
        </p:txBody>
      </p:sp>
      <p:sp>
        <p:nvSpPr>
          <p:cNvPr id="228355" name="Rectangle 3"/>
          <p:cNvSpPr>
            <a:spLocks noGrp="1" noChangeArrowheads="1"/>
          </p:cNvSpPr>
          <p:nvPr>
            <p:ph type="body" idx="1"/>
          </p:nvPr>
        </p:nvSpPr>
        <p:spPr/>
        <p:txBody>
          <a:bodyPr/>
          <a:lstStyle/>
          <a:p>
            <a:endParaRPr lang="en-NZ" altLang="en-US" sz="2400" dirty="0" smtClean="0"/>
          </a:p>
          <a:p>
            <a:endParaRPr lang="en-NZ" altLang="en-US" sz="2400" dirty="0"/>
          </a:p>
          <a:p>
            <a:r>
              <a:rPr lang="en-NZ" altLang="en-US" sz="2400" dirty="0" smtClean="0"/>
              <a:t>ACC is a 24 hour ‘no fault scheme’ and, in turn, those with accepted claims give up the right to sue </a:t>
            </a:r>
            <a:endParaRPr lang="en-NZ" altLang="en-US" sz="2400" dirty="0"/>
          </a:p>
          <a:p>
            <a:endParaRPr lang="en-NZ" altLang="en-US" sz="2400" dirty="0" smtClean="0"/>
          </a:p>
          <a:p>
            <a:r>
              <a:rPr lang="en-NZ" altLang="en-US" sz="2400" dirty="0" smtClean="0"/>
              <a:t>All NZ citizens and residents are eligible for cover if ordinarily resident in NZ at the time of accident</a:t>
            </a:r>
          </a:p>
          <a:p>
            <a:pPr>
              <a:buFontTx/>
              <a:buNone/>
            </a:pPr>
            <a:endParaRPr lang="en-NZ" altLang="en-US" sz="2400" dirty="0" smtClean="0"/>
          </a:p>
          <a:p>
            <a:r>
              <a:rPr lang="en-NZ" altLang="en-US" sz="2400" dirty="0" smtClean="0"/>
              <a:t>Visitors to NZ are eligible for cover if the injury occurred in NZ</a:t>
            </a:r>
          </a:p>
          <a:p>
            <a:pPr>
              <a:buFontTx/>
              <a:buNone/>
            </a:pPr>
            <a:endParaRPr lang="en-NZ" altLang="en-US" sz="2400" dirty="0" smtClean="0"/>
          </a:p>
          <a:p>
            <a:pPr marL="0" indent="0">
              <a:buNone/>
            </a:pPr>
            <a:endParaRPr lang="en-NZ" altLang="en-US" sz="2400" dirty="0" smtClean="0"/>
          </a:p>
          <a:p>
            <a:endParaRPr lang="en-NZ" altLang="en-US" sz="2400" dirty="0" smtClean="0"/>
          </a:p>
          <a:p>
            <a:pPr marL="0" indent="0">
              <a:buNone/>
            </a:pPr>
            <a:endParaRPr lang="en-NZ" altLang="en-US" sz="2400" dirty="0" smtClean="0"/>
          </a:p>
          <a:p>
            <a:pPr>
              <a:buFontTx/>
              <a:buNone/>
            </a:pPr>
            <a:endParaRPr lang="en-GB" altLang="en-US" sz="24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r>
              <a:rPr lang="en-NZ" altLang="en-US" smtClean="0"/>
              <a:t>ACC – what is covered</a:t>
            </a:r>
            <a:endParaRPr lang="en-GB" altLang="en-US" smtClean="0"/>
          </a:p>
        </p:txBody>
      </p:sp>
      <p:sp>
        <p:nvSpPr>
          <p:cNvPr id="256003" name="Rectangle 3"/>
          <p:cNvSpPr>
            <a:spLocks noGrp="1" noChangeArrowheads="1"/>
          </p:cNvSpPr>
          <p:nvPr>
            <p:ph type="body" idx="1"/>
          </p:nvPr>
        </p:nvSpPr>
        <p:spPr>
          <a:xfrm>
            <a:off x="457200" y="1412875"/>
            <a:ext cx="8229600" cy="4713288"/>
          </a:xfrm>
        </p:spPr>
        <p:txBody>
          <a:bodyPr/>
          <a:lstStyle/>
          <a:p>
            <a:r>
              <a:rPr lang="en-NZ" altLang="en-US" sz="2800" smtClean="0"/>
              <a:t>Personal injuries caused by accident</a:t>
            </a:r>
          </a:p>
          <a:p>
            <a:r>
              <a:rPr lang="en-NZ" altLang="en-US" sz="2800" smtClean="0"/>
              <a:t>Work-related gradual process injuries, diseases &amp; infections</a:t>
            </a:r>
          </a:p>
          <a:p>
            <a:r>
              <a:rPr lang="en-NZ" altLang="en-US" sz="2800" smtClean="0"/>
              <a:t>Sensitive (sexual abuse claims)</a:t>
            </a:r>
          </a:p>
          <a:p>
            <a:r>
              <a:rPr lang="en-NZ" altLang="en-US" sz="2800" smtClean="0"/>
              <a:t>Injuries that occur as a result of medical treatment</a:t>
            </a:r>
            <a:endParaRPr lang="en-GB" altLang="en-US" sz="2800" smtClean="0"/>
          </a:p>
        </p:txBody>
      </p:sp>
      <p:pic>
        <p:nvPicPr>
          <p:cNvPr id="256004" name="Picture 4" descr="banner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33950"/>
            <a:ext cx="9144000" cy="19240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r>
              <a:rPr lang="en-GB" altLang="en-US" smtClean="0"/>
              <a:t>Work Related Gradual Process Claims (WRGPDI)</a:t>
            </a:r>
          </a:p>
        </p:txBody>
      </p:sp>
      <p:sp>
        <p:nvSpPr>
          <p:cNvPr id="259075" name="Rectangle 3"/>
          <p:cNvSpPr>
            <a:spLocks noGrp="1" noChangeArrowheads="1"/>
          </p:cNvSpPr>
          <p:nvPr>
            <p:ph type="body" idx="1"/>
          </p:nvPr>
        </p:nvSpPr>
        <p:spPr>
          <a:xfrm>
            <a:off x="395288" y="1268413"/>
            <a:ext cx="8748712" cy="5589587"/>
          </a:xfrm>
        </p:spPr>
        <p:txBody>
          <a:bodyPr/>
          <a:lstStyle/>
          <a:p>
            <a:pPr lvl="2">
              <a:lnSpc>
                <a:spcPct val="90000"/>
              </a:lnSpc>
              <a:spcBef>
                <a:spcPts val="500"/>
              </a:spcBef>
              <a:spcAft>
                <a:spcPts val="500"/>
              </a:spcAft>
              <a:buFontTx/>
              <a:buNone/>
            </a:pPr>
            <a:endParaRPr lang="en-GB" altLang="en-US" sz="1100" b="1" smtClean="0"/>
          </a:p>
          <a:p>
            <a:pPr>
              <a:lnSpc>
                <a:spcPct val="90000"/>
              </a:lnSpc>
              <a:buFontTx/>
              <a:buNone/>
            </a:pPr>
            <a:r>
              <a:rPr lang="en-AU" altLang="en-US" sz="2800" smtClean="0"/>
              <a:t>Schedule 2</a:t>
            </a:r>
          </a:p>
          <a:p>
            <a:pPr lvl="1">
              <a:lnSpc>
                <a:spcPct val="90000"/>
              </a:lnSpc>
            </a:pPr>
            <a:r>
              <a:rPr lang="en-AU" altLang="en-US" sz="2400" smtClean="0"/>
              <a:t>Onus is on ACC to disprove work causation</a:t>
            </a:r>
          </a:p>
          <a:p>
            <a:pPr lvl="1">
              <a:lnSpc>
                <a:spcPct val="90000"/>
              </a:lnSpc>
            </a:pPr>
            <a:endParaRPr lang="en-AU" altLang="en-US" sz="2400" smtClean="0"/>
          </a:p>
          <a:p>
            <a:pPr>
              <a:lnSpc>
                <a:spcPct val="90000"/>
              </a:lnSpc>
              <a:spcBef>
                <a:spcPct val="50000"/>
              </a:spcBef>
              <a:buFontTx/>
              <a:buNone/>
            </a:pPr>
            <a:r>
              <a:rPr lang="en-AU" altLang="en-US" smtClean="0"/>
              <a:t>and...</a:t>
            </a:r>
            <a:endParaRPr lang="en-AU" altLang="en-US" sz="2400" smtClean="0"/>
          </a:p>
          <a:p>
            <a:pPr>
              <a:lnSpc>
                <a:spcPct val="90000"/>
              </a:lnSpc>
              <a:spcBef>
                <a:spcPct val="50000"/>
              </a:spcBef>
              <a:buFontTx/>
              <a:buNone/>
            </a:pPr>
            <a:r>
              <a:rPr lang="en-AU" altLang="en-US" sz="2800" smtClean="0"/>
              <a:t>The three-part test (s.30)</a:t>
            </a:r>
          </a:p>
          <a:p>
            <a:pPr lvl="1">
              <a:lnSpc>
                <a:spcPct val="90000"/>
              </a:lnSpc>
            </a:pPr>
            <a:r>
              <a:rPr lang="en-AU" altLang="en-US" sz="2400" smtClean="0"/>
              <a:t>Onus is on claimant to </a:t>
            </a:r>
          </a:p>
          <a:p>
            <a:pPr lvl="1">
              <a:lnSpc>
                <a:spcPct val="90000"/>
              </a:lnSpc>
              <a:buFontTx/>
              <a:buNone/>
            </a:pPr>
            <a:r>
              <a:rPr lang="en-AU" altLang="en-US" sz="2400" smtClean="0"/>
              <a:t>   prove work causation</a:t>
            </a:r>
            <a:endParaRPr lang="en-GB" altLang="en-US" smtClean="0"/>
          </a:p>
          <a:p>
            <a:pPr lvl="1">
              <a:lnSpc>
                <a:spcPct val="90000"/>
              </a:lnSpc>
              <a:buFontTx/>
              <a:buNone/>
            </a:pPr>
            <a:r>
              <a:rPr lang="en-GB" altLang="en-US" sz="1600" smtClean="0">
                <a:latin typeface="Times New Roman" pitchFamily="18" charset="0"/>
              </a:rPr>
              <a:t>	</a:t>
            </a:r>
          </a:p>
          <a:p>
            <a:pPr>
              <a:lnSpc>
                <a:spcPct val="90000"/>
              </a:lnSpc>
              <a:spcBef>
                <a:spcPts val="500"/>
              </a:spcBef>
              <a:spcAft>
                <a:spcPts val="500"/>
              </a:spcAft>
            </a:pPr>
            <a:endParaRPr lang="en-GB" altLang="en-US" sz="1600" smtClean="0">
              <a:latin typeface="Times New Roman" pitchFamily="18" charset="0"/>
            </a:endParaRPr>
          </a:p>
          <a:p>
            <a:pPr>
              <a:lnSpc>
                <a:spcPct val="90000"/>
              </a:lnSpc>
            </a:pPr>
            <a:endParaRPr lang="en-GB" altLang="en-US" sz="800" smtClean="0">
              <a:latin typeface="Times New Roman" pitchFamily="18" charset="0"/>
            </a:endParaRPr>
          </a:p>
        </p:txBody>
      </p:sp>
      <p:pic>
        <p:nvPicPr>
          <p:cNvPr id="259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2950" y="3697288"/>
            <a:ext cx="4591050" cy="316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457200" y="109538"/>
            <a:ext cx="7559675" cy="333375"/>
          </a:xfrm>
        </p:spPr>
        <p:txBody>
          <a:bodyPr/>
          <a:lstStyle/>
          <a:p>
            <a:r>
              <a:rPr lang="en-NZ" altLang="en-US" smtClean="0"/>
              <a:t>WRGPDI: </a:t>
            </a:r>
            <a:r>
              <a:rPr lang="en-GB" altLang="en-US" smtClean="0"/>
              <a:t>The 3-part test (Section 30)</a:t>
            </a:r>
          </a:p>
        </p:txBody>
      </p:sp>
      <p:sp>
        <p:nvSpPr>
          <p:cNvPr id="245763" name="Rectangle 3"/>
          <p:cNvSpPr>
            <a:spLocks noGrp="1" noChangeArrowheads="1"/>
          </p:cNvSpPr>
          <p:nvPr>
            <p:ph type="body" idx="1"/>
          </p:nvPr>
        </p:nvSpPr>
        <p:spPr>
          <a:xfrm>
            <a:off x="468313" y="1557338"/>
            <a:ext cx="8351837" cy="5040312"/>
          </a:xfrm>
        </p:spPr>
        <p:txBody>
          <a:bodyPr/>
          <a:lstStyle/>
          <a:p>
            <a:pPr marL="609600" indent="-609600">
              <a:lnSpc>
                <a:spcPct val="90000"/>
              </a:lnSpc>
              <a:buFont typeface="Wingdings" pitchFamily="2" charset="2"/>
              <a:buAutoNum type="arabicParenR"/>
            </a:pPr>
            <a:r>
              <a:rPr lang="en-NZ" altLang="en-US" sz="2200" smtClean="0"/>
              <a:t>Person has been exposed to something at work believed to be causative (or partly causative); and.. </a:t>
            </a:r>
          </a:p>
          <a:p>
            <a:pPr marL="609600" indent="-609600">
              <a:lnSpc>
                <a:spcPct val="90000"/>
              </a:lnSpc>
              <a:buFont typeface="Wingdings" pitchFamily="2" charset="2"/>
              <a:buAutoNum type="arabicParenR"/>
            </a:pPr>
            <a:endParaRPr lang="en-NZ" altLang="en-US" sz="2200" smtClean="0"/>
          </a:p>
          <a:p>
            <a:pPr marL="609600" indent="-609600">
              <a:lnSpc>
                <a:spcPct val="90000"/>
              </a:lnSpc>
              <a:buFont typeface="Wingdings" pitchFamily="2" charset="2"/>
              <a:buAutoNum type="arabicParenR"/>
            </a:pPr>
            <a:r>
              <a:rPr lang="en-NZ" altLang="en-US" sz="2200" smtClean="0"/>
              <a:t>If the causative factor also occurs in the person’s non-work environment then it is a requirement that the non-work exposure was not independently capable of causing the condition …</a:t>
            </a:r>
          </a:p>
          <a:p>
            <a:pPr marL="609600" indent="-609600">
              <a:lnSpc>
                <a:spcPct val="90000"/>
              </a:lnSpc>
              <a:buFont typeface="Wingdings" pitchFamily="2" charset="2"/>
              <a:buAutoNum type="arabicParenR"/>
            </a:pPr>
            <a:endParaRPr lang="en-NZ" altLang="en-US" sz="2200" smtClean="0"/>
          </a:p>
          <a:p>
            <a:pPr marL="609600" indent="-609600">
              <a:lnSpc>
                <a:spcPct val="90000"/>
              </a:lnSpc>
              <a:buFont typeface="Wingdings" pitchFamily="2" charset="2"/>
              <a:buAutoNum type="arabicParenR"/>
            </a:pPr>
            <a:r>
              <a:rPr lang="en-NZ" altLang="en-US" sz="2200" smtClean="0"/>
              <a:t>The work task or work environment must also place the client at significantly greater risk of developing that injury</a:t>
            </a:r>
            <a:r>
              <a:rPr lang="en-GB" altLang="en-US" sz="2200" smtClean="0"/>
              <a:t> </a:t>
            </a:r>
          </a:p>
          <a:p>
            <a:pPr marL="609600" indent="-609600">
              <a:lnSpc>
                <a:spcPct val="90000"/>
              </a:lnSpc>
              <a:buFont typeface="Wingdings" pitchFamily="2" charset="2"/>
              <a:buAutoNum type="arabicParenR"/>
            </a:pPr>
            <a:endParaRPr lang="en-NZ" altLang="en-US" sz="2200" smtClean="0"/>
          </a:p>
          <a:p>
            <a:pPr marL="609600" indent="-609600">
              <a:lnSpc>
                <a:spcPct val="90000"/>
              </a:lnSpc>
              <a:buFont typeface="Wingdings" pitchFamily="2" charset="2"/>
              <a:buNone/>
            </a:pPr>
            <a:r>
              <a:rPr lang="en-NZ" altLang="en-US" sz="2200" smtClean="0"/>
              <a:t>NB – pre-existing atopy does not exclude cover</a:t>
            </a:r>
            <a:endParaRPr lang="en-GB" altLang="en-US" sz="22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457200" y="109538"/>
            <a:ext cx="7559675" cy="333375"/>
          </a:xfrm>
        </p:spPr>
        <p:txBody>
          <a:bodyPr/>
          <a:lstStyle/>
          <a:p>
            <a:r>
              <a:rPr lang="en-NZ" altLang="en-US" sz="2000" smtClean="0"/>
              <a:t>WRGPDI: </a:t>
            </a:r>
            <a:r>
              <a:rPr lang="en-GB" altLang="en-US" sz="2000" smtClean="0"/>
              <a:t>The 3-part test (Section 30) – some exclusions</a:t>
            </a:r>
          </a:p>
        </p:txBody>
      </p:sp>
      <p:sp>
        <p:nvSpPr>
          <p:cNvPr id="247811" name="Rectangle 3"/>
          <p:cNvSpPr>
            <a:spLocks noGrp="1" noChangeArrowheads="1"/>
          </p:cNvSpPr>
          <p:nvPr>
            <p:ph type="body" idx="1"/>
          </p:nvPr>
        </p:nvSpPr>
        <p:spPr>
          <a:xfrm>
            <a:off x="395288" y="1052513"/>
            <a:ext cx="8569325" cy="5545137"/>
          </a:xfrm>
        </p:spPr>
        <p:txBody>
          <a:bodyPr/>
          <a:lstStyle/>
          <a:p>
            <a:pPr marL="609600" indent="-609600">
              <a:lnSpc>
                <a:spcPct val="90000"/>
              </a:lnSpc>
              <a:buFont typeface="Wingdings" pitchFamily="2" charset="2"/>
              <a:buNone/>
            </a:pPr>
            <a:endParaRPr lang="en-NZ" altLang="en-US" sz="1700" smtClean="0"/>
          </a:p>
          <a:p>
            <a:pPr marL="609600" indent="-609600">
              <a:lnSpc>
                <a:spcPct val="90000"/>
              </a:lnSpc>
              <a:buFontTx/>
              <a:buAutoNum type="arabicPeriod"/>
            </a:pPr>
            <a:r>
              <a:rPr lang="en-NZ" altLang="en-US" sz="2200" smtClean="0"/>
              <a:t>Conditions caused “wholly or substantially” by the aging process</a:t>
            </a:r>
          </a:p>
          <a:p>
            <a:pPr marL="609600" indent="-609600">
              <a:lnSpc>
                <a:spcPct val="90000"/>
              </a:lnSpc>
              <a:buFontTx/>
              <a:buNone/>
            </a:pPr>
            <a:endParaRPr lang="en-NZ" altLang="en-US" sz="2200" smtClean="0"/>
          </a:p>
          <a:p>
            <a:pPr marL="609600" indent="-609600">
              <a:lnSpc>
                <a:spcPct val="90000"/>
              </a:lnSpc>
              <a:buFontTx/>
              <a:buAutoNum type="arabicPeriod" startAt="2"/>
            </a:pPr>
            <a:r>
              <a:rPr lang="en-NZ" altLang="en-US" sz="2200" smtClean="0"/>
              <a:t>Causative exposures outside NZ (except if person “ordinarily resident”, i.e. </a:t>
            </a:r>
            <a:r>
              <a:rPr lang="en-GB" altLang="en-US" sz="2200" smtClean="0"/>
              <a:t>working for NZ company operating overseas and earnings declared in NZ or away from NZ when exposed but only intended to be absent from New Zealand for no longer than 6 months) </a:t>
            </a:r>
          </a:p>
          <a:p>
            <a:pPr marL="609600" indent="-609600">
              <a:lnSpc>
                <a:spcPct val="90000"/>
              </a:lnSpc>
              <a:buFontTx/>
              <a:buAutoNum type="arabicPeriod" startAt="2"/>
            </a:pPr>
            <a:endParaRPr lang="en-NZ" altLang="en-US" sz="2200" smtClean="0"/>
          </a:p>
          <a:p>
            <a:pPr marL="609600" indent="-609600">
              <a:lnSpc>
                <a:spcPct val="90000"/>
              </a:lnSpc>
              <a:buFontTx/>
              <a:buAutoNum type="arabicPeriod" startAt="2"/>
            </a:pPr>
            <a:r>
              <a:rPr lang="en-NZ" altLang="en-US" sz="2200" smtClean="0"/>
              <a:t>Conditions caused by exposures before 1 April 1974 (unless the deemed date of injury was after that date &amp; earlier legislation also satisfied; generally meaning that the causative employment needed to have continued past 1 April 1974)</a:t>
            </a:r>
            <a:endParaRPr lang="en-GB" altLang="en-US" sz="22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NZ" dirty="0"/>
          </a:p>
        </p:txBody>
      </p:sp>
      <p:sp>
        <p:nvSpPr>
          <p:cNvPr id="3" name="Content Placeholder 2"/>
          <p:cNvSpPr>
            <a:spLocks noGrp="1"/>
          </p:cNvSpPr>
          <p:nvPr>
            <p:ph idx="1"/>
          </p:nvPr>
        </p:nvSpPr>
        <p:spPr/>
        <p:txBody>
          <a:bodyPr/>
          <a:lstStyle/>
          <a:p>
            <a:r>
              <a:rPr lang="en-NZ" sz="4000" dirty="0" smtClean="0"/>
              <a:t>What would make you think that your patient has an occupational disease or gradually acquired work injury? </a:t>
            </a:r>
            <a:endParaRPr lang="en-NZ" sz="4000" dirty="0"/>
          </a:p>
        </p:txBody>
      </p:sp>
    </p:spTree>
    <p:extLst>
      <p:ext uri="{BB962C8B-B14F-4D97-AF65-F5344CB8AC3E}">
        <p14:creationId xmlns:p14="http://schemas.microsoft.com/office/powerpoint/2010/main" val="30746376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08&quot;&gt;&lt;object type=&quot;3&quot; unique_id=&quot;10009&quot;&gt;&lt;property id=&quot;20148&quot; value=&quot;5&quot;/&gt;&lt;property id=&quot;20300&quot; value=&quot;Slide 1&quot;/&gt;&lt;property id=&quot;20307&quot; value=&quot;256&quot;/&gt;&lt;/object&gt;&lt;object type=&quot;3&quot; unique_id=&quot;10010&quot;&gt;&lt;property id=&quot;20148&quot; value=&quot;5&quot;/&gt;&lt;property id=&quot;20300&quot; value=&quot;Slide 2&quot;/&gt;&lt;property id=&quot;20307&quot; value=&quot;257&quot;/&gt;&lt;/object&gt;&lt;object type=&quot;3&quot; unique_id=&quot;10011&quot;&gt;&lt;property id=&quot;20148&quot; value=&quot;5&quot;/&gt;&lt;property id=&quot;20300&quot; value=&quot;Slide 3&quot;/&gt;&lt;property id=&quot;20307&quot; value=&quot;258&quot;/&gt;&lt;/object&gt;&lt;object type=&quot;3&quot; unique_id=&quot;10012&quot;&gt;&lt;property id=&quot;20148&quot; value=&quot;5&quot;/&gt;&lt;property id=&quot;20300&quot; value=&quot;Slide 4&quot;/&gt;&lt;property id=&quot;20307&quot; value=&quot;259&quot;/&gt;&lt;/object&gt;&lt;object type=&quot;3&quot; unique_id=&quot;10013&quot;&gt;&lt;property id=&quot;20148&quot; value=&quot;5&quot;/&gt;&lt;property id=&quot;20300&quot; value=&quot;Slide 5&quot;/&gt;&lt;property id=&quot;20307&quot; value=&quot;260&quot;/&gt;&lt;/object&gt;&lt;object type=&quot;3&quot; unique_id=&quot;10014&quot;&gt;&lt;property id=&quot;20148&quot; value=&quot;5&quot;/&gt;&lt;property id=&quot;20300&quot; value=&quot;Slide 6&quot;/&gt;&lt;property id=&quot;20307&quot; value=&quot;261&quot;/&gt;&lt;/object&gt;&lt;object type=&quot;3&quot; unique_id=&quot;10015&quot;&gt;&lt;property id=&quot;20148&quot; value=&quot;5&quot;/&gt;&lt;property id=&quot;20300&quot; value=&quot;Slide 7&quot;/&gt;&lt;property id=&quot;20307&quot; value=&quot;262&quot;/&gt;&lt;/object&gt;&lt;object type=&quot;3&quot; unique_id=&quot;10016&quot;&gt;&lt;property id=&quot;20148&quot; value=&quot;5&quot;/&gt;&lt;property id=&quot;20300&quot; value=&quot;Slide 8&quot;/&gt;&lt;property id=&quot;20307&quot; value=&quot;263&quot;/&gt;&lt;/object&gt;&lt;object type=&quot;3&quot; unique_id=&quot;10017&quot;&gt;&lt;property id=&quot;20148&quot; value=&quot;5&quot;/&gt;&lt;property id=&quot;20300&quot; value=&quot;Slide 9&quot;/&gt;&lt;property id=&quot;20307&quot; value=&quot;264&quot;/&gt;&lt;/object&gt;&lt;object type=&quot;3&quot; unique_id=&quot;10018&quot;&gt;&lt;property id=&quot;20148&quot; value=&quot;5&quot;/&gt;&lt;property id=&quot;20300&quot; value=&quot;Slide 10&quot;/&gt;&lt;property id=&quot;20307&quot; value=&quot;265&quot;/&gt;&lt;/object&gt;&lt;object type=&quot;3&quot; unique_id=&quot;10019&quot;&gt;&lt;property id=&quot;20148&quot; value=&quot;5&quot;/&gt;&lt;property id=&quot;20300&quot; value=&quot;Slide 11&quot;/&gt;&lt;property id=&quot;20307&quot; value=&quot;266&quot;/&gt;&lt;/object&gt;&lt;/object&gt;&lt;object type=&quot;8&quot; unique_id=&quot;10032&quot;&gt;&lt;/object&gt;&lt;/object&gt;&lt;/database&gt;"/>
  <p:tag name="SECTOMILLISECCONVERTED" val="1"/>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heme/theme1.xml><?xml version="1.0" encoding="utf-8"?>
<a:theme xmlns:a="http://schemas.openxmlformats.org/drawingml/2006/main" name="facilitators_presentation_white">
  <a:themeElements>
    <a:clrScheme name="Custom Design 13">
      <a:dk1>
        <a:srgbClr val="000000"/>
      </a:dk1>
      <a:lt1>
        <a:srgbClr val="FFFFFF"/>
      </a:lt1>
      <a:dk2>
        <a:srgbClr val="0096DB"/>
      </a:dk2>
      <a:lt2>
        <a:srgbClr val="65B4E4"/>
      </a:lt2>
      <a:accent1>
        <a:srgbClr val="0071A2"/>
      </a:accent1>
      <a:accent2>
        <a:srgbClr val="8CA122"/>
      </a:accent2>
      <a:accent3>
        <a:srgbClr val="FFFFFF"/>
      </a:accent3>
      <a:accent4>
        <a:srgbClr val="000000"/>
      </a:accent4>
      <a:accent5>
        <a:srgbClr val="AABBCE"/>
      </a:accent5>
      <a:accent6>
        <a:srgbClr val="7E911E"/>
      </a:accent6>
      <a:hlink>
        <a:srgbClr val="13507B"/>
      </a:hlink>
      <a:folHlink>
        <a:srgbClr val="D4711A"/>
      </a:folHlink>
    </a:clrScheme>
    <a:fontScheme name="Custom Design">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1800" b="0" i="0" u="none" strike="noStrike" cap="none" normalizeH="0" baseline="0" smtClean="0">
            <a:ln>
              <a:noFill/>
            </a:ln>
            <a:solidFill>
              <a:schemeClr val="tx1"/>
            </a:solidFill>
            <a:effectLst/>
            <a:latin typeface="Arial" charset="0"/>
            <a:ea typeface="新細明體" charset="-12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96DB"/>
        </a:dk2>
        <a:lt2>
          <a:srgbClr val="65B4E4"/>
        </a:lt2>
        <a:accent1>
          <a:srgbClr val="0071A2"/>
        </a:accent1>
        <a:accent2>
          <a:srgbClr val="8CA122"/>
        </a:accent2>
        <a:accent3>
          <a:srgbClr val="FFFFFF"/>
        </a:accent3>
        <a:accent4>
          <a:srgbClr val="000000"/>
        </a:accent4>
        <a:accent5>
          <a:srgbClr val="AABBCE"/>
        </a:accent5>
        <a:accent6>
          <a:srgbClr val="7E911E"/>
        </a:accent6>
        <a:hlink>
          <a:srgbClr val="13507B"/>
        </a:hlink>
        <a:folHlink>
          <a:srgbClr val="D4711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facilitators_presentation_white</Template>
  <TotalTime>4104</TotalTime>
  <Words>3961</Words>
  <Application>Microsoft Office PowerPoint</Application>
  <PresentationFormat>On-screen Show (4:3)</PresentationFormat>
  <Paragraphs>416</Paragraphs>
  <Slides>33</Slides>
  <Notes>20</Notes>
  <HiddenSlides>0</HiddenSlides>
  <MMClips>0</MMClips>
  <ScaleCrop>false</ScaleCrop>
  <HeadingPairs>
    <vt:vector size="4" baseType="variant">
      <vt:variant>
        <vt:lpstr>Theme</vt:lpstr>
      </vt:variant>
      <vt:variant>
        <vt:i4>2</vt:i4>
      </vt:variant>
      <vt:variant>
        <vt:lpstr>Slide Titles</vt:lpstr>
      </vt:variant>
      <vt:variant>
        <vt:i4>33</vt:i4>
      </vt:variant>
    </vt:vector>
  </HeadingPairs>
  <TitlesOfParts>
    <vt:vector size="35" baseType="lpstr">
      <vt:lpstr>facilitators_presentation_white</vt:lpstr>
      <vt:lpstr>Default Design</vt:lpstr>
      <vt:lpstr>PowerPoint Presentation</vt:lpstr>
      <vt:lpstr>Making Dependable Decisions</vt:lpstr>
      <vt:lpstr>This morning</vt:lpstr>
      <vt:lpstr>ACC Scheme</vt:lpstr>
      <vt:lpstr>ACC – what is covered</vt:lpstr>
      <vt:lpstr>Work Related Gradual Process Claims (WRGPDI)</vt:lpstr>
      <vt:lpstr>WRGPDI: The 3-part test (Section 30)</vt:lpstr>
      <vt:lpstr>WRGPDI: The 3-part test (Section 30) – some exclusions</vt:lpstr>
      <vt:lpstr>PowerPoint Presentation</vt:lpstr>
      <vt:lpstr>WRGPDI: What is an occupational disease?</vt:lpstr>
      <vt:lpstr>PowerPoint Presentation</vt:lpstr>
      <vt:lpstr>WRGPDI: conditions often claimed</vt:lpstr>
      <vt:lpstr>WRGPDI: conditions not claimed enough?</vt:lpstr>
      <vt:lpstr>What is an occupational disease? – issues for GPs 1</vt:lpstr>
      <vt:lpstr>Certifying Fitness for Work</vt:lpstr>
      <vt:lpstr>Certifying Fitness for Work</vt:lpstr>
      <vt:lpstr>PowerPoint Presentation</vt:lpstr>
      <vt:lpstr>Certifying Fitness for Work</vt:lpstr>
      <vt:lpstr>Certifying Fitness for Work</vt:lpstr>
      <vt:lpstr>Certifying Fitness for Work</vt:lpstr>
      <vt:lpstr>Certifying Fitness for Work</vt:lpstr>
      <vt:lpstr>Certifying Fitness for Work</vt:lpstr>
      <vt:lpstr>PowerPoint Presentation</vt:lpstr>
      <vt:lpstr>Certifying Fitness for Work</vt:lpstr>
      <vt:lpstr>Certifying Fitness for Work</vt:lpstr>
      <vt:lpstr>Certifying Fitness for Work</vt:lpstr>
      <vt:lpstr>Certifying Fitness for Work</vt:lpstr>
      <vt:lpstr>Certifying Fitness for Work</vt:lpstr>
      <vt:lpstr>Certifying Fitness for Work</vt:lpstr>
      <vt:lpstr>Certifying Fitness for Work</vt:lpstr>
      <vt:lpstr>Certifying Fitness for Work</vt:lpstr>
      <vt:lpstr>Certifying Fitness for Work</vt:lpstr>
      <vt:lpstr>Thank you</vt:lpstr>
    </vt:vector>
  </TitlesOfParts>
  <Company>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kellyl</dc:creator>
  <cp:lastModifiedBy>Shipleys Show Server</cp:lastModifiedBy>
  <cp:revision>238</cp:revision>
  <dcterms:created xsi:type="dcterms:W3CDTF">2012-08-07T02:09:55Z</dcterms:created>
  <dcterms:modified xsi:type="dcterms:W3CDTF">2013-08-15T19:28:09Z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CME Evening Presentation 29 Nov</vt:lpwstr>
  </property>
  <property fmtid="{D5CDD505-2E9C-101B-9397-08002B2CF9AE}" pid="4" name="ArticulateGUID">
    <vt:lpwstr>4B30C723-1901-4538-BDF0-B947964C4953</vt:lpwstr>
  </property>
  <property fmtid="{D5CDD505-2E9C-101B-9397-08002B2CF9AE}" pid="5" name="ArticulateProjectFull">
    <vt:lpwstr>I:\CMG Change Programme\Workstreams\1 Certification\Certification\5 Project Delivery\Training\PHO Training Package\Job 128.007 Certifying Fitness for Work\Development\CME Evening\CME Evening Presentation 30 Nov.ppta</vt:lpwstr>
  </property>
</Properties>
</file>